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1" r:id="rId8"/>
    <p:sldId id="260" r:id="rId9"/>
    <p:sldId id="276" r:id="rId10"/>
    <p:sldId id="275" r:id="rId11"/>
    <p:sldId id="261" r:id="rId12"/>
    <p:sldId id="270" r:id="rId13"/>
    <p:sldId id="272" r:id="rId14"/>
    <p:sldId id="263" r:id="rId15"/>
    <p:sldId id="265" r:id="rId16"/>
    <p:sldId id="26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1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3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4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D38D-D84F-4A2C-938E-5D1584FDCDAB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Services </a:t>
            </a:r>
            <a:r>
              <a:rPr lang="en-GB" smtClean="0"/>
              <a:t>RE3 &amp; 4/1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5 Sept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9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10 gig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transceiver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Behzad Boghrati, New Link System,  03th August,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19002" y="1262358"/>
          <a:ext cx="9233013" cy="469639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48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18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Cisco SFP+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Wavelength (nm)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Interface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Cable Type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Core Size (Microns)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Cable Distance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0" marR="0" marT="76286" marB="7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Cisco SFP-10G-T-S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/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RJ-45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Cat6a/cat7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/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100m*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Cisco SFP-10G-SR-S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850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Dual LC/PC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MMF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62.5(OM1)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26m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Cisco SFP-10G-SR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850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Dual LC/PC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62.5(OM1)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33m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Cisco SFP-10G-SR-X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850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Dual LC/PC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66m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82m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50(OM3)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300m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50(OM4)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400m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1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Cisco SFP-10G-LRM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1310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Dual LC/PC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SMF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G.652(OS2)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300m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MMF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62.5(OM1)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100m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50(OM2)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220m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50(OM3)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220m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Cisco </a:t>
                      </a:r>
                      <a:r>
                        <a:rPr lang="en-US" sz="1400" dirty="0" smtClean="0">
                          <a:effectLst/>
                        </a:rPr>
                        <a:t>SFP-10G-LR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1310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Dual LC/PC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SMF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G.652(OS2)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10km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9002" y="5988106"/>
            <a:ext cx="6651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*30 meters via 10Gbps, 50 meters via 5Gbps and 2.5Gbps, 100 meters via 1000Mbps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" y="384007"/>
            <a:ext cx="863193" cy="86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95" y="305667"/>
            <a:ext cx="923879" cy="941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63" y="324752"/>
            <a:ext cx="1360804" cy="9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693" y="440576"/>
            <a:ext cx="111556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Gas </a:t>
            </a:r>
          </a:p>
          <a:p>
            <a:endParaRPr lang="en-GB" dirty="0"/>
          </a:p>
          <a:p>
            <a:r>
              <a:rPr lang="en-GB" dirty="0" smtClean="0"/>
              <a:t>Piping (8x6mm) from YE3  rack to bulkheads on the peripheral “green structure’ area.</a:t>
            </a:r>
          </a:p>
          <a:p>
            <a:r>
              <a:rPr lang="en-GB" dirty="0"/>
              <a:t>	</a:t>
            </a:r>
            <a:r>
              <a:rPr lang="en-GB" dirty="0" smtClean="0"/>
              <a:t>Require spread sheet of take off points on the top of the rack to the bulkheads, and so chambers.</a:t>
            </a:r>
          </a:p>
          <a:p>
            <a:r>
              <a:rPr lang="en-GB" dirty="0" smtClean="0"/>
              <a:t>	Require detailed tech drawings of this piping.</a:t>
            </a:r>
          </a:p>
          <a:p>
            <a:endParaRPr lang="en-GB" dirty="0"/>
          </a:p>
          <a:p>
            <a:r>
              <a:rPr lang="en-GB" dirty="0" smtClean="0"/>
              <a:t>Integrate the 6 impedance boxes around the periphery, naming tags (metal), fabricated and tested then installed and commissioned.  </a:t>
            </a:r>
          </a:p>
          <a:p>
            <a:endParaRPr lang="en-GB" dirty="0"/>
          </a:p>
          <a:p>
            <a:r>
              <a:rPr lang="en-GB" dirty="0" smtClean="0"/>
              <a:t>Lay piping  (6x4mm ?) ,with labels , from the periphery to the chamber position and place short cut to commission system.</a:t>
            </a:r>
          </a:p>
          <a:p>
            <a:endParaRPr lang="en-GB" dirty="0"/>
          </a:p>
          <a:p>
            <a:r>
              <a:rPr lang="en-GB" dirty="0" smtClean="0"/>
              <a:t>Calculate impedances based on ‘higher” flow rates, as shown in GIF tests, and so define the final piping to the chambers from the periphery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8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00200" y="838200"/>
            <a:ext cx="8991600" cy="5715000"/>
            <a:chOff x="76200" y="838200"/>
            <a:chExt cx="8991600" cy="5715000"/>
          </a:xfrm>
        </p:grpSpPr>
        <p:sp>
          <p:nvSpPr>
            <p:cNvPr id="47" name="Trapezoid 46"/>
            <p:cNvSpPr/>
            <p:nvPr/>
          </p:nvSpPr>
          <p:spPr bwMode="auto">
            <a:xfrm rot="8471477">
              <a:off x="3288020" y="460247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1496675">
              <a:off x="5578236" y="2054532"/>
              <a:ext cx="501739" cy="2329897"/>
              <a:chOff x="2334491" y="556791"/>
              <a:chExt cx="484909" cy="2338808"/>
            </a:xfrm>
          </p:grpSpPr>
          <p:sp>
            <p:nvSpPr>
              <p:cNvPr id="119" name="Trapezoid 11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0" name="Trapezoid 11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289748">
              <a:off x="4525746" y="1769584"/>
              <a:ext cx="501739" cy="2329897"/>
              <a:chOff x="2334491" y="556791"/>
              <a:chExt cx="484909" cy="2338808"/>
            </a:xfrm>
          </p:grpSpPr>
          <p:sp>
            <p:nvSpPr>
              <p:cNvPr id="122" name="Trapezoid 12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3" name="Trapezoid 12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860164">
              <a:off x="5058126" y="1861531"/>
              <a:ext cx="501739" cy="2329897"/>
              <a:chOff x="2334491" y="556791"/>
              <a:chExt cx="484909" cy="2338808"/>
            </a:xfrm>
          </p:grpSpPr>
          <p:sp>
            <p:nvSpPr>
              <p:cNvPr id="125" name="Trapezoid 12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6" name="Trapezoid 12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2086961">
              <a:off x="6053228" y="2321988"/>
              <a:ext cx="501739" cy="2329897"/>
              <a:chOff x="2334491" y="556791"/>
              <a:chExt cx="484909" cy="2338808"/>
            </a:xfrm>
          </p:grpSpPr>
          <p:sp>
            <p:nvSpPr>
              <p:cNvPr id="128" name="Trapezoid 12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9" name="Trapezoid 12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2699349">
              <a:off x="6484658" y="2692092"/>
              <a:ext cx="501739" cy="2329897"/>
              <a:chOff x="2334491" y="556791"/>
              <a:chExt cx="484909" cy="2338808"/>
            </a:xfrm>
          </p:grpSpPr>
          <p:sp>
            <p:nvSpPr>
              <p:cNvPr id="131" name="Trapezoid 130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2" name="Trapezoid 131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3287396">
              <a:off x="6846519" y="3098972"/>
              <a:ext cx="501739" cy="2329897"/>
              <a:chOff x="2334491" y="556791"/>
              <a:chExt cx="484909" cy="2338808"/>
            </a:xfrm>
          </p:grpSpPr>
          <p:sp>
            <p:nvSpPr>
              <p:cNvPr id="134" name="Trapezoid 133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5" name="Trapezoid 134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3865320">
              <a:off x="7124438" y="3575995"/>
              <a:ext cx="501739" cy="2329897"/>
              <a:chOff x="2334491" y="556791"/>
              <a:chExt cx="484909" cy="2338808"/>
            </a:xfrm>
          </p:grpSpPr>
          <p:sp>
            <p:nvSpPr>
              <p:cNvPr id="137" name="Trapezoid 136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8" name="Trapezoid 137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4517567">
              <a:off x="7303733" y="4110311"/>
              <a:ext cx="501739" cy="2329897"/>
              <a:chOff x="2334491" y="556791"/>
              <a:chExt cx="484909" cy="2338808"/>
            </a:xfrm>
          </p:grpSpPr>
          <p:sp>
            <p:nvSpPr>
              <p:cNvPr id="140" name="Trapezoid 139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1" name="Trapezoid 140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5060083">
              <a:off x="7384373" y="4645756"/>
              <a:ext cx="501739" cy="2329897"/>
              <a:chOff x="2334491" y="556791"/>
              <a:chExt cx="484909" cy="2338808"/>
            </a:xfrm>
          </p:grpSpPr>
          <p:sp>
            <p:nvSpPr>
              <p:cNvPr id="143" name="Trapezoid 142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4" name="Trapezoid 143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21319392">
              <a:off x="3974779" y="1758954"/>
              <a:ext cx="501739" cy="2329897"/>
              <a:chOff x="2334491" y="556791"/>
              <a:chExt cx="484909" cy="2338808"/>
            </a:xfrm>
          </p:grpSpPr>
          <p:sp>
            <p:nvSpPr>
              <p:cNvPr id="146" name="Trapezoid 145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7" name="Trapezoid 146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20670350">
              <a:off x="3416849" y="1852806"/>
              <a:ext cx="501739" cy="2329897"/>
              <a:chOff x="2334491" y="556791"/>
              <a:chExt cx="484909" cy="2338808"/>
            </a:xfrm>
          </p:grpSpPr>
          <p:sp>
            <p:nvSpPr>
              <p:cNvPr id="149" name="Trapezoid 14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0" name="Trapezoid 14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20101615">
              <a:off x="2898153" y="2052363"/>
              <a:ext cx="501739" cy="2329897"/>
              <a:chOff x="2334491" y="556791"/>
              <a:chExt cx="484909" cy="2338808"/>
            </a:xfrm>
          </p:grpSpPr>
          <p:sp>
            <p:nvSpPr>
              <p:cNvPr id="152" name="Trapezoid 15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9519535">
              <a:off x="2421122" y="2342137"/>
              <a:ext cx="501739" cy="2329897"/>
              <a:chOff x="2334491" y="556791"/>
              <a:chExt cx="484909" cy="2338808"/>
            </a:xfrm>
          </p:grpSpPr>
          <p:sp>
            <p:nvSpPr>
              <p:cNvPr id="155" name="Trapezoid 15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6" name="Trapezoid 15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938051">
              <a:off x="2004405" y="2698454"/>
              <a:ext cx="501739" cy="2329897"/>
              <a:chOff x="2334491" y="556791"/>
              <a:chExt cx="484909" cy="2338808"/>
            </a:xfrm>
          </p:grpSpPr>
          <p:sp>
            <p:nvSpPr>
              <p:cNvPr id="158" name="Trapezoid 15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9" name="Trapezoid 15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sp>
          <p:nvSpPr>
            <p:cNvPr id="161" name="Trapezoid 160"/>
            <p:cNvSpPr/>
            <p:nvPr/>
          </p:nvSpPr>
          <p:spPr bwMode="auto">
            <a:xfrm rot="9661398">
              <a:off x="3721356" y="433912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2" name="Trapezoid 161"/>
            <p:cNvSpPr/>
            <p:nvPr/>
          </p:nvSpPr>
          <p:spPr bwMode="auto">
            <a:xfrm rot="10800000">
              <a:off x="4217896" y="425786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3" name="Trapezoid 162"/>
            <p:cNvSpPr/>
            <p:nvPr/>
          </p:nvSpPr>
          <p:spPr bwMode="auto">
            <a:xfrm rot="11927848">
              <a:off x="4713605" y="434720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4" name="Trapezoid 163"/>
            <p:cNvSpPr/>
            <p:nvPr/>
          </p:nvSpPr>
          <p:spPr bwMode="auto">
            <a:xfrm rot="13184054">
              <a:off x="5152355" y="458964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5" name="Trapezoid 164"/>
            <p:cNvSpPr/>
            <p:nvPr/>
          </p:nvSpPr>
          <p:spPr bwMode="auto">
            <a:xfrm rot="14212139">
              <a:off x="5477863" y="497458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6" name="Trapezoid 165"/>
            <p:cNvSpPr/>
            <p:nvPr/>
          </p:nvSpPr>
          <p:spPr bwMode="auto">
            <a:xfrm rot="15506384">
              <a:off x="5658706" y="5436563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762000" y="1371600"/>
              <a:ext cx="2057400" cy="13329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819400" y="1295400"/>
              <a:ext cx="2438537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57937" y="1295400"/>
              <a:ext cx="2323572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1509" y="2209800"/>
              <a:ext cx="1486291" cy="21305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2542411" y="1506071"/>
              <a:ext cx="786337" cy="407894"/>
              <a:chOff x="2542411" y="1506071"/>
              <a:chExt cx="786337" cy="407894"/>
            </a:xfrm>
          </p:grpSpPr>
          <p:sp>
            <p:nvSpPr>
              <p:cNvPr id="19" name="Rectangle 18"/>
              <p:cNvSpPr/>
              <p:nvPr/>
            </p:nvSpPr>
            <p:spPr bwMode="auto">
              <a:xfrm rot="20806156">
                <a:off x="2542411" y="1533351"/>
                <a:ext cx="786337" cy="3342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cxnSp>
            <p:nvCxnSpPr>
              <p:cNvPr id="21" name="Curved Connector 20"/>
              <p:cNvCxnSpPr/>
              <p:nvPr/>
            </p:nvCxnSpPr>
            <p:spPr bwMode="auto">
              <a:xfrm rot="16200000" flipH="1">
                <a:off x="2475726" y="1742903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urved Connector 92"/>
              <p:cNvCxnSpPr/>
              <p:nvPr/>
            </p:nvCxnSpPr>
            <p:spPr bwMode="auto">
              <a:xfrm rot="16200000" flipH="1">
                <a:off x="2570871" y="17232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urved Connector 93"/>
              <p:cNvCxnSpPr/>
              <p:nvPr/>
            </p:nvCxnSpPr>
            <p:spPr bwMode="auto">
              <a:xfrm rot="16200000" flipH="1">
                <a:off x="2690881" y="1714260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urved Connector 94"/>
              <p:cNvCxnSpPr/>
              <p:nvPr/>
            </p:nvCxnSpPr>
            <p:spPr bwMode="auto">
              <a:xfrm rot="16200000" flipH="1">
                <a:off x="3038303" y="162909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urved Connector 95"/>
              <p:cNvCxnSpPr/>
              <p:nvPr/>
            </p:nvCxnSpPr>
            <p:spPr bwMode="auto">
              <a:xfrm rot="16200000" flipH="1">
                <a:off x="2924976" y="16470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urved Connector 96"/>
              <p:cNvCxnSpPr/>
              <p:nvPr/>
            </p:nvCxnSpPr>
            <p:spPr bwMode="auto">
              <a:xfrm rot="16200000" flipH="1">
                <a:off x="2808436" y="1675668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Cube 25"/>
            <p:cNvSpPr/>
            <p:nvPr/>
          </p:nvSpPr>
          <p:spPr bwMode="auto">
            <a:xfrm>
              <a:off x="380999" y="4569341"/>
              <a:ext cx="880355" cy="1983859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3" name="Straight Connector 2"/>
            <p:cNvCxnSpPr>
              <a:stCxn id="26" idx="0"/>
            </p:cNvCxnSpPr>
            <p:nvPr/>
          </p:nvCxnSpPr>
          <p:spPr bwMode="auto">
            <a:xfrm flipH="1" flipV="1">
              <a:off x="914400" y="2702489"/>
              <a:ext cx="16821" cy="18668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914400" y="1447800"/>
              <a:ext cx="1827533" cy="12567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2286000" y="1913965"/>
              <a:ext cx="360789" cy="372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86000" y="2286000"/>
              <a:ext cx="1265124" cy="21996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 rot="1081387">
              <a:off x="3896489" y="4329918"/>
              <a:ext cx="242503" cy="282575"/>
              <a:chOff x="2253255" y="5262272"/>
              <a:chExt cx="242503" cy="282575"/>
            </a:xfrm>
          </p:grpSpPr>
          <p:sp>
            <p:nvSpPr>
              <p:cNvPr id="86" name="Flowchart: Collate 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87" name="Flowchart: Collate 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flipV="1">
              <a:off x="2741933" y="1766921"/>
              <a:ext cx="991867" cy="1470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733800" y="1766921"/>
              <a:ext cx="442330" cy="2439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87" idx="0"/>
            </p:cNvCxnSpPr>
            <p:nvPr/>
          </p:nvCxnSpPr>
          <p:spPr bwMode="auto">
            <a:xfrm flipH="1">
              <a:off x="4061484" y="4206704"/>
              <a:ext cx="114646" cy="148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861943" y="1653113"/>
              <a:ext cx="1415559" cy="24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77502" y="1653113"/>
              <a:ext cx="980435" cy="94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824425" y="1752600"/>
              <a:ext cx="433512" cy="25052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9" idx="2"/>
            </p:cNvCxnSpPr>
            <p:nvPr/>
          </p:nvCxnSpPr>
          <p:spPr bwMode="auto">
            <a:xfrm flipV="1">
              <a:off x="2973827" y="1552643"/>
              <a:ext cx="1520908" cy="310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494735" y="1537787"/>
              <a:ext cx="1094625" cy="17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589360" y="1700459"/>
              <a:ext cx="1176983" cy="509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5429195" y="2209800"/>
              <a:ext cx="1337148" cy="2235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096038" y="1492793"/>
              <a:ext cx="1432103" cy="335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528141" y="1492793"/>
              <a:ext cx="1226562" cy="17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754703" y="1671043"/>
              <a:ext cx="1486036" cy="7352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240739" y="2406310"/>
              <a:ext cx="646830" cy="794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898944" y="3200400"/>
              <a:ext cx="1988625" cy="1698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218691" y="1447800"/>
              <a:ext cx="1309450" cy="352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528141" y="1447800"/>
              <a:ext cx="1370803" cy="205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898944" y="1653113"/>
              <a:ext cx="1549220" cy="817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448164" y="2470475"/>
              <a:ext cx="745684" cy="986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00387" y="3455385"/>
              <a:ext cx="544687" cy="1107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6263848" y="4562506"/>
              <a:ext cx="2481226" cy="86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 rot="2385550">
              <a:off x="4462062" y="4270888"/>
              <a:ext cx="242503" cy="282575"/>
              <a:chOff x="2253255" y="5262272"/>
              <a:chExt cx="242503" cy="282575"/>
            </a:xfrm>
          </p:grpSpPr>
          <p:sp>
            <p:nvSpPr>
              <p:cNvPr id="168" name="Flowchart: Collate 16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69" name="Flowchart: Collate 16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3433835">
              <a:off x="5065035" y="4398471"/>
              <a:ext cx="242503" cy="282575"/>
              <a:chOff x="2253255" y="5262272"/>
              <a:chExt cx="242503" cy="282575"/>
            </a:xfrm>
          </p:grpSpPr>
          <p:sp>
            <p:nvSpPr>
              <p:cNvPr id="171" name="Flowchart: Collate 17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2" name="Flowchart: Collate 17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 rot="4743026">
              <a:off x="5553790" y="4715136"/>
              <a:ext cx="242503" cy="282575"/>
              <a:chOff x="2253255" y="5262272"/>
              <a:chExt cx="242503" cy="282575"/>
            </a:xfrm>
          </p:grpSpPr>
          <p:sp>
            <p:nvSpPr>
              <p:cNvPr id="174" name="Flowchart: Collate 173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5" name="Flowchart: Collate 174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5629656">
              <a:off x="5901882" y="5177169"/>
              <a:ext cx="242503" cy="282575"/>
              <a:chOff x="2253255" y="5262272"/>
              <a:chExt cx="242503" cy="282575"/>
            </a:xfrm>
          </p:grpSpPr>
          <p:sp>
            <p:nvSpPr>
              <p:cNvPr id="177" name="Flowchart: Collate 176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8" name="Flowchart: Collate 177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78" name="Straight Connector 77"/>
            <p:cNvCxnSpPr>
              <a:endCxn id="169" idx="0"/>
            </p:cNvCxnSpPr>
            <p:nvPr/>
          </p:nvCxnSpPr>
          <p:spPr bwMode="auto">
            <a:xfrm flipH="1">
              <a:off x="4666863" y="4257868"/>
              <a:ext cx="147389" cy="62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endCxn id="172" idx="0"/>
            </p:cNvCxnSpPr>
            <p:nvPr/>
          </p:nvCxnSpPr>
          <p:spPr bwMode="auto">
            <a:xfrm flipH="1">
              <a:off x="5293436" y="4455167"/>
              <a:ext cx="156181" cy="2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175" idx="0"/>
            </p:cNvCxnSpPr>
            <p:nvPr/>
          </p:nvCxnSpPr>
          <p:spPr bwMode="auto">
            <a:xfrm flipH="1" flipV="1">
              <a:off x="5797613" y="4838558"/>
              <a:ext cx="125288" cy="77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endCxn id="178" idx="0"/>
            </p:cNvCxnSpPr>
            <p:nvPr/>
          </p:nvCxnSpPr>
          <p:spPr bwMode="auto">
            <a:xfrm flipH="1" flipV="1">
              <a:off x="6146208" y="5332445"/>
              <a:ext cx="117640" cy="99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5" name="Group 184"/>
            <p:cNvGrpSpPr/>
            <p:nvPr/>
          </p:nvGrpSpPr>
          <p:grpSpPr>
            <a:xfrm rot="21340117">
              <a:off x="3597512" y="5096224"/>
              <a:ext cx="242503" cy="282575"/>
              <a:chOff x="2253255" y="5262272"/>
              <a:chExt cx="242503" cy="282575"/>
            </a:xfrm>
          </p:grpSpPr>
          <p:sp>
            <p:nvSpPr>
              <p:cNvPr id="186" name="Flowchart: Collate 1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87" name="Flowchart: Collate 1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979065">
              <a:off x="3947908" y="4881306"/>
              <a:ext cx="242503" cy="282575"/>
              <a:chOff x="2253255" y="5262272"/>
              <a:chExt cx="242503" cy="282575"/>
            </a:xfrm>
          </p:grpSpPr>
          <p:sp>
            <p:nvSpPr>
              <p:cNvPr id="189" name="Flowchart: Collate 188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0" name="Flowchart: Collate 189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2207346">
              <a:off x="4363526" y="4813998"/>
              <a:ext cx="242503" cy="282575"/>
              <a:chOff x="2253255" y="5262272"/>
              <a:chExt cx="242503" cy="282575"/>
            </a:xfrm>
          </p:grpSpPr>
          <p:sp>
            <p:nvSpPr>
              <p:cNvPr id="192" name="Flowchart: Collate 191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3" name="Flowchart: Collate 192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 rot="3340930">
              <a:off x="4763236" y="4878442"/>
              <a:ext cx="242503" cy="282575"/>
              <a:chOff x="2253255" y="5262272"/>
              <a:chExt cx="242503" cy="282575"/>
            </a:xfrm>
          </p:grpSpPr>
          <p:sp>
            <p:nvSpPr>
              <p:cNvPr id="195" name="Flowchart: Collate 194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6" name="Flowchart: Collate 195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4602368">
              <a:off x="5105989" y="5060601"/>
              <a:ext cx="242503" cy="282575"/>
              <a:chOff x="2253255" y="5262272"/>
              <a:chExt cx="242503" cy="282575"/>
            </a:xfrm>
          </p:grpSpPr>
          <p:sp>
            <p:nvSpPr>
              <p:cNvPr id="198" name="Flowchart: Collate 19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9" name="Flowchart: Collate 19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 rot="5675782">
              <a:off x="5374929" y="5377153"/>
              <a:ext cx="242503" cy="282575"/>
              <a:chOff x="2253255" y="5262272"/>
              <a:chExt cx="242503" cy="282575"/>
            </a:xfrm>
          </p:grpSpPr>
          <p:sp>
            <p:nvSpPr>
              <p:cNvPr id="201" name="Flowchart: Collate 20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202" name="Flowchart: Collate 20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91" name="Straight Connector 90"/>
            <p:cNvCxnSpPr>
              <a:stCxn id="202" idx="2"/>
            </p:cNvCxnSpPr>
            <p:nvPr/>
          </p:nvCxnSpPr>
          <p:spPr bwMode="auto">
            <a:xfrm flipH="1">
              <a:off x="5381995" y="5630980"/>
              <a:ext cx="75439" cy="52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199" idx="2"/>
            </p:cNvCxnSpPr>
            <p:nvPr/>
          </p:nvCxnSpPr>
          <p:spPr bwMode="auto">
            <a:xfrm flipH="1">
              <a:off x="5144739" y="5320890"/>
              <a:ext cx="80200" cy="110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196" idx="2"/>
            </p:cNvCxnSpPr>
            <p:nvPr/>
          </p:nvCxnSpPr>
          <p:spPr bwMode="auto">
            <a:xfrm flipH="1">
              <a:off x="4868006" y="5131634"/>
              <a:ext cx="57025" cy="133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193" idx="2"/>
            </p:cNvCxnSpPr>
            <p:nvPr/>
          </p:nvCxnSpPr>
          <p:spPr bwMode="auto">
            <a:xfrm>
              <a:off x="4559373" y="5048033"/>
              <a:ext cx="2052" cy="1297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90" idx="2"/>
            </p:cNvCxnSpPr>
            <p:nvPr/>
          </p:nvCxnSpPr>
          <p:spPr bwMode="auto">
            <a:xfrm>
              <a:off x="4171481" y="5083395"/>
              <a:ext cx="46414" cy="94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87" idx="2"/>
            </p:cNvCxnSpPr>
            <p:nvPr/>
          </p:nvCxnSpPr>
          <p:spPr bwMode="auto">
            <a:xfrm>
              <a:off x="3835954" y="5258323"/>
              <a:ext cx="73531" cy="102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5167353" y="5441761"/>
              <a:ext cx="214642" cy="241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4868006" y="5280775"/>
              <a:ext cx="299347" cy="15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561425" y="5159728"/>
              <a:ext cx="306581" cy="1210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217895" y="5177760"/>
              <a:ext cx="341478" cy="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3909485" y="5181885"/>
              <a:ext cx="308410" cy="194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3668529" y="5376407"/>
              <a:ext cx="240956" cy="1488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>
              <a:off x="990600" y="3112825"/>
              <a:ext cx="0" cy="1468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9" name="Flowchart: Collate 208"/>
            <p:cNvSpPr/>
            <p:nvPr/>
          </p:nvSpPr>
          <p:spPr bwMode="auto">
            <a:xfrm rot="19055538">
              <a:off x="2170541" y="1913844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>
              <a:off x="1104900" y="3135249"/>
              <a:ext cx="2563629" cy="23900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>
              <a:stCxn id="209" idx="0"/>
              <a:endCxn id="209" idx="0"/>
            </p:cNvCxnSpPr>
            <p:nvPr/>
          </p:nvCxnSpPr>
          <p:spPr bwMode="auto">
            <a:xfrm>
              <a:off x="2176192" y="1939605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09" idx="0"/>
            </p:cNvCxnSpPr>
            <p:nvPr/>
          </p:nvCxnSpPr>
          <p:spPr bwMode="auto">
            <a:xfrm>
              <a:off x="2122990" y="1911011"/>
              <a:ext cx="53202" cy="285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0" name="Flowchart: Collate 159"/>
            <p:cNvSpPr/>
            <p:nvPr/>
          </p:nvSpPr>
          <p:spPr bwMode="auto">
            <a:xfrm rot="19055538">
              <a:off x="2714551" y="1394433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200" y="838200"/>
              <a:ext cx="2266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Sagana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from 8mm to 6mm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2179343" y="1411945"/>
              <a:ext cx="457200" cy="71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1" name="TextBox 180"/>
            <p:cNvSpPr txBox="1"/>
            <p:nvPr/>
          </p:nvSpPr>
          <p:spPr>
            <a:xfrm>
              <a:off x="1494532" y="6016823"/>
              <a:ext cx="2114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Legris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unions (6mm)</a:t>
              </a:r>
            </a:p>
          </p:txBody>
        </p:sp>
        <p:cxnSp>
          <p:nvCxnSpPr>
            <p:cNvPr id="182" name="Straight Arrow Connector 181"/>
            <p:cNvCxnSpPr>
              <a:stCxn id="181" idx="0"/>
            </p:cNvCxnSpPr>
            <p:nvPr/>
          </p:nvCxnSpPr>
          <p:spPr bwMode="auto">
            <a:xfrm flipV="1">
              <a:off x="2551873" y="5332445"/>
              <a:ext cx="1029527" cy="684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171809" y="1680885"/>
              <a:ext cx="1486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mm copper pipe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>
              <a:off x="838200" y="2057400"/>
              <a:ext cx="533400" cy="3112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38200" y="2055363"/>
              <a:ext cx="150755" cy="1402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1485496" y="5026223"/>
              <a:ext cx="1486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mm copper pipe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 flipV="1">
              <a:off x="2514887" y="4800600"/>
              <a:ext cx="304513" cy="230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7" name="TextBox 206"/>
            <p:cNvSpPr txBox="1"/>
            <p:nvPr/>
          </p:nvSpPr>
          <p:spPr>
            <a:xfrm>
              <a:off x="6338480" y="10638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RE4(3)/3 chamber</a:t>
              </a:r>
            </a:p>
          </p:txBody>
        </p:sp>
        <p:cxnSp>
          <p:nvCxnSpPr>
            <p:cNvPr id="210" name="Straight Arrow Connector 209"/>
            <p:cNvCxnSpPr>
              <a:stCxn id="207" idx="2"/>
            </p:cNvCxnSpPr>
            <p:nvPr/>
          </p:nvCxnSpPr>
          <p:spPr bwMode="auto">
            <a:xfrm flipH="1">
              <a:off x="6146211" y="1371600"/>
              <a:ext cx="949848" cy="986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7198666" y="16734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RE4(3)/2 chamber</a:t>
              </a:r>
            </a:p>
          </p:txBody>
        </p:sp>
        <p:cxnSp>
          <p:nvCxnSpPr>
            <p:cNvPr id="214" name="Straight Arrow Connector 213"/>
            <p:cNvCxnSpPr>
              <a:stCxn id="212" idx="2"/>
            </p:cNvCxnSpPr>
            <p:nvPr/>
          </p:nvCxnSpPr>
          <p:spPr bwMode="auto">
            <a:xfrm flipH="1">
              <a:off x="6263851" y="1981200"/>
              <a:ext cx="1692394" cy="23080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7" name="TextBox 216"/>
            <p:cNvSpPr txBox="1"/>
            <p:nvPr/>
          </p:nvSpPr>
          <p:spPr>
            <a:xfrm>
              <a:off x="3859351" y="6216226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RE4(3)/1 chamber</a:t>
              </a:r>
            </a:p>
          </p:txBody>
        </p:sp>
        <p:cxnSp>
          <p:nvCxnSpPr>
            <p:cNvPr id="218" name="Straight Arrow Connector 217"/>
            <p:cNvCxnSpPr>
              <a:stCxn id="217" idx="3"/>
            </p:cNvCxnSpPr>
            <p:nvPr/>
          </p:nvCxnSpPr>
          <p:spPr bwMode="auto">
            <a:xfrm flipV="1">
              <a:off x="5374509" y="5873984"/>
              <a:ext cx="548392" cy="4961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3455222" y="914400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Capillary</a:t>
              </a:r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 bwMode="auto">
            <a:xfrm flipH="1">
              <a:off x="2955484" y="1222177"/>
              <a:ext cx="926298" cy="485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300252" y="5285601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Gas Rack</a:t>
              </a:r>
              <a:endParaRPr lang="bg-BG" sz="1200" dirty="0"/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3236924" y="5334001"/>
            <a:ext cx="112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cxnSp>
        <p:nvCxnSpPr>
          <p:cNvPr id="224" name="Straight Arrow Connector 223"/>
          <p:cNvCxnSpPr>
            <a:stCxn id="223" idx="3"/>
          </p:cNvCxnSpPr>
          <p:nvPr/>
        </p:nvCxnSpPr>
        <p:spPr bwMode="auto">
          <a:xfrm flipV="1">
            <a:off x="4364157" y="4876801"/>
            <a:ext cx="475371" cy="611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223" idx="3"/>
          </p:cNvCxnSpPr>
          <p:nvPr/>
        </p:nvCxnSpPr>
        <p:spPr bwMode="auto">
          <a:xfrm flipV="1">
            <a:off x="4364156" y="5280775"/>
            <a:ext cx="683582" cy="207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5785884" y="5864424"/>
            <a:ext cx="86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cxnSp>
        <p:nvCxnSpPr>
          <p:cNvPr id="227" name="Straight Arrow Connector 226"/>
          <p:cNvCxnSpPr>
            <a:stCxn id="226" idx="0"/>
          </p:cNvCxnSpPr>
          <p:nvPr/>
        </p:nvCxnSpPr>
        <p:spPr bwMode="auto">
          <a:xfrm flipH="1" flipV="1">
            <a:off x="6098202" y="5112897"/>
            <a:ext cx="119980" cy="75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8" name="Straight Arrow Connector 227"/>
          <p:cNvCxnSpPr>
            <a:stCxn id="226" idx="0"/>
          </p:cNvCxnSpPr>
          <p:nvPr/>
        </p:nvCxnSpPr>
        <p:spPr bwMode="auto">
          <a:xfrm flipV="1">
            <a:off x="6218183" y="4455169"/>
            <a:ext cx="32417" cy="1409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6" name="Title 1"/>
          <p:cNvSpPr>
            <a:spLocks noGrp="1"/>
          </p:cNvSpPr>
          <p:nvPr>
            <p:ph type="title"/>
          </p:nvPr>
        </p:nvSpPr>
        <p:spPr>
          <a:xfrm>
            <a:off x="1897063" y="114300"/>
            <a:ext cx="8439150" cy="685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RE4(3)/1 chambers gas distribution schematic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583492" y="411480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745799" y="411182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</p:txBody>
      </p:sp>
      <p:cxnSp>
        <p:nvCxnSpPr>
          <p:cNvPr id="231" name="Straight Arrow Connector 230"/>
          <p:cNvCxnSpPr>
            <a:stCxn id="229" idx="0"/>
          </p:cNvCxnSpPr>
          <p:nvPr/>
        </p:nvCxnSpPr>
        <p:spPr bwMode="auto">
          <a:xfrm flipV="1">
            <a:off x="1929902" y="3886200"/>
            <a:ext cx="508499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230" idx="0"/>
          </p:cNvCxnSpPr>
          <p:nvPr/>
        </p:nvCxnSpPr>
        <p:spPr bwMode="auto">
          <a:xfrm flipH="1" flipV="1">
            <a:off x="2539556" y="4000501"/>
            <a:ext cx="543034" cy="111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4" name="Flowchart: Collate 233"/>
          <p:cNvSpPr/>
          <p:nvPr/>
        </p:nvSpPr>
        <p:spPr bwMode="auto">
          <a:xfrm rot="19467520">
            <a:off x="4893360" y="469284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35" name="Flowchart: Collate 234"/>
          <p:cNvSpPr/>
          <p:nvPr/>
        </p:nvSpPr>
        <p:spPr bwMode="auto">
          <a:xfrm rot="19467520">
            <a:off x="5014385" y="459871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cxnSp>
        <p:nvCxnSpPr>
          <p:cNvPr id="236" name="Straight Connector 235"/>
          <p:cNvCxnSpPr>
            <a:endCxn id="235" idx="0"/>
          </p:cNvCxnSpPr>
          <p:nvPr/>
        </p:nvCxnSpPr>
        <p:spPr bwMode="auto">
          <a:xfrm flipH="1">
            <a:off x="5020354" y="4485678"/>
            <a:ext cx="54771" cy="130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2514600" y="1911011"/>
            <a:ext cx="1132390" cy="1201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endCxn id="209" idx="2"/>
          </p:cNvCxnSpPr>
          <p:nvPr/>
        </p:nvCxnSpPr>
        <p:spPr bwMode="auto">
          <a:xfrm flipV="1">
            <a:off x="2631140" y="2085007"/>
            <a:ext cx="1201858" cy="1048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6261192" y="762000"/>
            <a:ext cx="1435009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4519D-4B1B-40E0-95D1-61BB44392924}" type="datetime3">
              <a:rPr lang="bg-BG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Aleksandar Aleksandrov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2401"/>
            <a:ext cx="7990656" cy="66157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panel location RE4/1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85646" y="813974"/>
            <a:ext cx="2514600" cy="2667000"/>
          </a:xfrm>
        </p:spPr>
        <p:txBody>
          <a:bodyPr numCol="1">
            <a:noAutofit/>
          </a:bodyPr>
          <a:lstStyle/>
          <a:p>
            <a:pPr algn="just">
              <a:buClr>
                <a:schemeClr val="tx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patch panels (PP) of RE4/1 can be organized by using three patch panels (120°)</a:t>
            </a:r>
          </a:p>
          <a:p>
            <a:pPr algn="just">
              <a:buClr>
                <a:schemeClr val="tx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patch panel will contain supply and return of TOP/BOT gaps (4 gas channels supplying 6 chambers)</a:t>
            </a:r>
          </a:p>
          <a:p>
            <a:pPr algn="just">
              <a:buClr>
                <a:schemeClr val="tx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patch panels for the return lines may be placed at the bottom disk periphery to avoid gas pockets.</a:t>
            </a:r>
          </a:p>
          <a:p>
            <a:pPr algn="just">
              <a:buClr>
                <a:schemeClr val="tx2"/>
              </a:buCl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40708"/>
            <a:ext cx="4884843" cy="4755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150" y="5579477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RE+4 Rack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752600" y="4191001"/>
            <a:ext cx="457200" cy="754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838226" y="5086691"/>
            <a:ext cx="160443" cy="389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9" name="Group 8"/>
          <p:cNvGrpSpPr/>
          <p:nvPr/>
        </p:nvGrpSpPr>
        <p:grpSpPr>
          <a:xfrm rot="14483042">
            <a:off x="2279935" y="4416726"/>
            <a:ext cx="515470" cy="152400"/>
            <a:chOff x="838200" y="1066800"/>
            <a:chExt cx="515470" cy="152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929218" y="5010490"/>
            <a:ext cx="2286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62400" y="5293660"/>
            <a:ext cx="2286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953000" y="5029200"/>
            <a:ext cx="2286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04130" y="1609165"/>
            <a:ext cx="228600" cy="15240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191000" y="1609165"/>
            <a:ext cx="2286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7270924">
            <a:off x="5427301" y="4388247"/>
            <a:ext cx="515470" cy="152400"/>
            <a:chOff x="990600" y="1219200"/>
            <a:chExt cx="515470" cy="1524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990600" y="12192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77470" y="12192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07894" y="4766846"/>
            <a:ext cx="1059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72400" y="5181600"/>
            <a:ext cx="228600" cy="152400"/>
          </a:xfrm>
          <a:prstGeom prst="rect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772400" y="5486400"/>
            <a:ext cx="2286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72400" y="5791200"/>
            <a:ext cx="2286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64354" y="5071646"/>
            <a:ext cx="1004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supply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85515" y="5376446"/>
            <a:ext cx="94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return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2399" y="5681247"/>
            <a:ext cx="197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return if we decide to move to bottom periphery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9D9BD8-4001-4D27-84E9-E0CC49B90940}" type="datetime3">
              <a:rPr lang="bg-BG" smtClean="0"/>
              <a:t>11/9/18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Aleksandar Aleksandrov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42966" y="5894685"/>
            <a:ext cx="26592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bottom of the yoke area is very dense with cables and piping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129548" y="717593"/>
            <a:ext cx="410404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12 channels, 12 S &amp; 12R</a:t>
            </a:r>
          </a:p>
          <a:p>
            <a:r>
              <a:rPr lang="en-GB" dirty="0" smtClean="0"/>
              <a:t>For 36 chambers split in Top and Bottom.</a:t>
            </a:r>
          </a:p>
          <a:p>
            <a:r>
              <a:rPr lang="en-GB" dirty="0" smtClean="0"/>
              <a:t>6 chambers for 2 channels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40821"/>
            <a:ext cx="10665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Cooling</a:t>
            </a:r>
            <a:endParaRPr lang="en-GB" dirty="0"/>
          </a:p>
          <a:p>
            <a:r>
              <a:rPr lang="en-GB" dirty="0" smtClean="0"/>
              <a:t>RE3/1</a:t>
            </a:r>
          </a:p>
          <a:p>
            <a:r>
              <a:rPr lang="en-GB" dirty="0" smtClean="0"/>
              <a:t>Verify the assembly of the flexibles with simplified safer version, namely direct </a:t>
            </a:r>
            <a:r>
              <a:rPr lang="en-GB" smtClean="0"/>
              <a:t>from RE3/2 </a:t>
            </a:r>
            <a:r>
              <a:rPr lang="en-GB" dirty="0" smtClean="0"/>
              <a:t>PP to RE3/1 PP with three elements only, as opposed to </a:t>
            </a:r>
            <a:r>
              <a:rPr lang="en-GB" smtClean="0"/>
              <a:t>3 times </a:t>
            </a:r>
            <a:r>
              <a:rPr lang="en-GB" dirty="0" smtClean="0"/>
              <a:t>as many unions with a “L” Cu pipe producing a lever arm on the chamber PP.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RE4/1</a:t>
            </a:r>
          </a:p>
          <a:p>
            <a:r>
              <a:rPr lang="en-GB" dirty="0" smtClean="0"/>
              <a:t>Modify the present Mini-manifolds to take additional “take offs” direct to the chambers with flexibles all the way to the RE4/1 PP.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2085692"/>
            <a:ext cx="4669575" cy="2626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29" y="1774478"/>
            <a:ext cx="5222844" cy="29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64" y="578417"/>
            <a:ext cx="6030938" cy="460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12" y="798023"/>
            <a:ext cx="4795935" cy="182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manifold . To be modified to accept the  necessary “T”s for the RE4/1 cooling.</a:t>
            </a:r>
          </a:p>
          <a:p>
            <a:endParaRPr lang="en-GB" dirty="0"/>
          </a:p>
          <a:p>
            <a:r>
              <a:rPr lang="en-GB" dirty="0" smtClean="0"/>
              <a:t>The same flow regulators will be kept with individual cut off valves to each chamber, if costs permit.</a:t>
            </a:r>
          </a:p>
        </p:txBody>
      </p:sp>
      <p:grpSp>
        <p:nvGrpSpPr>
          <p:cNvPr id="14" name="Group 13"/>
          <p:cNvGrpSpPr/>
          <p:nvPr/>
        </p:nvGrpSpPr>
        <p:grpSpPr>
          <a:xfrm rot="2047503">
            <a:off x="10799317" y="1507567"/>
            <a:ext cx="278129" cy="328816"/>
            <a:chOff x="1280159" y="3100647"/>
            <a:chExt cx="374074" cy="463645"/>
          </a:xfrm>
        </p:grpSpPr>
        <p:sp>
          <p:nvSpPr>
            <p:cNvPr id="7" name="Bent-Up Arrow 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 rot="2047503">
            <a:off x="4098957" y="1158043"/>
            <a:ext cx="278129" cy="328816"/>
            <a:chOff x="1280159" y="3100647"/>
            <a:chExt cx="374074" cy="463645"/>
          </a:xfrm>
        </p:grpSpPr>
        <p:sp>
          <p:nvSpPr>
            <p:cNvPr id="17" name="Bent-Up Arrow 1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Bent-Up Arrow 1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2047503">
            <a:off x="10785728" y="1849065"/>
            <a:ext cx="278129" cy="328816"/>
            <a:chOff x="1280159" y="3100647"/>
            <a:chExt cx="374074" cy="463645"/>
          </a:xfrm>
        </p:grpSpPr>
        <p:sp>
          <p:nvSpPr>
            <p:cNvPr id="20" name="Bent-Up Arrow 19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2047503">
            <a:off x="10785726" y="2217129"/>
            <a:ext cx="278129" cy="328816"/>
            <a:chOff x="1280159" y="3100647"/>
            <a:chExt cx="374074" cy="463645"/>
          </a:xfrm>
        </p:grpSpPr>
        <p:sp>
          <p:nvSpPr>
            <p:cNvPr id="23" name="Bent-Up Arrow 22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2516154"/>
            <a:ext cx="5763800" cy="43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3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29" y="0"/>
            <a:ext cx="8151871" cy="6558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896" y="126048"/>
            <a:ext cx="442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list will be ordered, simplified , from the USA or from XX in P5 in inch size.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73"/>
            <a:ext cx="5664444" cy="4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71160" cy="5659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Contacts and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31" y="93102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HV. Check with CPE for requested tech doc. and assembly QC methods and timeline</a:t>
            </a:r>
          </a:p>
          <a:p>
            <a:r>
              <a:rPr lang="en-GB" dirty="0" smtClean="0"/>
              <a:t>LV </a:t>
            </a:r>
          </a:p>
          <a:p>
            <a:pPr lvl="1"/>
            <a:r>
              <a:rPr lang="en-GB" dirty="0" smtClean="0"/>
              <a:t>Check with Georgia for LB currents and power</a:t>
            </a:r>
          </a:p>
          <a:p>
            <a:pPr lvl="1"/>
            <a:r>
              <a:rPr lang="en-GB" dirty="0" smtClean="0"/>
              <a:t>Is the LB cable suitable ?</a:t>
            </a:r>
          </a:p>
          <a:p>
            <a:pPr lvl="1"/>
            <a:r>
              <a:rPr lang="en-GB" dirty="0" smtClean="0"/>
              <a:t>S. Bally for cable lengths</a:t>
            </a:r>
          </a:p>
          <a:p>
            <a:pPr lvl="1"/>
            <a:r>
              <a:rPr lang="en-GB" dirty="0" smtClean="0"/>
              <a:t>Contact </a:t>
            </a:r>
            <a:r>
              <a:rPr lang="en-GB" dirty="0" err="1" smtClean="0"/>
              <a:t>Houari</a:t>
            </a:r>
            <a:r>
              <a:rPr lang="en-GB" dirty="0" smtClean="0"/>
              <a:t> for cable length in store</a:t>
            </a:r>
          </a:p>
          <a:p>
            <a:endParaRPr lang="en-GB" dirty="0"/>
          </a:p>
          <a:p>
            <a:r>
              <a:rPr lang="en-GB" dirty="0" smtClean="0"/>
              <a:t>Fibres, check where we are with spec and supplier in next two weeks as </a:t>
            </a:r>
            <a:r>
              <a:rPr lang="en-GB" dirty="0" err="1" smtClean="0"/>
              <a:t>Bezhad</a:t>
            </a:r>
            <a:r>
              <a:rPr lang="en-GB" dirty="0" smtClean="0"/>
              <a:t> and </a:t>
            </a:r>
            <a:r>
              <a:rPr lang="en-GB" dirty="0" err="1" smtClean="0"/>
              <a:t>Zhenan</a:t>
            </a:r>
            <a:r>
              <a:rPr lang="en-GB" dirty="0" smtClean="0"/>
              <a:t> are here.</a:t>
            </a:r>
          </a:p>
          <a:p>
            <a:pPr lvl="1"/>
            <a:r>
              <a:rPr lang="en-GB" dirty="0" smtClean="0"/>
              <a:t>Talk with AB/WZ for installation technique, do check details with Austin.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Gas see with PK and Anton/Alexander/ZEC</a:t>
            </a:r>
          </a:p>
          <a:p>
            <a:r>
              <a:rPr lang="en-GB" dirty="0" smtClean="0"/>
              <a:t>See with cooling suppliers, French and XX at P5 for the  inch size on “T” mini manifolds and the metric on the chamber.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82" y="748145"/>
            <a:ext cx="768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 cables and connectors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LV cables &amp; connectors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Fibre optics</a:t>
            </a:r>
          </a:p>
          <a:p>
            <a:endParaRPr lang="en-GB" dirty="0"/>
          </a:p>
          <a:p>
            <a:r>
              <a:rPr lang="en-GB" dirty="0" smtClean="0"/>
              <a:t>Gas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Cooling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38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69" y="847898"/>
            <a:ext cx="10523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	</a:t>
            </a:r>
            <a:r>
              <a:rPr lang="en-GB" sz="3200" dirty="0" smtClean="0"/>
              <a:t>HV System in UXC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Design change in the UXC area as the community has decided that the “3 pole “ is not a good solution. </a:t>
            </a:r>
          </a:p>
          <a:p>
            <a:endParaRPr lang="en-GB" dirty="0"/>
          </a:p>
          <a:p>
            <a:r>
              <a:rPr lang="en-GB" dirty="0" smtClean="0"/>
              <a:t>This means that the connectors on the chambers and YE1 PP will be changed to what we have used in all tests since 201?. Namely the C.P.E. “Jupiter” coaxial connector. </a:t>
            </a:r>
          </a:p>
          <a:p>
            <a:endParaRPr lang="en-GB" dirty="0"/>
          </a:p>
          <a:p>
            <a:r>
              <a:rPr lang="en-GB" dirty="0" smtClean="0"/>
              <a:t>HV order , waiting for the technical documentation that should make the passage through CERN easier.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sz="3200" dirty="0" smtClean="0"/>
              <a:t>HV System in the USC</a:t>
            </a:r>
          </a:p>
          <a:p>
            <a:endParaRPr lang="en-GB" dirty="0"/>
          </a:p>
          <a:p>
            <a:r>
              <a:rPr lang="en-GB" dirty="0" smtClean="0"/>
              <a:t>Layout from Anton with calculation of components.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8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7571"/>
            <a:ext cx="114549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	</a:t>
            </a:r>
            <a:r>
              <a:rPr lang="en-GB" sz="3200" dirty="0" smtClean="0"/>
              <a:t>LV Cables UXC, Rack to chamber</a:t>
            </a:r>
          </a:p>
          <a:p>
            <a:endParaRPr lang="en-GB" dirty="0"/>
          </a:p>
          <a:p>
            <a:r>
              <a:rPr lang="en-GB" dirty="0" smtClean="0"/>
              <a:t>LV tests done, different cable sections and </a:t>
            </a:r>
            <a:r>
              <a:rPr lang="en-GB" dirty="0" err="1" smtClean="0"/>
              <a:t>stiffnesses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Measured time response, is it what CAEN state, good enough ?</a:t>
            </a:r>
            <a:endParaRPr lang="en-GB" dirty="0"/>
          </a:p>
          <a:p>
            <a:r>
              <a:rPr lang="en-GB" dirty="0" smtClean="0"/>
              <a:t>	Do test with </a:t>
            </a:r>
            <a:r>
              <a:rPr lang="en-GB" smtClean="0"/>
              <a:t>FEBs on chamber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Supply of 3.?km of the cable (in P5) used for LB </a:t>
            </a:r>
          </a:p>
          <a:p>
            <a:endParaRPr lang="en-GB" dirty="0"/>
          </a:p>
          <a:p>
            <a:r>
              <a:rPr lang="en-GB" dirty="0" smtClean="0"/>
              <a:t>Connectors at chamber end are more or less defined , “D-Sub’ with sense pins</a:t>
            </a:r>
          </a:p>
          <a:p>
            <a:r>
              <a:rPr lang="en-GB" dirty="0" smtClean="0"/>
              <a:t>2 cables per chamber but what of the connection in the CAEN module 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8" y="565265"/>
            <a:ext cx="11770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Offers from CERN Logistics office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Power			Sense</a:t>
            </a:r>
            <a:endParaRPr lang="en-GB" dirty="0"/>
          </a:p>
          <a:p>
            <a:r>
              <a:rPr lang="en-GB" dirty="0" smtClean="0"/>
              <a:t>2 x 4mm2	plus 	2 x 0.5mm2	</a:t>
            </a:r>
            <a:r>
              <a:rPr lang="en-GB" dirty="0" err="1" smtClean="0"/>
              <a:t>Novacavi</a:t>
            </a:r>
            <a:endParaRPr lang="en-GB" dirty="0" smtClean="0"/>
          </a:p>
          <a:p>
            <a:r>
              <a:rPr lang="en-GB" dirty="0" smtClean="0"/>
              <a:t>5.0Euro/m		0.92Euro/m	</a:t>
            </a:r>
            <a:r>
              <a:rPr lang="en-GB" dirty="0" err="1" smtClean="0"/>
              <a:t>Draka</a:t>
            </a:r>
            <a:r>
              <a:rPr lang="en-GB" dirty="0" smtClean="0"/>
              <a:t>		but wrong colour ! GEM use black ?</a:t>
            </a:r>
          </a:p>
          <a:p>
            <a:endParaRPr lang="en-GB" dirty="0"/>
          </a:p>
          <a:p>
            <a:r>
              <a:rPr lang="en-GB" dirty="0" smtClean="0"/>
              <a:t>With colour change require 12 weeks including August from </a:t>
            </a:r>
            <a:r>
              <a:rPr lang="en-GB" dirty="0" err="1" smtClean="0"/>
              <a:t>Novacavi</a:t>
            </a:r>
            <a:r>
              <a:rPr lang="en-GB" dirty="0" smtClean="0"/>
              <a:t> and 10-12 fro </a:t>
            </a:r>
            <a:r>
              <a:rPr lang="en-GB" dirty="0" err="1" smtClean="0"/>
              <a:t>Draka</a:t>
            </a:r>
            <a:r>
              <a:rPr lang="en-GB" dirty="0" smtClean="0"/>
              <a:t> </a:t>
            </a:r>
            <a:r>
              <a:rPr lang="en-GB" dirty="0" err="1" smtClean="0"/>
              <a:t>inc</a:t>
            </a:r>
            <a:r>
              <a:rPr lang="en-GB" dirty="0" smtClean="0"/>
              <a:t> Aug</a:t>
            </a:r>
          </a:p>
          <a:p>
            <a:endParaRPr lang="en-GB" dirty="0"/>
          </a:p>
          <a:p>
            <a:r>
              <a:rPr lang="en-GB" dirty="0" smtClean="0"/>
              <a:t>Offer for combined Sense and Power never received. Renewed request yesterday.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6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3142210"/>
            <a:ext cx="5645266" cy="3175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44" y="157942"/>
            <a:ext cx="5856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Christoph suggested a test with 3A and 6-7A that should be switched between the two simulating the ‘stand-by” and “Operational” mode.</a:t>
            </a:r>
          </a:p>
          <a:p>
            <a:r>
              <a:rPr lang="en-GB" dirty="0"/>
              <a:t>Voltage drop at “Operational load” of 15W/FEB is &lt;1.5V at the worst case of 30m. Even at 6.5A the worst case V drop is ~3V, that is on the limit of  CAEN module.</a:t>
            </a:r>
          </a:p>
          <a:p>
            <a:endParaRPr lang="en-GB" dirty="0"/>
          </a:p>
          <a:p>
            <a:r>
              <a:rPr lang="en-GB" dirty="0" smtClean="0"/>
              <a:t>Now that BT is finished the test should be done with the real FEBs. The real difference in current and transient should be studied.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50753"/>
              </p:ext>
            </p:extLst>
          </p:nvPr>
        </p:nvGraphicFramePr>
        <p:xfrm>
          <a:off x="6343040" y="1069171"/>
          <a:ext cx="5657337" cy="4351329"/>
        </p:xfrm>
        <a:graphic>
          <a:graphicData uri="http://schemas.openxmlformats.org/drawingml/2006/table">
            <a:tbl>
              <a:tblPr/>
              <a:tblGrid>
                <a:gridCol w="578078">
                  <a:extLst>
                    <a:ext uri="{9D8B030D-6E8A-4147-A177-3AD203B41FA5}">
                      <a16:colId xmlns:a16="http://schemas.microsoft.com/office/drawing/2014/main" val="2165467689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408783403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4062583910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839069677"/>
                    </a:ext>
                  </a:extLst>
                </a:gridCol>
                <a:gridCol w="668403">
                  <a:extLst>
                    <a:ext uri="{9D8B030D-6E8A-4147-A177-3AD203B41FA5}">
                      <a16:colId xmlns:a16="http://schemas.microsoft.com/office/drawing/2014/main" val="1761206778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1242252752"/>
                    </a:ext>
                  </a:extLst>
                </a:gridCol>
                <a:gridCol w="806901">
                  <a:extLst>
                    <a:ext uri="{9D8B030D-6E8A-4147-A177-3AD203B41FA5}">
                      <a16:colId xmlns:a16="http://schemas.microsoft.com/office/drawing/2014/main" val="2427007808"/>
                    </a:ext>
                  </a:extLst>
                </a:gridCol>
                <a:gridCol w="578078">
                  <a:extLst>
                    <a:ext uri="{9D8B030D-6E8A-4147-A177-3AD203B41FA5}">
                      <a16:colId xmlns:a16="http://schemas.microsoft.com/office/drawing/2014/main" val="850964271"/>
                    </a:ext>
                  </a:extLst>
                </a:gridCol>
                <a:gridCol w="713565">
                  <a:extLst>
                    <a:ext uri="{9D8B030D-6E8A-4147-A177-3AD203B41FA5}">
                      <a16:colId xmlns:a16="http://schemas.microsoft.com/office/drawing/2014/main" val="1595525721"/>
                    </a:ext>
                  </a:extLst>
                </a:gridCol>
              </a:tblGrid>
              <a:tr h="27985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drop on RPC LB cable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08870"/>
                  </a:ext>
                </a:extLst>
              </a:tr>
              <a:tr h="279858">
                <a:tc>
                  <a:txBody>
                    <a:bodyPr/>
                    <a:lstStyle/>
                    <a:p>
                      <a:pPr algn="l" fontAlgn="b"/>
                      <a:endParaRPr lang="en-GB" sz="1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 Crotty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3759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06-Aug-18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602482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10999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point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in Load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 voltage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Drop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Drop/m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Worst case drop 30m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67814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55866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[A]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[W]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[V]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7721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744268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9363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-0.04797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238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-0.10405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63696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62749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-0.08311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6490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-0.04392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38811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413119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-0.04797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6545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Sense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-1.55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-0.10473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-3.14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6736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795865"/>
                  </a:ext>
                </a:extLst>
              </a:tr>
              <a:tr h="1805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 cable     2 x 2.5mm2 plus sense 2 x 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97499"/>
                  </a:ext>
                </a:extLst>
              </a:tr>
              <a:tr h="1805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length =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518665"/>
                  </a:ext>
                </a:extLst>
              </a:tr>
              <a:tr h="1805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able length =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1619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247565"/>
                  </a:ext>
                </a:extLst>
              </a:tr>
              <a:tr h="18055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 with Iuri and Irakli</a:t>
                      </a: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13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6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4374" r="11967" b="385"/>
          <a:stretch/>
        </p:blipFill>
        <p:spPr>
          <a:xfrm>
            <a:off x="3445625" y="2321378"/>
            <a:ext cx="5503026" cy="4144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927" y="38238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Response time of the CAEN module to the transition from low current (3A) to the high current (6-7A) condition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47666" y="4138388"/>
            <a:ext cx="24522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Sense Voltage at Load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3307391"/>
            <a:ext cx="3445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Voltage at CAEN power terminals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7666" y="5222455"/>
            <a:ext cx="20833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Time of switching from 3 to 6.5A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13849" y="1028716"/>
            <a:ext cx="25260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Response of the PS to the sense input = 1ms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31022" y="4393665"/>
            <a:ext cx="1788847" cy="8287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86824" y="1675047"/>
            <a:ext cx="1327025" cy="15872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54547" y="4711959"/>
            <a:ext cx="192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Thanks </a:t>
            </a:r>
            <a:r>
              <a:rPr lang="en-GB" dirty="0" err="1" smtClean="0"/>
              <a:t>Iuri</a:t>
            </a:r>
            <a:r>
              <a:rPr lang="en-GB" dirty="0" smtClean="0"/>
              <a:t> for your help in getting this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" y="623454"/>
            <a:ext cx="77890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Fibre optics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What technology can we install, frame contract with Blown fibres of “Trunk cables “ a la Polish trigger team.</a:t>
            </a:r>
          </a:p>
          <a:p>
            <a:endParaRPr lang="en-GB" dirty="0"/>
          </a:p>
          <a:p>
            <a:r>
              <a:rPr lang="en-GB" dirty="0" smtClean="0"/>
              <a:t>Specification, see </a:t>
            </a:r>
            <a:r>
              <a:rPr lang="en-GB" dirty="0" err="1"/>
              <a:t>B</a:t>
            </a:r>
            <a:r>
              <a:rPr lang="en-GB" dirty="0" err="1" smtClean="0"/>
              <a:t>ehzad</a:t>
            </a:r>
            <a:r>
              <a:rPr lang="en-GB" dirty="0" smtClean="0"/>
              <a:t> talks </a:t>
            </a:r>
          </a:p>
          <a:p>
            <a:endParaRPr lang="en-GB" dirty="0"/>
          </a:p>
          <a:p>
            <a:r>
              <a:rPr lang="en-GB" dirty="0" smtClean="0"/>
              <a:t>Wolfram has stated yesterday that we can install what we want but it must be in the plan.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3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40" y="321255"/>
            <a:ext cx="10515600" cy="528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714373" y="1177358"/>
            <a:ext cx="6577134" cy="3883960"/>
            <a:chOff x="4167397" y="1646238"/>
            <a:chExt cx="6577134" cy="3883960"/>
          </a:xfrm>
        </p:grpSpPr>
        <p:grpSp>
          <p:nvGrpSpPr>
            <p:cNvPr id="10" name="Group 9"/>
            <p:cNvGrpSpPr/>
            <p:nvPr/>
          </p:nvGrpSpPr>
          <p:grpSpPr>
            <a:xfrm>
              <a:off x="4167397" y="1646238"/>
              <a:ext cx="6577134" cy="3883960"/>
              <a:chOff x="5680608" y="1273406"/>
              <a:chExt cx="6577134" cy="3883960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608" y="1273406"/>
                <a:ext cx="6577134" cy="388396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611191" y="2834953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16151" y="2460469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637572" y="2837581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55964" y="3953531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2102" y="4332508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6510" y="2754294"/>
            <a:ext cx="205537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 How many chambers install here ?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510" y="3623150"/>
            <a:ext cx="205537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2- How many chambers install here ? 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2451887" y="3015904"/>
            <a:ext cx="1060056" cy="26161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</p:cNvCxnSpPr>
          <p:nvPr/>
        </p:nvCxnSpPr>
        <p:spPr>
          <a:xfrm flipV="1">
            <a:off x="2451887" y="3472156"/>
            <a:ext cx="1684830" cy="41260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509" y="4313967"/>
            <a:ext cx="2055377" cy="116955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3- What is a typical distance between chambers RE3/1 and RE4/1 to the Patch Panel (point 2 in figure) ?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204526" y="5128603"/>
            <a:ext cx="2055377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5- What is a typical distance between Patch Panel on YE1 (Point 4) to the USC Rack </a:t>
            </a:r>
            <a:r>
              <a:rPr lang="en-US" sz="1400" dirty="0"/>
              <a:t>(Point </a:t>
            </a:r>
            <a:r>
              <a:rPr lang="en-US" sz="1400" dirty="0" smtClean="0"/>
              <a:t>6) ?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767719" y="2461906"/>
            <a:ext cx="229275" cy="27699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39078" y="5128602"/>
            <a:ext cx="2055377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6- Why we have two Patch Panels (Point2 &amp; Point 4 ) in this Layout?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57025" y="5148238"/>
            <a:ext cx="2055377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4- What is a Minimum and Maximum Permissible Diameter of Mini/Main Cable Chain?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595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975</Words>
  <Application>Microsoft Office PowerPoint</Application>
  <PresentationFormat>Widescreen</PresentationFormat>
  <Paragraphs>303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Services RE3 &amp; 4/1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Specification of Every Cisco 10 gig  SFP transceiver</vt:lpstr>
      <vt:lpstr>PowerPoint Presentation</vt:lpstr>
      <vt:lpstr>RE4(3)/1 chambers gas distribution schematic</vt:lpstr>
      <vt:lpstr>Patch panel location RE4/1 </vt:lpstr>
      <vt:lpstr>PowerPoint Presentation</vt:lpstr>
      <vt:lpstr>PowerPoint Presentation</vt:lpstr>
      <vt:lpstr>PowerPoint Presentation</vt:lpstr>
      <vt:lpstr>Contacts and action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RE3&amp;4/1</dc:title>
  <dc:creator>Ian Crotty</dc:creator>
  <cp:lastModifiedBy>Ian Crotty</cp:lastModifiedBy>
  <cp:revision>42</cp:revision>
  <dcterms:created xsi:type="dcterms:W3CDTF">2018-09-02T13:22:00Z</dcterms:created>
  <dcterms:modified xsi:type="dcterms:W3CDTF">2018-09-11T10:06:15Z</dcterms:modified>
</cp:coreProperties>
</file>