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5" r:id="rId4"/>
    <p:sldId id="261" r:id="rId5"/>
    <p:sldId id="262" r:id="rId6"/>
    <p:sldId id="264" r:id="rId7"/>
    <p:sldId id="258" r:id="rId8"/>
    <p:sldId id="259" r:id="rId9"/>
    <p:sldId id="263" r:id="rId10"/>
    <p:sldId id="260" r:id="rId11"/>
    <p:sldId id="26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02" autoAdjust="0"/>
    <p:restoredTop sz="94660"/>
  </p:normalViewPr>
  <p:slideViewPr>
    <p:cSldViewPr snapToGrid="0">
      <p:cViewPr varScale="1">
        <p:scale>
          <a:sx n="106" d="100"/>
          <a:sy n="106" d="100"/>
        </p:scale>
        <p:origin x="396"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7C987D44-4E8F-4C0D-8C41-5466CA435ED3}" type="datetimeFigureOut">
              <a:rPr lang="en-GB" smtClean="0"/>
              <a:t>30/04/2019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BD453CA-2749-48C6-8DBB-3B19E23BBCF1}" type="slidenum">
              <a:rPr lang="en-GB" smtClean="0"/>
              <a:t>‹#›</a:t>
            </a:fld>
            <a:endParaRPr lang="en-GB"/>
          </a:p>
        </p:txBody>
      </p:sp>
    </p:spTree>
    <p:extLst>
      <p:ext uri="{BB962C8B-B14F-4D97-AF65-F5344CB8AC3E}">
        <p14:creationId xmlns:p14="http://schemas.microsoft.com/office/powerpoint/2010/main" val="30255185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C987D44-4E8F-4C0D-8C41-5466CA435ED3}" type="datetimeFigureOut">
              <a:rPr lang="en-GB" smtClean="0"/>
              <a:t>30/04/2019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BD453CA-2749-48C6-8DBB-3B19E23BBCF1}" type="slidenum">
              <a:rPr lang="en-GB" smtClean="0"/>
              <a:t>‹#›</a:t>
            </a:fld>
            <a:endParaRPr lang="en-GB"/>
          </a:p>
        </p:txBody>
      </p:sp>
    </p:spTree>
    <p:extLst>
      <p:ext uri="{BB962C8B-B14F-4D97-AF65-F5344CB8AC3E}">
        <p14:creationId xmlns:p14="http://schemas.microsoft.com/office/powerpoint/2010/main" val="9861950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C987D44-4E8F-4C0D-8C41-5466CA435ED3}" type="datetimeFigureOut">
              <a:rPr lang="en-GB" smtClean="0"/>
              <a:t>30/04/2019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BD453CA-2749-48C6-8DBB-3B19E23BBCF1}" type="slidenum">
              <a:rPr lang="en-GB" smtClean="0"/>
              <a:t>‹#›</a:t>
            </a:fld>
            <a:endParaRPr lang="en-GB"/>
          </a:p>
        </p:txBody>
      </p:sp>
    </p:spTree>
    <p:extLst>
      <p:ext uri="{BB962C8B-B14F-4D97-AF65-F5344CB8AC3E}">
        <p14:creationId xmlns:p14="http://schemas.microsoft.com/office/powerpoint/2010/main" val="11645293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C987D44-4E8F-4C0D-8C41-5466CA435ED3}" type="datetimeFigureOut">
              <a:rPr lang="en-GB" smtClean="0"/>
              <a:t>30/04/2019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BD453CA-2749-48C6-8DBB-3B19E23BBCF1}" type="slidenum">
              <a:rPr lang="en-GB" smtClean="0"/>
              <a:t>‹#›</a:t>
            </a:fld>
            <a:endParaRPr lang="en-GB"/>
          </a:p>
        </p:txBody>
      </p:sp>
    </p:spTree>
    <p:extLst>
      <p:ext uri="{BB962C8B-B14F-4D97-AF65-F5344CB8AC3E}">
        <p14:creationId xmlns:p14="http://schemas.microsoft.com/office/powerpoint/2010/main" val="12393342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C987D44-4E8F-4C0D-8C41-5466CA435ED3}" type="datetimeFigureOut">
              <a:rPr lang="en-GB" smtClean="0"/>
              <a:t>30/04/2019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BD453CA-2749-48C6-8DBB-3B19E23BBCF1}" type="slidenum">
              <a:rPr lang="en-GB" smtClean="0"/>
              <a:t>‹#›</a:t>
            </a:fld>
            <a:endParaRPr lang="en-GB"/>
          </a:p>
        </p:txBody>
      </p:sp>
    </p:spTree>
    <p:extLst>
      <p:ext uri="{BB962C8B-B14F-4D97-AF65-F5344CB8AC3E}">
        <p14:creationId xmlns:p14="http://schemas.microsoft.com/office/powerpoint/2010/main" val="32493822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7C987D44-4E8F-4C0D-8C41-5466CA435ED3}" type="datetimeFigureOut">
              <a:rPr lang="en-GB" smtClean="0"/>
              <a:t>30/04/2019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BD453CA-2749-48C6-8DBB-3B19E23BBCF1}" type="slidenum">
              <a:rPr lang="en-GB" smtClean="0"/>
              <a:t>‹#›</a:t>
            </a:fld>
            <a:endParaRPr lang="en-GB"/>
          </a:p>
        </p:txBody>
      </p:sp>
    </p:spTree>
    <p:extLst>
      <p:ext uri="{BB962C8B-B14F-4D97-AF65-F5344CB8AC3E}">
        <p14:creationId xmlns:p14="http://schemas.microsoft.com/office/powerpoint/2010/main" val="18459577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7C987D44-4E8F-4C0D-8C41-5466CA435ED3}" type="datetimeFigureOut">
              <a:rPr lang="en-GB" smtClean="0"/>
              <a:t>30/04/2019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BD453CA-2749-48C6-8DBB-3B19E23BBCF1}" type="slidenum">
              <a:rPr lang="en-GB" smtClean="0"/>
              <a:t>‹#›</a:t>
            </a:fld>
            <a:endParaRPr lang="en-GB"/>
          </a:p>
        </p:txBody>
      </p:sp>
    </p:spTree>
    <p:extLst>
      <p:ext uri="{BB962C8B-B14F-4D97-AF65-F5344CB8AC3E}">
        <p14:creationId xmlns:p14="http://schemas.microsoft.com/office/powerpoint/2010/main" val="8326332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7C987D44-4E8F-4C0D-8C41-5466CA435ED3}" type="datetimeFigureOut">
              <a:rPr lang="en-GB" smtClean="0"/>
              <a:t>30/04/2019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BD453CA-2749-48C6-8DBB-3B19E23BBCF1}" type="slidenum">
              <a:rPr lang="en-GB" smtClean="0"/>
              <a:t>‹#›</a:t>
            </a:fld>
            <a:endParaRPr lang="en-GB"/>
          </a:p>
        </p:txBody>
      </p:sp>
    </p:spTree>
    <p:extLst>
      <p:ext uri="{BB962C8B-B14F-4D97-AF65-F5344CB8AC3E}">
        <p14:creationId xmlns:p14="http://schemas.microsoft.com/office/powerpoint/2010/main" val="16264013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987D44-4E8F-4C0D-8C41-5466CA435ED3}" type="datetimeFigureOut">
              <a:rPr lang="en-GB" smtClean="0"/>
              <a:t>30/04/2019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BD453CA-2749-48C6-8DBB-3B19E23BBCF1}" type="slidenum">
              <a:rPr lang="en-GB" smtClean="0"/>
              <a:t>‹#›</a:t>
            </a:fld>
            <a:endParaRPr lang="en-GB"/>
          </a:p>
        </p:txBody>
      </p:sp>
    </p:spTree>
    <p:extLst>
      <p:ext uri="{BB962C8B-B14F-4D97-AF65-F5344CB8AC3E}">
        <p14:creationId xmlns:p14="http://schemas.microsoft.com/office/powerpoint/2010/main" val="2641593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C987D44-4E8F-4C0D-8C41-5466CA435ED3}" type="datetimeFigureOut">
              <a:rPr lang="en-GB" smtClean="0"/>
              <a:t>30/04/2019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BD453CA-2749-48C6-8DBB-3B19E23BBCF1}" type="slidenum">
              <a:rPr lang="en-GB" smtClean="0"/>
              <a:t>‹#›</a:t>
            </a:fld>
            <a:endParaRPr lang="en-GB"/>
          </a:p>
        </p:txBody>
      </p:sp>
    </p:spTree>
    <p:extLst>
      <p:ext uri="{BB962C8B-B14F-4D97-AF65-F5344CB8AC3E}">
        <p14:creationId xmlns:p14="http://schemas.microsoft.com/office/powerpoint/2010/main" val="4872348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C987D44-4E8F-4C0D-8C41-5466CA435ED3}" type="datetimeFigureOut">
              <a:rPr lang="en-GB" smtClean="0"/>
              <a:t>30/04/2019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BD453CA-2749-48C6-8DBB-3B19E23BBCF1}" type="slidenum">
              <a:rPr lang="en-GB" smtClean="0"/>
              <a:t>‹#›</a:t>
            </a:fld>
            <a:endParaRPr lang="en-GB"/>
          </a:p>
        </p:txBody>
      </p:sp>
    </p:spTree>
    <p:extLst>
      <p:ext uri="{BB962C8B-B14F-4D97-AF65-F5344CB8AC3E}">
        <p14:creationId xmlns:p14="http://schemas.microsoft.com/office/powerpoint/2010/main" val="16253407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987D44-4E8F-4C0D-8C41-5466CA435ED3}" type="datetimeFigureOut">
              <a:rPr lang="en-GB" smtClean="0"/>
              <a:t>30/04/2019</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D453CA-2749-48C6-8DBB-3B19E23BBCF1}" type="slidenum">
              <a:rPr lang="en-GB" smtClean="0"/>
              <a:t>‹#›</a:t>
            </a:fld>
            <a:endParaRPr lang="en-GB"/>
          </a:p>
        </p:txBody>
      </p:sp>
    </p:spTree>
    <p:extLst>
      <p:ext uri="{BB962C8B-B14F-4D97-AF65-F5344CB8AC3E}">
        <p14:creationId xmlns:p14="http://schemas.microsoft.com/office/powerpoint/2010/main" val="9696848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Cable Service needs</a:t>
            </a:r>
            <a:endParaRPr lang="en-GB" dirty="0"/>
          </a:p>
        </p:txBody>
      </p:sp>
      <p:sp>
        <p:nvSpPr>
          <p:cNvPr id="3" name="Subtitle 2"/>
          <p:cNvSpPr>
            <a:spLocks noGrp="1"/>
          </p:cNvSpPr>
          <p:nvPr>
            <p:ph type="subTitle" idx="1"/>
          </p:nvPr>
        </p:nvSpPr>
        <p:spPr/>
        <p:txBody>
          <a:bodyPr/>
          <a:lstStyle/>
          <a:p>
            <a:r>
              <a:rPr lang="en-GB" dirty="0" smtClean="0"/>
              <a:t>Ian </a:t>
            </a:r>
          </a:p>
          <a:p>
            <a:r>
              <a:rPr lang="en-GB" dirty="0" smtClean="0"/>
              <a:t>6 April 2019</a:t>
            </a:r>
            <a:endParaRPr lang="en-GB" dirty="0"/>
          </a:p>
        </p:txBody>
      </p:sp>
    </p:spTree>
    <p:extLst>
      <p:ext uri="{BB962C8B-B14F-4D97-AF65-F5344CB8AC3E}">
        <p14:creationId xmlns:p14="http://schemas.microsoft.com/office/powerpoint/2010/main" val="2527082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86828" y="724277"/>
            <a:ext cx="6771992" cy="4462760"/>
          </a:xfrm>
          <a:prstGeom prst="rect">
            <a:avLst/>
          </a:prstGeom>
          <a:noFill/>
        </p:spPr>
        <p:txBody>
          <a:bodyPr wrap="square" rtlCol="0">
            <a:spAutoFit/>
          </a:bodyPr>
          <a:lstStyle/>
          <a:p>
            <a:r>
              <a:rPr lang="en-GB" sz="3200" dirty="0" smtClean="0"/>
              <a:t>Cooling</a:t>
            </a:r>
          </a:p>
          <a:p>
            <a:endParaRPr lang="en-GB" dirty="0"/>
          </a:p>
          <a:p>
            <a:endParaRPr lang="en-GB" dirty="0" smtClean="0"/>
          </a:p>
          <a:p>
            <a:r>
              <a:rPr lang="en-GB" dirty="0" smtClean="0"/>
              <a:t>Install in July RE4/1</a:t>
            </a:r>
          </a:p>
          <a:p>
            <a:endParaRPr lang="en-GB" dirty="0" smtClean="0"/>
          </a:p>
          <a:p>
            <a:r>
              <a:rPr lang="en-GB" dirty="0" smtClean="0"/>
              <a:t>Order for </a:t>
            </a:r>
            <a:r>
              <a:rPr lang="en-GB" dirty="0" err="1" smtClean="0"/>
              <a:t>MiniManifold</a:t>
            </a:r>
            <a:r>
              <a:rPr lang="en-GB" dirty="0" smtClean="0"/>
              <a:t> </a:t>
            </a:r>
            <a:r>
              <a:rPr lang="en-GB" dirty="0" err="1" smtClean="0"/>
              <a:t>componets</a:t>
            </a:r>
            <a:r>
              <a:rPr lang="en-GB" dirty="0" smtClean="0"/>
              <a:t> done in USA. First part delivered to Wisconsin colleague. All will be shipped together.</a:t>
            </a:r>
            <a:endParaRPr lang="en-GB" dirty="0"/>
          </a:p>
          <a:p>
            <a:endParaRPr lang="en-GB" dirty="0" smtClean="0"/>
          </a:p>
          <a:p>
            <a:r>
              <a:rPr lang="en-GB" dirty="0" smtClean="0"/>
              <a:t>Swagelok components are to be ordered with flexibles</a:t>
            </a:r>
          </a:p>
          <a:p>
            <a:r>
              <a:rPr lang="en-GB" dirty="0" smtClean="0"/>
              <a:t>Do we order for the chamber ?</a:t>
            </a:r>
          </a:p>
          <a:p>
            <a:endParaRPr lang="en-GB" dirty="0" smtClean="0"/>
          </a:p>
          <a:p>
            <a:r>
              <a:rPr lang="en-GB" dirty="0" smtClean="0"/>
              <a:t>Trial on flexible installation behind the ME4/2s</a:t>
            </a:r>
          </a:p>
          <a:p>
            <a:endParaRPr lang="en-GB" dirty="0" smtClean="0"/>
          </a:p>
          <a:p>
            <a:r>
              <a:rPr lang="en-GB" dirty="0" smtClean="0"/>
              <a:t>Documentation for installation</a:t>
            </a:r>
            <a:endParaRPr lang="en-GB" dirty="0"/>
          </a:p>
          <a:p>
            <a:endParaRPr lang="en-GB" dirty="0"/>
          </a:p>
        </p:txBody>
      </p:sp>
    </p:spTree>
    <p:extLst>
      <p:ext uri="{BB962C8B-B14F-4D97-AF65-F5344CB8AC3E}">
        <p14:creationId xmlns:p14="http://schemas.microsoft.com/office/powerpoint/2010/main" val="2062816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93821" y="516048"/>
            <a:ext cx="8347295" cy="2308324"/>
          </a:xfrm>
          <a:prstGeom prst="rect">
            <a:avLst/>
          </a:prstGeom>
          <a:noFill/>
        </p:spPr>
        <p:txBody>
          <a:bodyPr wrap="square" rtlCol="0">
            <a:spAutoFit/>
          </a:bodyPr>
          <a:lstStyle/>
          <a:p>
            <a:r>
              <a:rPr lang="en-GB" dirty="0" smtClean="0"/>
              <a:t>Conclusion</a:t>
            </a:r>
          </a:p>
          <a:p>
            <a:endParaRPr lang="en-GB" dirty="0" smtClean="0"/>
          </a:p>
          <a:p>
            <a:r>
              <a:rPr lang="en-GB" dirty="0" smtClean="0"/>
              <a:t>Plenty of work in preparation to be done before material is ready to ship to P5</a:t>
            </a:r>
          </a:p>
          <a:p>
            <a:endParaRPr lang="en-GB" dirty="0"/>
          </a:p>
          <a:p>
            <a:r>
              <a:rPr lang="en-GB" dirty="0" smtClean="0"/>
              <a:t>OF in Mini </a:t>
            </a:r>
            <a:r>
              <a:rPr lang="en-GB" smtClean="0"/>
              <a:t>Cable chains ?</a:t>
            </a:r>
            <a:endParaRPr lang="en-GB" dirty="0" smtClean="0"/>
          </a:p>
          <a:p>
            <a:endParaRPr lang="en-GB" dirty="0"/>
          </a:p>
          <a:p>
            <a:r>
              <a:rPr lang="en-GB" dirty="0" smtClean="0"/>
              <a:t>Trials of services behind Chambers</a:t>
            </a:r>
          </a:p>
          <a:p>
            <a:endParaRPr lang="en-GB" dirty="0"/>
          </a:p>
        </p:txBody>
      </p:sp>
    </p:spTree>
    <p:extLst>
      <p:ext uri="{BB962C8B-B14F-4D97-AF65-F5344CB8AC3E}">
        <p14:creationId xmlns:p14="http://schemas.microsoft.com/office/powerpoint/2010/main" val="6306338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69133" y="344032"/>
            <a:ext cx="10891318" cy="5016758"/>
          </a:xfrm>
          <a:prstGeom prst="rect">
            <a:avLst/>
          </a:prstGeom>
          <a:noFill/>
        </p:spPr>
        <p:txBody>
          <a:bodyPr wrap="square" rtlCol="0">
            <a:spAutoFit/>
          </a:bodyPr>
          <a:lstStyle/>
          <a:p>
            <a:r>
              <a:rPr lang="en-GB" sz="3200" dirty="0" smtClean="0"/>
              <a:t>Optical fibres</a:t>
            </a:r>
          </a:p>
          <a:p>
            <a:endParaRPr lang="en-GB" dirty="0"/>
          </a:p>
          <a:p>
            <a:endParaRPr lang="en-GB" dirty="0" smtClean="0"/>
          </a:p>
          <a:p>
            <a:r>
              <a:rPr lang="en-GB" dirty="0" smtClean="0"/>
              <a:t>QA going ahead very slowly</a:t>
            </a:r>
          </a:p>
          <a:p>
            <a:endParaRPr lang="en-GB" dirty="0"/>
          </a:p>
          <a:p>
            <a:r>
              <a:rPr lang="en-GB" dirty="0" smtClean="0"/>
              <a:t>Install fibres in corrugated piping		Fibres on YE3			June 2019</a:t>
            </a:r>
          </a:p>
          <a:p>
            <a:r>
              <a:rPr lang="en-GB" dirty="0" smtClean="0"/>
              <a:t>The order was done last week.</a:t>
            </a:r>
            <a:r>
              <a:rPr lang="en-GB" dirty="0"/>
              <a:t>	</a:t>
            </a:r>
            <a:r>
              <a:rPr lang="en-GB" dirty="0" smtClean="0"/>
              <a:t>	</a:t>
            </a:r>
            <a:r>
              <a:rPr lang="en-GB" dirty="0" smtClean="0">
                <a:solidFill>
                  <a:srgbClr val="FF0000"/>
                </a:solidFill>
              </a:rPr>
              <a:t>Fibres from YE3 to YE1 </a:t>
            </a:r>
            <a:r>
              <a:rPr lang="en-GB" dirty="0" err="1" smtClean="0">
                <a:solidFill>
                  <a:srgbClr val="FF0000"/>
                </a:solidFill>
              </a:rPr>
              <a:t>mCC</a:t>
            </a:r>
            <a:r>
              <a:rPr lang="en-GB" dirty="0" smtClean="0">
                <a:solidFill>
                  <a:srgbClr val="FF0000"/>
                </a:solidFill>
              </a:rPr>
              <a:t>		??</a:t>
            </a:r>
          </a:p>
          <a:p>
            <a:r>
              <a:rPr lang="en-GB" dirty="0"/>
              <a:t>	</a:t>
            </a:r>
            <a:r>
              <a:rPr lang="en-GB" dirty="0" smtClean="0"/>
              <a:t>				Fibres from YE1 UXC to USC		2020</a:t>
            </a:r>
          </a:p>
          <a:p>
            <a:endParaRPr lang="en-GB" dirty="0"/>
          </a:p>
          <a:p>
            <a:r>
              <a:rPr lang="en-GB" dirty="0" smtClean="0"/>
              <a:t>Mount and modify YE3 PP</a:t>
            </a:r>
          </a:p>
          <a:p>
            <a:endParaRPr lang="en-GB" dirty="0"/>
          </a:p>
          <a:p>
            <a:r>
              <a:rPr lang="en-GB" dirty="0" smtClean="0"/>
              <a:t>Mount</a:t>
            </a:r>
            <a:r>
              <a:rPr lang="en-GB" dirty="0"/>
              <a:t> </a:t>
            </a:r>
            <a:r>
              <a:rPr lang="en-GB" dirty="0" smtClean="0"/>
              <a:t>YE1 PP or make new if not compatible</a:t>
            </a:r>
          </a:p>
          <a:p>
            <a:endParaRPr lang="en-GB" dirty="0"/>
          </a:p>
          <a:p>
            <a:r>
              <a:rPr lang="en-GB" dirty="0" smtClean="0"/>
              <a:t>Start mounting in USC to deal with spare length</a:t>
            </a:r>
          </a:p>
          <a:p>
            <a:endParaRPr lang="en-GB" dirty="0"/>
          </a:p>
          <a:p>
            <a:r>
              <a:rPr lang="en-GB" dirty="0" smtClean="0"/>
              <a:t>Prepare documents for P5 installation crew</a:t>
            </a:r>
          </a:p>
          <a:p>
            <a:r>
              <a:rPr lang="en-GB" dirty="0" smtClean="0"/>
              <a:t>	</a:t>
            </a:r>
            <a:endParaRPr lang="en-GB" dirty="0"/>
          </a:p>
        </p:txBody>
      </p:sp>
    </p:spTree>
    <p:extLst>
      <p:ext uri="{BB962C8B-B14F-4D97-AF65-F5344CB8AC3E}">
        <p14:creationId xmlns:p14="http://schemas.microsoft.com/office/powerpoint/2010/main" val="21109154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21369" y="0"/>
            <a:ext cx="4170630" cy="2345980"/>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967" y="0"/>
            <a:ext cx="3857625" cy="6858000"/>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88950" y="4662534"/>
            <a:ext cx="3903049" cy="2195465"/>
          </a:xfrm>
          <a:prstGeom prst="rect">
            <a:avLst/>
          </a:prstGeom>
        </p:spPr>
      </p:pic>
      <p:sp>
        <p:nvSpPr>
          <p:cNvPr id="5" name="TextBox 4"/>
          <p:cNvSpPr txBox="1"/>
          <p:nvPr/>
        </p:nvSpPr>
        <p:spPr>
          <a:xfrm>
            <a:off x="4123656" y="1077857"/>
            <a:ext cx="5558828" cy="3970318"/>
          </a:xfrm>
          <a:prstGeom prst="rect">
            <a:avLst/>
          </a:prstGeom>
          <a:noFill/>
        </p:spPr>
        <p:txBody>
          <a:bodyPr wrap="square" rtlCol="0">
            <a:spAutoFit/>
          </a:bodyPr>
          <a:lstStyle/>
          <a:p>
            <a:r>
              <a:rPr lang="en-GB" dirty="0" smtClean="0"/>
              <a:t>QA</a:t>
            </a:r>
          </a:p>
          <a:p>
            <a:endParaRPr lang="en-GB" dirty="0"/>
          </a:p>
          <a:p>
            <a:r>
              <a:rPr lang="en-GB" dirty="0" smtClean="0"/>
              <a:t>Stock established after delivery</a:t>
            </a:r>
          </a:p>
          <a:p>
            <a:endParaRPr lang="en-GB" dirty="0" smtClean="0"/>
          </a:p>
          <a:p>
            <a:r>
              <a:rPr lang="en-GB" dirty="0" smtClean="0"/>
              <a:t>Labels are developed with Daniela. DB done.</a:t>
            </a:r>
            <a:endParaRPr lang="en-GB" dirty="0"/>
          </a:p>
          <a:p>
            <a:r>
              <a:rPr lang="en-GB" dirty="0" smtClean="0"/>
              <a:t>Two instruments to do testing, </a:t>
            </a:r>
          </a:p>
          <a:p>
            <a:r>
              <a:rPr lang="en-GB" dirty="0" smtClean="0"/>
              <a:t>OTDR for system and power loss meter for individual OFs</a:t>
            </a:r>
          </a:p>
          <a:p>
            <a:endParaRPr lang="en-GB" dirty="0"/>
          </a:p>
          <a:p>
            <a:r>
              <a:rPr lang="en-GB" dirty="0" smtClean="0"/>
              <a:t>Should establish power loss and check with </a:t>
            </a:r>
            <a:r>
              <a:rPr lang="en-GB" dirty="0" err="1" smtClean="0"/>
              <a:t>Sylex</a:t>
            </a:r>
            <a:r>
              <a:rPr lang="en-GB" dirty="0" smtClean="0"/>
              <a:t> numbers.</a:t>
            </a:r>
            <a:endParaRPr lang="en-GB" dirty="0"/>
          </a:p>
          <a:p>
            <a:r>
              <a:rPr lang="en-GB" dirty="0" smtClean="0"/>
              <a:t>Then insert in the corrugated piping and see that no damage was done</a:t>
            </a:r>
          </a:p>
          <a:p>
            <a:endParaRPr lang="en-GB" dirty="0"/>
          </a:p>
          <a:p>
            <a:r>
              <a:rPr lang="en-GB" dirty="0" smtClean="0"/>
              <a:t>Install in P5 and check again.</a:t>
            </a:r>
            <a:endParaRPr lang="en-GB" dirty="0"/>
          </a:p>
        </p:txBody>
      </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81068" y="2171134"/>
            <a:ext cx="1499763" cy="2666246"/>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263366" y="3834058"/>
            <a:ext cx="1660226" cy="2951513"/>
          </a:xfrm>
          <a:prstGeom prst="rect">
            <a:avLst/>
          </a:prstGeom>
        </p:spPr>
      </p:pic>
    </p:spTree>
    <p:extLst>
      <p:ext uri="{BB962C8B-B14F-4D97-AF65-F5344CB8AC3E}">
        <p14:creationId xmlns:p14="http://schemas.microsoft.com/office/powerpoint/2010/main" val="26187500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26200" t="14657" r="27296" b="4864"/>
          <a:stretch/>
        </p:blipFill>
        <p:spPr>
          <a:xfrm>
            <a:off x="5504507" y="0"/>
            <a:ext cx="6687493" cy="6808644"/>
          </a:xfrm>
          <a:prstGeom prst="rect">
            <a:avLst/>
          </a:prstGeom>
        </p:spPr>
      </p:pic>
      <p:sp>
        <p:nvSpPr>
          <p:cNvPr id="4" name="Rectangle 3"/>
          <p:cNvSpPr/>
          <p:nvPr/>
        </p:nvSpPr>
        <p:spPr>
          <a:xfrm>
            <a:off x="268586" y="143560"/>
            <a:ext cx="4647446" cy="3077766"/>
          </a:xfrm>
          <a:prstGeom prst="rect">
            <a:avLst/>
          </a:prstGeom>
        </p:spPr>
        <p:txBody>
          <a:bodyPr wrap="square">
            <a:spAutoFit/>
          </a:bodyPr>
          <a:lstStyle/>
          <a:p>
            <a:r>
              <a:rPr lang="en-GB" sz="3200" dirty="0" smtClean="0"/>
              <a:t>YE1 PP </a:t>
            </a:r>
          </a:p>
          <a:p>
            <a:endParaRPr lang="en-GB" dirty="0"/>
          </a:p>
          <a:p>
            <a:endParaRPr lang="en-GB" dirty="0" smtClean="0"/>
          </a:p>
          <a:p>
            <a:r>
              <a:rPr lang="en-GB" dirty="0" smtClean="0"/>
              <a:t>exact position to be identified </a:t>
            </a:r>
            <a:r>
              <a:rPr lang="en-GB" dirty="0" err="1" smtClean="0"/>
              <a:t>withIO</a:t>
            </a:r>
            <a:endParaRPr lang="en-GB" dirty="0" smtClean="0"/>
          </a:p>
          <a:p>
            <a:endParaRPr lang="en-GB" dirty="0"/>
          </a:p>
          <a:p>
            <a:endParaRPr lang="en-GB" dirty="0" smtClean="0"/>
          </a:p>
          <a:p>
            <a:r>
              <a:rPr lang="en-GB" dirty="0" smtClean="0"/>
              <a:t>Require labels and </a:t>
            </a:r>
            <a:r>
              <a:rPr lang="en-GB" dirty="0" err="1" smtClean="0"/>
              <a:t>Equipement</a:t>
            </a:r>
            <a:r>
              <a:rPr lang="en-GB" dirty="0" smtClean="0"/>
              <a:t> DB</a:t>
            </a:r>
            <a:endParaRPr lang="en-GB" dirty="0"/>
          </a:p>
          <a:p>
            <a:endParaRPr lang="en-GB" dirty="0" smtClean="0"/>
          </a:p>
          <a:p>
            <a:r>
              <a:rPr lang="en-GB" dirty="0" smtClean="0"/>
              <a:t>https://www.micostelcom.com/data/file/4/934-o13-urm-sh-24c-lh-24c-m.pdf</a:t>
            </a:r>
            <a:endParaRPr lang="en-GB" dirty="0"/>
          </a:p>
        </p:txBody>
      </p:sp>
    </p:spTree>
    <p:extLst>
      <p:ext uri="{BB962C8B-B14F-4D97-AF65-F5344CB8AC3E}">
        <p14:creationId xmlns:p14="http://schemas.microsoft.com/office/powerpoint/2010/main" val="4374264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39501" y="117693"/>
            <a:ext cx="8700380" cy="6740307"/>
          </a:xfrm>
          <a:prstGeom prst="rect">
            <a:avLst/>
          </a:prstGeom>
          <a:noFill/>
        </p:spPr>
        <p:txBody>
          <a:bodyPr wrap="square" rtlCol="0">
            <a:spAutoFit/>
          </a:bodyPr>
          <a:lstStyle/>
          <a:p>
            <a:r>
              <a:rPr lang="en-GB" dirty="0" smtClean="0"/>
              <a:t>YE3 PP</a:t>
            </a:r>
          </a:p>
          <a:p>
            <a:endParaRPr lang="en-GB" dirty="0" smtClean="0"/>
          </a:p>
          <a:p>
            <a:r>
              <a:rPr lang="en-GB" dirty="0" smtClean="0"/>
              <a:t>DB and labels to do. </a:t>
            </a:r>
          </a:p>
          <a:p>
            <a:endParaRPr lang="en-GB" dirty="0"/>
          </a:p>
          <a:p>
            <a:r>
              <a:rPr lang="en-GB" dirty="0" smtClean="0"/>
              <a:t>Modification for;</a:t>
            </a:r>
          </a:p>
          <a:p>
            <a:r>
              <a:rPr lang="en-GB" dirty="0"/>
              <a:t>	</a:t>
            </a:r>
            <a:r>
              <a:rPr lang="en-GB" dirty="0" smtClean="0"/>
              <a:t>	Mounting holes/brackets</a:t>
            </a:r>
          </a:p>
          <a:p>
            <a:r>
              <a:rPr lang="en-GB" dirty="0"/>
              <a:t>	</a:t>
            </a:r>
            <a:r>
              <a:rPr lang="en-GB" dirty="0" smtClean="0"/>
              <a:t>	Strain relief on the output (bottom)</a:t>
            </a:r>
          </a:p>
          <a:p>
            <a:r>
              <a:rPr lang="en-GB" dirty="0"/>
              <a:t>	</a:t>
            </a:r>
            <a:r>
              <a:rPr lang="en-GB" dirty="0" smtClean="0"/>
              <a:t>	Blank off the Rear panel leaving 2 entries only (top) dust ingress.</a:t>
            </a:r>
          </a:p>
          <a:p>
            <a:endParaRPr lang="en-GB" dirty="0" smtClean="0"/>
          </a:p>
          <a:p>
            <a:endParaRPr lang="en-GB" dirty="0"/>
          </a:p>
          <a:p>
            <a:endParaRPr lang="en-GB" dirty="0" smtClean="0"/>
          </a:p>
          <a:p>
            <a:endParaRPr lang="en-GB" dirty="0"/>
          </a:p>
          <a:p>
            <a:r>
              <a:rPr lang="en-GB" dirty="0" smtClean="0"/>
              <a:t>YE1 PP</a:t>
            </a:r>
          </a:p>
          <a:p>
            <a:endParaRPr lang="en-GB" dirty="0"/>
          </a:p>
          <a:p>
            <a:r>
              <a:rPr lang="en-GB" dirty="0" smtClean="0"/>
              <a:t>Plastic boxes, are they compatible with IS41 ?</a:t>
            </a:r>
          </a:p>
          <a:p>
            <a:endParaRPr lang="en-GB" dirty="0"/>
          </a:p>
          <a:p>
            <a:r>
              <a:rPr lang="en-GB" dirty="0" smtClean="0"/>
              <a:t>Prepare are for installation on the YE1. IO approval. !</a:t>
            </a:r>
          </a:p>
          <a:p>
            <a:endParaRPr lang="en-GB" dirty="0"/>
          </a:p>
          <a:p>
            <a:r>
              <a:rPr lang="en-GB" dirty="0" smtClean="0"/>
              <a:t>Prepare documents for P5 installation crew</a:t>
            </a:r>
          </a:p>
          <a:p>
            <a:endParaRPr lang="en-GB" dirty="0"/>
          </a:p>
          <a:p>
            <a:r>
              <a:rPr lang="en-GB" dirty="0" smtClean="0"/>
              <a:t>Cables trays to lay</a:t>
            </a:r>
          </a:p>
          <a:p>
            <a:endParaRPr lang="en-GB" dirty="0" smtClean="0"/>
          </a:p>
          <a:p>
            <a:endParaRPr lang="en-GB" dirty="0"/>
          </a:p>
          <a:p>
            <a:endParaRPr lang="en-GB" dirty="0"/>
          </a:p>
        </p:txBody>
      </p:sp>
      <p:pic>
        <p:nvPicPr>
          <p:cNvPr id="3" name="Picture 2"/>
          <p:cNvPicPr>
            <a:picLocks noChangeAspect="1"/>
          </p:cNvPicPr>
          <p:nvPr/>
        </p:nvPicPr>
        <p:blipFill rotWithShape="1">
          <a:blip r:embed="rId2"/>
          <a:srcRect l="47741" t="25646" r="28987" b="45445"/>
          <a:stretch/>
        </p:blipFill>
        <p:spPr>
          <a:xfrm>
            <a:off x="6572816" y="2552034"/>
            <a:ext cx="5712735" cy="4174691"/>
          </a:xfrm>
          <a:prstGeom prst="rect">
            <a:avLst/>
          </a:prstGeom>
        </p:spPr>
      </p:pic>
    </p:spTree>
    <p:extLst>
      <p:ext uri="{BB962C8B-B14F-4D97-AF65-F5344CB8AC3E}">
        <p14:creationId xmlns:p14="http://schemas.microsoft.com/office/powerpoint/2010/main" val="25917747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26309" y="621291"/>
            <a:ext cx="5365691" cy="3018202"/>
          </a:xfrm>
          <a:prstGeom prst="rect">
            <a:avLst/>
          </a:prstGeom>
        </p:spPr>
      </p:pic>
      <p:sp>
        <p:nvSpPr>
          <p:cNvPr id="3" name="TextBox 2"/>
          <p:cNvSpPr txBox="1"/>
          <p:nvPr/>
        </p:nvSpPr>
        <p:spPr>
          <a:xfrm>
            <a:off x="1267484" y="389299"/>
            <a:ext cx="5151423" cy="2031325"/>
          </a:xfrm>
          <a:prstGeom prst="rect">
            <a:avLst/>
          </a:prstGeom>
          <a:noFill/>
        </p:spPr>
        <p:txBody>
          <a:bodyPr wrap="square" rtlCol="0">
            <a:spAutoFit/>
          </a:bodyPr>
          <a:lstStyle/>
          <a:p>
            <a:r>
              <a:rPr lang="en-GB" dirty="0" smtClean="0"/>
              <a:t>YE3 PP for OF.</a:t>
            </a:r>
          </a:p>
          <a:p>
            <a:endParaRPr lang="en-GB" dirty="0" smtClean="0"/>
          </a:p>
          <a:p>
            <a:r>
              <a:rPr lang="en-GB" dirty="0" smtClean="0"/>
              <a:t>Require modification to support cables at the front</a:t>
            </a:r>
          </a:p>
          <a:p>
            <a:endParaRPr lang="en-GB" dirty="0" smtClean="0"/>
          </a:p>
          <a:p>
            <a:r>
              <a:rPr lang="en-GB" dirty="0" smtClean="0"/>
              <a:t>Require modification at rear to limit dust </a:t>
            </a:r>
            <a:r>
              <a:rPr lang="en-GB" dirty="0" err="1" smtClean="0"/>
              <a:t>etc</a:t>
            </a:r>
            <a:r>
              <a:rPr lang="en-GB" dirty="0" smtClean="0"/>
              <a:t> ingress as this will be the face on top. Only 2 cables enter here.</a:t>
            </a:r>
            <a:endParaRPr lang="en-GB"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0426" y="3069125"/>
            <a:ext cx="5914928" cy="3327147"/>
          </a:xfrm>
          <a:prstGeom prst="rect">
            <a:avLst/>
          </a:prstGeom>
        </p:spPr>
      </p:pic>
      <p:sp>
        <p:nvSpPr>
          <p:cNvPr id="5" name="TextBox 4"/>
          <p:cNvSpPr txBox="1"/>
          <p:nvPr/>
        </p:nvSpPr>
        <p:spPr>
          <a:xfrm>
            <a:off x="1059255" y="5531669"/>
            <a:ext cx="1231272" cy="369332"/>
          </a:xfrm>
          <a:prstGeom prst="rect">
            <a:avLst/>
          </a:prstGeom>
          <a:solidFill>
            <a:srgbClr val="FFC000"/>
          </a:solidFill>
        </p:spPr>
        <p:txBody>
          <a:bodyPr wrap="square" rtlCol="0">
            <a:spAutoFit/>
          </a:bodyPr>
          <a:lstStyle/>
          <a:p>
            <a:r>
              <a:rPr lang="en-GB" dirty="0" smtClean="0"/>
              <a:t>Rear Face</a:t>
            </a:r>
            <a:endParaRPr lang="en-GB" dirty="0"/>
          </a:p>
        </p:txBody>
      </p:sp>
      <p:sp>
        <p:nvSpPr>
          <p:cNvPr id="7" name="TextBox 6"/>
          <p:cNvSpPr txBox="1"/>
          <p:nvPr/>
        </p:nvSpPr>
        <p:spPr>
          <a:xfrm>
            <a:off x="7776927" y="4046899"/>
            <a:ext cx="3838669" cy="1200329"/>
          </a:xfrm>
          <a:prstGeom prst="rect">
            <a:avLst/>
          </a:prstGeom>
          <a:noFill/>
        </p:spPr>
        <p:txBody>
          <a:bodyPr wrap="square" rtlCol="0">
            <a:spAutoFit/>
          </a:bodyPr>
          <a:lstStyle/>
          <a:p>
            <a:r>
              <a:rPr lang="en-GB" dirty="0" smtClean="0"/>
              <a:t>Front face and top</a:t>
            </a:r>
          </a:p>
          <a:p>
            <a:endParaRPr lang="en-GB" dirty="0"/>
          </a:p>
          <a:p>
            <a:r>
              <a:rPr lang="en-GB" dirty="0" smtClean="0"/>
              <a:t>Fibre management 288 inside is not obvious, top panel does not remove </a:t>
            </a:r>
            <a:endParaRPr lang="en-GB" dirty="0"/>
          </a:p>
        </p:txBody>
      </p:sp>
    </p:spTree>
    <p:extLst>
      <p:ext uri="{BB962C8B-B14F-4D97-AF65-F5344CB8AC3E}">
        <p14:creationId xmlns:p14="http://schemas.microsoft.com/office/powerpoint/2010/main" val="15081709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50202" y="624689"/>
            <a:ext cx="5848539" cy="4739759"/>
          </a:xfrm>
          <a:prstGeom prst="rect">
            <a:avLst/>
          </a:prstGeom>
          <a:noFill/>
        </p:spPr>
        <p:txBody>
          <a:bodyPr wrap="square" rtlCol="0">
            <a:spAutoFit/>
          </a:bodyPr>
          <a:lstStyle/>
          <a:p>
            <a:r>
              <a:rPr lang="en-GB" sz="3200" dirty="0" smtClean="0"/>
              <a:t>LV cables</a:t>
            </a:r>
          </a:p>
          <a:p>
            <a:endParaRPr lang="en-GB" dirty="0"/>
          </a:p>
          <a:p>
            <a:endParaRPr lang="en-GB" dirty="0" smtClean="0"/>
          </a:p>
          <a:p>
            <a:r>
              <a:rPr lang="en-GB" dirty="0" smtClean="0"/>
              <a:t>Order left CERN 29 April 2019.</a:t>
            </a:r>
          </a:p>
          <a:p>
            <a:endParaRPr lang="en-GB" dirty="0" smtClean="0"/>
          </a:p>
          <a:p>
            <a:r>
              <a:rPr lang="en-GB" dirty="0" smtClean="0"/>
              <a:t>Strain relief on PS side ? How to support the cables</a:t>
            </a:r>
          </a:p>
          <a:p>
            <a:endParaRPr lang="en-GB" dirty="0"/>
          </a:p>
          <a:p>
            <a:r>
              <a:rPr lang="en-GB" dirty="0" smtClean="0"/>
              <a:t>Order PS from Pool and install so final cabling and slack management can be studied off the rack area</a:t>
            </a:r>
          </a:p>
          <a:p>
            <a:endParaRPr lang="en-GB" dirty="0"/>
          </a:p>
          <a:p>
            <a:r>
              <a:rPr lang="en-GB" dirty="0" smtClean="0"/>
              <a:t>DB and labels to do.</a:t>
            </a:r>
          </a:p>
          <a:p>
            <a:endParaRPr lang="en-GB" dirty="0" smtClean="0"/>
          </a:p>
          <a:p>
            <a:r>
              <a:rPr lang="en-GB" dirty="0" smtClean="0"/>
              <a:t>Prepare documents for P5 installation crew</a:t>
            </a:r>
          </a:p>
          <a:p>
            <a:endParaRPr lang="en-GB" dirty="0" smtClean="0"/>
          </a:p>
          <a:p>
            <a:endParaRPr lang="en-GB" dirty="0"/>
          </a:p>
          <a:p>
            <a:endParaRPr lang="en-GB" dirty="0"/>
          </a:p>
        </p:txBody>
      </p:sp>
    </p:spTree>
    <p:extLst>
      <p:ext uri="{BB962C8B-B14F-4D97-AF65-F5344CB8AC3E}">
        <p14:creationId xmlns:p14="http://schemas.microsoft.com/office/powerpoint/2010/main" val="17455128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7362" y="597529"/>
            <a:ext cx="8446884" cy="5570756"/>
          </a:xfrm>
          <a:prstGeom prst="rect">
            <a:avLst/>
          </a:prstGeom>
          <a:noFill/>
        </p:spPr>
        <p:txBody>
          <a:bodyPr wrap="square" rtlCol="0">
            <a:spAutoFit/>
          </a:bodyPr>
          <a:lstStyle/>
          <a:p>
            <a:r>
              <a:rPr lang="en-GB" sz="3200" dirty="0" smtClean="0"/>
              <a:t>HV cables</a:t>
            </a:r>
          </a:p>
          <a:p>
            <a:endParaRPr lang="en-GB" dirty="0"/>
          </a:p>
          <a:p>
            <a:r>
              <a:rPr lang="en-GB" dirty="0" smtClean="0"/>
              <a:t>WE should have verified the 4 cables as the fabrication of the rest has started today.</a:t>
            </a:r>
          </a:p>
          <a:p>
            <a:endParaRPr lang="en-GB" dirty="0" smtClean="0"/>
          </a:p>
          <a:p>
            <a:r>
              <a:rPr lang="en-GB" dirty="0" smtClean="0"/>
              <a:t>Test cables according to approved procedure to avoid giving 3kV shock hazard to our Russian colleagues as on RE4 installation.</a:t>
            </a:r>
          </a:p>
          <a:p>
            <a:endParaRPr lang="en-GB" dirty="0"/>
          </a:p>
          <a:p>
            <a:r>
              <a:rPr lang="en-GB" dirty="0" smtClean="0"/>
              <a:t>S. </a:t>
            </a:r>
            <a:r>
              <a:rPr lang="en-GB" dirty="0" err="1" smtClean="0"/>
              <a:t>Lusin</a:t>
            </a:r>
            <a:r>
              <a:rPr lang="en-GB" dirty="0" smtClean="0"/>
              <a:t> consulted, require 10MOhm resistance and switch to short that must remain in place until the final moment before final connection. The capacitive charge is easily removed but the Volume charge, polarised dielectric, must also be removed over a long time.</a:t>
            </a:r>
          </a:p>
          <a:p>
            <a:endParaRPr lang="en-GB" dirty="0" smtClean="0"/>
          </a:p>
          <a:p>
            <a:r>
              <a:rPr lang="en-GB" dirty="0" smtClean="0"/>
              <a:t>DB and labels to do</a:t>
            </a:r>
          </a:p>
          <a:p>
            <a:endParaRPr lang="en-GB" dirty="0"/>
          </a:p>
          <a:p>
            <a:r>
              <a:rPr lang="en-GB" dirty="0" smtClean="0"/>
              <a:t>Pack in order, Near Far and Send to P5 .</a:t>
            </a:r>
          </a:p>
          <a:p>
            <a:endParaRPr lang="en-GB" dirty="0"/>
          </a:p>
          <a:p>
            <a:r>
              <a:rPr lang="en-GB" dirty="0" smtClean="0"/>
              <a:t>Prepare documents for P5 installation crew</a:t>
            </a:r>
          </a:p>
          <a:p>
            <a:endParaRPr lang="en-GB" dirty="0"/>
          </a:p>
          <a:p>
            <a:endParaRPr lang="en-GB" dirty="0"/>
          </a:p>
        </p:txBody>
      </p:sp>
    </p:spTree>
    <p:extLst>
      <p:ext uri="{BB962C8B-B14F-4D97-AF65-F5344CB8AC3E}">
        <p14:creationId xmlns:p14="http://schemas.microsoft.com/office/powerpoint/2010/main" val="1203145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58844" y="706170"/>
            <a:ext cx="9144000" cy="2246769"/>
          </a:xfrm>
          <a:prstGeom prst="rect">
            <a:avLst/>
          </a:prstGeom>
          <a:noFill/>
        </p:spPr>
        <p:txBody>
          <a:bodyPr wrap="square" rtlCol="0">
            <a:spAutoFit/>
          </a:bodyPr>
          <a:lstStyle/>
          <a:p>
            <a:r>
              <a:rPr lang="en-GB" sz="3200" dirty="0" smtClean="0"/>
              <a:t>Chamber end</a:t>
            </a:r>
          </a:p>
          <a:p>
            <a:endParaRPr lang="en-GB" dirty="0"/>
          </a:p>
          <a:p>
            <a:endParaRPr lang="en-GB" dirty="0" smtClean="0"/>
          </a:p>
          <a:p>
            <a:r>
              <a:rPr lang="en-GB" dirty="0" smtClean="0"/>
              <a:t>Require simulation of the PP for each chamber position as was done for the RE4 SM</a:t>
            </a:r>
          </a:p>
          <a:p>
            <a:endParaRPr lang="en-GB" dirty="0"/>
          </a:p>
          <a:p>
            <a:r>
              <a:rPr lang="en-GB" dirty="0" smtClean="0"/>
              <a:t>This is part of the preparation is allied to the service passage under the chambers, a method to establish, similar to the Gas installation.</a:t>
            </a:r>
            <a:endParaRPr lang="en-GB" dirty="0"/>
          </a:p>
        </p:txBody>
      </p:sp>
    </p:spTree>
    <p:extLst>
      <p:ext uri="{BB962C8B-B14F-4D97-AF65-F5344CB8AC3E}">
        <p14:creationId xmlns:p14="http://schemas.microsoft.com/office/powerpoint/2010/main" val="36870189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8662</TotalTime>
  <Words>447</Words>
  <Application>Microsoft Office PowerPoint</Application>
  <PresentationFormat>Widescreen</PresentationFormat>
  <Paragraphs>124</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Calibri Light</vt:lpstr>
      <vt:lpstr>Office Theme</vt:lpstr>
      <vt:lpstr>Cable Service needs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CERN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Cable Service needs</dc:title>
  <dc:creator>Ian Crotty</dc:creator>
  <cp:lastModifiedBy>Ian Crotty</cp:lastModifiedBy>
  <cp:revision>28</cp:revision>
  <dcterms:created xsi:type="dcterms:W3CDTF">2019-04-30T10:14:09Z</dcterms:created>
  <dcterms:modified xsi:type="dcterms:W3CDTF">2019-05-06T10:36:17Z</dcterms:modified>
</cp:coreProperties>
</file>