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96" r:id="rId3"/>
    <p:sldId id="302" r:id="rId4"/>
    <p:sldId id="304" r:id="rId5"/>
    <p:sldId id="328" r:id="rId6"/>
    <p:sldId id="299" r:id="rId7"/>
    <p:sldId id="306" r:id="rId8"/>
    <p:sldId id="307" r:id="rId9"/>
    <p:sldId id="308" r:id="rId10"/>
    <p:sldId id="319" r:id="rId11"/>
    <p:sldId id="310" r:id="rId12"/>
    <p:sldId id="301" r:id="rId13"/>
    <p:sldId id="327" r:id="rId14"/>
    <p:sldId id="324" r:id="rId15"/>
    <p:sldId id="326" r:id="rId16"/>
    <p:sldId id="321" r:id="rId17"/>
    <p:sldId id="312" r:id="rId18"/>
    <p:sldId id="311" r:id="rId19"/>
    <p:sldId id="318" r:id="rId20"/>
    <p:sldId id="317" r:id="rId21"/>
    <p:sldId id="316" r:id="rId22"/>
    <p:sldId id="323" r:id="rId23"/>
    <p:sldId id="322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4"/>
  </p:normalViewPr>
  <p:slideViewPr>
    <p:cSldViewPr snapToGrid="0" snapToObjects="1">
      <p:cViewPr varScale="1">
        <p:scale>
          <a:sx n="112" d="100"/>
          <a:sy n="112" d="100"/>
        </p:scale>
        <p:origin x="164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8B557-948E-4B4C-992B-5BA88CC9A075}" type="datetimeFigureOut">
              <a:rPr lang="es-ES" smtClean="0"/>
              <a:t>30/1/20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5E34A-3CEE-9040-80BD-D0F1C87C34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86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72E7F-9844-1E44-9DCD-B5A1A2862C42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82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BC08-A051-1349-919E-6CA2734661CE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5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7FE1-ECA4-E345-AFE4-84E83E1E857C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97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FABB-97F0-5F48-9067-5778F9C550EB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92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EB2A-19DB-B04D-8E59-A1616DC29FC6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5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59E1-4EAB-FE4A-8D6A-11CC10749492}" type="datetime1">
              <a:rPr lang="es-ES_tradnl" smtClean="0"/>
              <a:t>30/1/20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41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05A-6F11-7E46-9B8C-CC1D31C5B30F}" type="datetime1">
              <a:rPr lang="es-ES_tradnl" smtClean="0"/>
              <a:t>30/1/20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6693-64C1-B946-8CC1-7B22847CD4BC}" type="datetime1">
              <a:rPr lang="es-ES_tradnl" smtClean="0"/>
              <a:t>30/1/20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9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E72D-0019-AD47-9348-44AD914057CC}" type="datetime1">
              <a:rPr lang="es-ES_tradnl" smtClean="0"/>
              <a:t>30/1/20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8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6225-D852-7A4E-AA5A-C7020DE75F56}" type="datetime1">
              <a:rPr lang="es-ES_tradnl" smtClean="0"/>
              <a:t>30/1/20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74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9A7D-E1FB-364F-BC69-A7BAD5653889}" type="datetime1">
              <a:rPr lang="es-ES_tradnl" smtClean="0"/>
              <a:t>30/1/20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RPC LS2 and Upgrade workshop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34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5D84-0F68-424A-9E1C-3BCC4542EAFA}" type="datetime1">
              <a:rPr lang="es-ES_tradnl" smtClean="0"/>
              <a:t>30/1/20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RPC LS2 and Upgrade workshop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62C3-F584-4E49-8D5C-2ED9F0E0E5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93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dh.cern.ch/Document/SupplyChain/DAI/7818647" TargetMode="External"/><Relationship Id="rId2" Type="http://schemas.openxmlformats.org/officeDocument/2006/relationships/hyperlink" Target="https://edh.cern.ch/Document/SupplyChain/DAI/782636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h.cern.ch/Document/SupplyChain/MAG/781975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indico.cern.ch/event/835724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h.cern.ch/Document/SupplyChain/DAI/8061905" TargetMode="External"/><Relationship Id="rId2" Type="http://schemas.openxmlformats.org/officeDocument/2006/relationships/hyperlink" Target="https://edh.cern.ch/Document/SupplyChain/DAI/808899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mmm.cern.ch/owa/redir.aspx?C=gOHzszhXkhGhOCcpIYHHKC99NKIkXFseXrbl3GuPhcpvF8cgQQ_XCA..&amp;URL=http://project-cms-rpc-endcap.web.cern.ch/project-cms-rpc-endcap/rpc/UpscopeHighEta/RPCDevelopements/RE31and41/Services/OpticalFibres/QA/Method/OpticalFiberTest.pptx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314325" y="862843"/>
            <a:ext cx="8515350" cy="2169583"/>
          </a:xfrm>
          <a:prstGeom prst="roundRect">
            <a:avLst/>
          </a:prstGeom>
          <a:solidFill>
            <a:srgbClr val="F3F3F3"/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B9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Service Installation for RE3/1 and RE4/1:</a:t>
            </a:r>
            <a:r>
              <a:rPr lang="es-ES" sz="5000" b="1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status and plan</a:t>
            </a:r>
            <a:r>
              <a:rPr lang="en-US" sz="5000" b="1" spc="50" dirty="0">
                <a:ln w="11430"/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</p:txBody>
      </p:sp>
      <p:pic>
        <p:nvPicPr>
          <p:cNvPr id="2" name="Imagen 1" descr="an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2" y="3678757"/>
            <a:ext cx="2807208" cy="10972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608" y="3299641"/>
            <a:ext cx="5439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latin typeface="CMU Sans Serif Medium"/>
                <a:cs typeface="CMU Sans Serif Medium"/>
              </a:rPr>
              <a:t>Andrés Leonardo Cabrera Mora</a:t>
            </a:r>
          </a:p>
          <a:p>
            <a:pPr algn="ctr"/>
            <a:endParaRPr lang="es-ES" sz="2200" dirty="0"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62407" y="3247870"/>
            <a:ext cx="1390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err="1">
                <a:latin typeface="CMU Sans Serif Medium"/>
                <a:cs typeface="CMU Sans Serif Medium"/>
              </a:rPr>
              <a:t>Ian</a:t>
            </a:r>
            <a:r>
              <a:rPr lang="es-ES" sz="2200" dirty="0">
                <a:latin typeface="CMU Sans Serif Medium"/>
                <a:cs typeface="CMU Sans Serif Medium"/>
              </a:rPr>
              <a:t> </a:t>
            </a:r>
            <a:r>
              <a:rPr lang="es-ES" sz="2200" dirty="0" err="1">
                <a:latin typeface="CMU Sans Serif Medium"/>
                <a:cs typeface="CMU Sans Serif Medium"/>
              </a:rPr>
              <a:t>Crotty</a:t>
            </a:r>
            <a:endParaRPr lang="es-ES" sz="2200" dirty="0">
              <a:latin typeface="CMU Sans Serif Medium"/>
              <a:cs typeface="CMU Sans Serif Medium"/>
            </a:endParaRPr>
          </a:p>
        </p:txBody>
      </p:sp>
      <p:pic>
        <p:nvPicPr>
          <p:cNvPr id="7" name="Imagen 6" descr="color-center-UWlogo-pr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90" y="3731672"/>
            <a:ext cx="2116667" cy="139534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74190" y="5445670"/>
            <a:ext cx="34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Sans Serif Medium"/>
                <a:cs typeface="CMU Sans Serif Medium"/>
              </a:rPr>
              <a:t>O</a:t>
            </a:r>
            <a:r>
              <a:rPr lang="x-none" dirty="0">
                <a:latin typeface="CMU Sans Serif Medium"/>
                <a:cs typeface="CMU Sans Serif Medium"/>
              </a:rPr>
              <a:t>n behalf of the RPC group</a:t>
            </a:r>
          </a:p>
        </p:txBody>
      </p:sp>
    </p:spTree>
    <p:extLst>
      <p:ext uri="{BB962C8B-B14F-4D97-AF65-F5344CB8AC3E}">
        <p14:creationId xmlns:p14="http://schemas.microsoft.com/office/powerpoint/2010/main" val="268960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06" descr="Captura de pantalla 2019-10-02 a las 14.2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7004"/>
            <a:ext cx="5991974" cy="4069770"/>
          </a:xfrm>
          <a:prstGeom prst="rect">
            <a:avLst/>
          </a:prstGeom>
        </p:spPr>
      </p:pic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10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29856" y="747004"/>
            <a:ext cx="2989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US" dirty="0">
                <a:latin typeface="CMU Sans Serif Medium"/>
                <a:cs typeface="CMU Sans Serif Medium"/>
              </a:rPr>
              <a:t>576 fibers tested with OTDR</a:t>
            </a:r>
          </a:p>
        </p:txBody>
      </p:sp>
      <p:sp>
        <p:nvSpPr>
          <p:cNvPr id="108" name="Rectángulo 107"/>
          <p:cNvSpPr/>
          <p:nvPr/>
        </p:nvSpPr>
        <p:spPr>
          <a:xfrm>
            <a:off x="3029856" y="1072624"/>
            <a:ext cx="5571542" cy="231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  <a:endParaRPr lang="en-US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292100" indent="-2857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MU Sans Serif Medium"/>
                <a:cs typeface="CMU Sans Serif Medium"/>
              </a:rPr>
              <a:t>YE+3, YE+1, YE-1 and YE-3 patch panels.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</a:t>
            </a:r>
            <a:r>
              <a:rPr lang="en-US" dirty="0">
                <a:latin typeface="CMU Sans Serif Medium"/>
                <a:cs typeface="CMU Sans Serif Medium"/>
              </a:rPr>
              <a:t>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YE+3 patch panel  till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RE+4/1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until YE+1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until YE-1 patch panel.</a:t>
            </a:r>
          </a:p>
          <a:p>
            <a:pPr marL="292100" indent="-285750" algn="just">
              <a:lnSpc>
                <a:spcPct val="80000"/>
              </a:lnSpc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YE-3 patch panel  till YE-1 patch panel.</a:t>
            </a:r>
          </a:p>
        </p:txBody>
      </p:sp>
      <p:sp>
        <p:nvSpPr>
          <p:cNvPr id="109" name="Rectángulo 108"/>
          <p:cNvSpPr/>
          <p:nvPr/>
        </p:nvSpPr>
        <p:spPr>
          <a:xfrm>
            <a:off x="223777" y="4866098"/>
            <a:ext cx="8699284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+3/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YE+3 patch panel until chamber side.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144 fibers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YE-3 patch panel until chamber side.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GB" dirty="0">
                <a:latin typeface="CMU Sans Serif Medium"/>
                <a:cs typeface="CMU Sans Serif Medium"/>
                <a:sym typeface="Calibri"/>
              </a:rPr>
              <a:t>For all disks: From YE±1 patch panel to USC rack.</a:t>
            </a:r>
            <a:endParaRPr lang="en-US" dirty="0">
              <a:latin typeface="CMU Sans Serif Medium"/>
              <a:cs typeface="CMU Sans Serif Medium"/>
            </a:endParaRPr>
          </a:p>
        </p:txBody>
      </p:sp>
      <p:pic>
        <p:nvPicPr>
          <p:cNvPr id="110" name="Imagen 109" descr="otdr results explain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25564" r="14489" b="30382"/>
          <a:stretch/>
        </p:blipFill>
        <p:spPr>
          <a:xfrm>
            <a:off x="6000750" y="3267086"/>
            <a:ext cx="3058583" cy="19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Cooling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11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Google Shape;333;p52"/>
          <p:cNvSpPr txBox="1">
            <a:spLocks/>
          </p:cNvSpPr>
          <p:nvPr/>
        </p:nvSpPr>
        <p:spPr>
          <a:xfrm>
            <a:off x="150262" y="563064"/>
            <a:ext cx="78867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" sz="2500" dirty="0">
                <a:latin typeface="CMU Sans Serif Medium"/>
                <a:cs typeface="CMU Sans Serif Medium"/>
              </a:rPr>
              <a:t>RE3/1 cooling link to RE3/2</a:t>
            </a:r>
          </a:p>
        </p:txBody>
      </p:sp>
      <p:sp>
        <p:nvSpPr>
          <p:cNvPr id="15" name="Google Shape;334;p52"/>
          <p:cNvSpPr txBox="1"/>
          <p:nvPr/>
        </p:nvSpPr>
        <p:spPr>
          <a:xfrm>
            <a:off x="-1" y="937291"/>
            <a:ext cx="4534690" cy="8171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The rigid copper piping will be replaced by flexible hose links to reduce the strain on the unions.</a:t>
            </a:r>
            <a:endParaRPr dirty="0">
              <a:latin typeface="CMU Sans Serif Medium"/>
              <a:cs typeface="CMU Sans Serif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I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n</a:t>
            </a: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stallation 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to be </a:t>
            </a: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done after RE3/1 installation</a:t>
            </a:r>
            <a:r>
              <a:rPr lang="en-US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18" name="Google Shape;33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34690" y="1322970"/>
            <a:ext cx="4397514" cy="281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7;p52"/>
          <p:cNvSpPr txBox="1"/>
          <p:nvPr/>
        </p:nvSpPr>
        <p:spPr>
          <a:xfrm>
            <a:off x="4619354" y="938370"/>
            <a:ext cx="4563154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x2 RE3/2 circuits feed x1 RE3/1 chamber</a:t>
            </a:r>
            <a:endParaRPr sz="1800" dirty="0">
              <a:solidFill>
                <a:schemeClr val="dk1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23" name="Picture 4" descr="Schermata 2019-09-23 alle 14.0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46" y="4191011"/>
            <a:ext cx="2481263" cy="234859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42257" y="5355146"/>
            <a:ext cx="4051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000" dirty="0">
                <a:latin typeface="CMU Sans Serif Medium"/>
                <a:ea typeface="Calibri"/>
                <a:cs typeface="CMU Sans Serif Medium"/>
                <a:sym typeface="Calibri"/>
              </a:rPr>
              <a:t>For </a:t>
            </a:r>
            <a:r>
              <a:rPr lang="mr-IN" sz="3000" dirty="0">
                <a:latin typeface="CMU Sans Serif Medium"/>
                <a:ea typeface="Calibri"/>
                <a:cs typeface="CMU Sans Serif Medium"/>
                <a:sym typeface="Calibri"/>
              </a:rPr>
              <a:t>RE+4/</a:t>
            </a:r>
            <a:r>
              <a:rPr lang="en-US" sz="3000" dirty="0">
                <a:latin typeface="CMU Sans Serif Medium"/>
                <a:ea typeface="Calibri"/>
                <a:cs typeface="CMU Sans Serif Medium"/>
                <a:sym typeface="Calibri"/>
              </a:rPr>
              <a:t>1: </a:t>
            </a:r>
          </a:p>
          <a:p>
            <a:pPr algn="just"/>
            <a:r>
              <a:rPr lang="en-GB" sz="1700" dirty="0">
                <a:latin typeface="CMU Sans Serif Medium"/>
                <a:ea typeface="Calibri"/>
                <a:cs typeface="CMU Sans Serif Medium"/>
                <a:sym typeface="Calibri"/>
              </a:rPr>
              <a:t>Added 9 “t” connection to the mini-manifold (ZEC). </a:t>
            </a:r>
            <a:r>
              <a:rPr lang="en-GB" sz="17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[Pressure test performed]</a:t>
            </a:r>
          </a:p>
        </p:txBody>
      </p:sp>
      <p:sp>
        <p:nvSpPr>
          <p:cNvPr id="17" name="Google Shape;160;p23"/>
          <p:cNvSpPr txBox="1"/>
          <p:nvPr/>
        </p:nvSpPr>
        <p:spPr>
          <a:xfrm>
            <a:off x="6775666" y="5023778"/>
            <a:ext cx="2277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RE</a:t>
            </a:r>
            <a:r>
              <a:rPr lang="en-US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+</a:t>
            </a: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4</a:t>
            </a:r>
            <a:r>
              <a:rPr lang="en-US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/</a:t>
            </a: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1 Cooling </a:t>
            </a:r>
            <a:endParaRPr b="1" dirty="0">
              <a:solidFill>
                <a:srgbClr val="0000FF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DD50986D-8084-2449-9308-B75963DAC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6" y="2338212"/>
            <a:ext cx="3962400" cy="2971800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B5FB23E2-B279-5D45-ADEA-A002F36281DA}"/>
              </a:ext>
            </a:extLst>
          </p:cNvPr>
          <p:cNvSpPr txBox="1"/>
          <p:nvPr/>
        </p:nvSpPr>
        <p:spPr>
          <a:xfrm>
            <a:off x="290509" y="3618990"/>
            <a:ext cx="13067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Supply Blue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AFB73748-5071-FF4A-9CEF-BF6DA4CBABF2}"/>
              </a:ext>
            </a:extLst>
          </p:cNvPr>
          <p:cNvSpPr txBox="1"/>
          <p:nvPr/>
        </p:nvSpPr>
        <p:spPr>
          <a:xfrm>
            <a:off x="2820745" y="3261593"/>
            <a:ext cx="13067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Return Red</a:t>
            </a:r>
          </a:p>
        </p:txBody>
      </p:sp>
    </p:spTree>
    <p:extLst>
      <p:ext uri="{BB962C8B-B14F-4D97-AF65-F5344CB8AC3E}">
        <p14:creationId xmlns:p14="http://schemas.microsoft.com/office/powerpoint/2010/main" val="409486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Gas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System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4576083" cy="30253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1000"/>
              </a:spcBef>
              <a:buSzPts val="2000"/>
              <a:buNone/>
            </a:pPr>
            <a:r>
              <a:rPr lang="en" sz="2000" dirty="0">
                <a:latin typeface="CMU Sans Serif Medium"/>
                <a:cs typeface="CMU Sans Serif Medium"/>
              </a:rPr>
              <a:t>Latest drawings of RE+4/1 gas service. </a:t>
            </a: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The RE-3/1 gas service installation is 100% done in March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  <a:endParaRPr lang="en" sz="2000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" sz="2000" dirty="0">
                <a:latin typeface="CMU Sans Serif Medium"/>
                <a:cs typeface="CMU Sans Serif Medium"/>
              </a:rPr>
              <a:t> For RE+4/1 gas service installation is 100% done (</a:t>
            </a:r>
            <a:r>
              <a:rPr lang="en" sz="2000" dirty="0">
                <a:latin typeface="CMU Sans Serif Medium"/>
                <a:ea typeface="Calibri"/>
                <a:cs typeface="CMU Sans Serif Medium"/>
                <a:sym typeface="Calibri"/>
              </a:rPr>
              <a:t>pipes and impedance boxes)</a:t>
            </a:r>
            <a:r>
              <a:rPr lang="en" sz="2000" dirty="0">
                <a:latin typeface="CMU Sans Serif Medium"/>
                <a:cs typeface="CMU Sans Serif Medium"/>
              </a:rPr>
              <a:t>. </a:t>
            </a:r>
            <a:endParaRPr lang="en-US" sz="2000" dirty="0">
              <a:latin typeface="CMU Sans Serif Medium"/>
              <a:cs typeface="CMU Sans Serif Medium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en-US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	</a:t>
            </a:r>
            <a:r>
              <a:rPr lang="en" sz="2000" b="1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Pressure test performed.</a:t>
            </a: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  <p:pic>
        <p:nvPicPr>
          <p:cNvPr id="13" name="Google Shape;36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24250" y="869333"/>
            <a:ext cx="4267351" cy="197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20" y="3610998"/>
            <a:ext cx="2277975" cy="22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0;p23"/>
          <p:cNvSpPr txBox="1"/>
          <p:nvPr/>
        </p:nvSpPr>
        <p:spPr>
          <a:xfrm>
            <a:off x="148167" y="5888973"/>
            <a:ext cx="3005666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  <a:latin typeface="CMU Sans Serif Medium"/>
                <a:cs typeface="CMU Sans Serif Medium"/>
              </a:rPr>
              <a:t>Gas impedance boxes</a:t>
            </a:r>
            <a:endParaRPr b="1" dirty="0">
              <a:solidFill>
                <a:srgbClr val="0000FF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33864" y="5314268"/>
            <a:ext cx="5710136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+3/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r>
              <a:rPr lang="en" dirty="0">
                <a:latin typeface="CMU Sans Serif Medium"/>
                <a:cs typeface="CMU Sans Serif Medium"/>
              </a:rPr>
              <a:t>gas service installation 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r>
              <a:rPr lang="en" dirty="0">
                <a:latin typeface="CMU Sans Serif Medium"/>
                <a:cs typeface="CMU Sans Serif Medium"/>
              </a:rPr>
              <a:t>gas service installation </a:t>
            </a:r>
            <a:endParaRPr lang="en-US" dirty="0">
              <a:latin typeface="CMU Sans Serif Medium"/>
              <a:cs typeface="CMU Sans Serif Medium"/>
            </a:endParaRPr>
          </a:p>
        </p:txBody>
      </p:sp>
      <p:pic>
        <p:nvPicPr>
          <p:cNvPr id="18" name="Google Shape;3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477" y="2840546"/>
            <a:ext cx="2476340" cy="2237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93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Gas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System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9000938" cy="56665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 err="1">
                <a:latin typeface="CMU Sans Serif Medium"/>
                <a:cs typeface="CMU Sans Serif Medium"/>
              </a:rPr>
              <a:t>Missing</a:t>
            </a:r>
            <a:r>
              <a:rPr lang="es-ES" sz="2000" b="1" dirty="0">
                <a:latin typeface="CMU Sans Serif Medium"/>
                <a:cs typeface="CMU Sans Serif Medium"/>
              </a:rPr>
              <a:t> material (</a:t>
            </a:r>
            <a:r>
              <a:rPr lang="es-ES" sz="2000" b="1" dirty="0" err="1">
                <a:latin typeface="CMU Sans Serif Medium"/>
                <a:cs typeface="CMU Sans Serif Medium"/>
              </a:rPr>
              <a:t>order</a:t>
            </a:r>
            <a:r>
              <a:rPr lang="es-ES" sz="2000" b="1" dirty="0">
                <a:latin typeface="CMU Sans Serif Medium"/>
                <a:cs typeface="CMU Sans Serif Medium"/>
              </a:rPr>
              <a:t> </a:t>
            </a:r>
            <a:r>
              <a:rPr lang="es-ES" sz="2000" b="1" dirty="0" err="1">
                <a:latin typeface="CMU Sans Serif Medium"/>
                <a:cs typeface="CMU Sans Serif Medium"/>
              </a:rPr>
              <a:t>ongoing</a:t>
            </a:r>
            <a:r>
              <a:rPr lang="es-ES" sz="2000" b="1" dirty="0">
                <a:latin typeface="CMU Sans Serif Medium"/>
                <a:cs typeface="CMU Sans Serif Medium"/>
              </a:rPr>
              <a:t>)</a:t>
            </a:r>
            <a:endParaRPr lang="es-ES" sz="2000" b="1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1)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: 40 short + 40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have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quote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ZEC,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expecting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second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CEIHP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week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 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2)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flaoating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patch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panel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3)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Legris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unions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+ 6mm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caps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CH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side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of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hoses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4) Drill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tap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holes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RE-3/1 and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ground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cables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5) 2 RE-4/1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 are to be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finalized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and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tested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  <a:p>
            <a:pPr marL="0" indent="0">
              <a:buNone/>
            </a:pP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b="1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endParaRPr lang="es-ES" b="1" u="sng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  <a:hlinkClick r:id="rId2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2"/>
              </a:rPr>
              <a:t>https://edh.cern.ch/Document/SupplyChain/DAI/7826363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40 short flexible pipes, 40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long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flexible pipes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(</a:t>
            </a:r>
            <a:r>
              <a:rPr lang="es-CH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12.07.2019)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hlinkClick r:id="rId3"/>
              </a:rPr>
              <a:t>https://edh.cern.ch/Document/SupplyChain/DAI/7818647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Ferrules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Impedance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Boxes,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Swagelok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material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needed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CMS RPC RE4/1 -&gt; </a:t>
            </a:r>
            <a:r>
              <a:rPr lang="es-ES" sz="18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Delivered</a:t>
            </a:r>
            <a:r>
              <a:rPr lang="es-ES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(</a:t>
            </a:r>
            <a:r>
              <a:rPr lang="es-CH" sz="18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19/06/2019)</a:t>
            </a:r>
            <a:endParaRPr lang="es-CH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4"/>
              </a:rPr>
              <a:t>https://edh.cern.ch/Document/SupplyChain/MAG/7819757</a:t>
            </a: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Double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ferrule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unión,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Ferr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.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Union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tube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caps</a:t>
            </a:r>
            <a:r>
              <a:rPr lang="es-ES" sz="18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-&gt; </a:t>
            </a:r>
            <a:r>
              <a:rPr lang="es-ES" sz="18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Delivered</a:t>
            </a:r>
            <a:endParaRPr lang="es-ES" sz="18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18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s-ES" sz="20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0"/>
              </a:spcBef>
              <a:buSzPts val="2000"/>
              <a:buNone/>
            </a:pPr>
            <a:endParaRPr lang="en" sz="2000" b="1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96721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14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7BFC73-A1C9-1C46-93F4-A647C019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5101"/>
            <a:ext cx="9144000" cy="17116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B35C4E-5CF0-7F40-B4B8-5383544B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584776"/>
            <a:ext cx="9144000" cy="5389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0C1DDD-169B-1B4B-B7EF-C0DFDF21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" y="3198235"/>
            <a:ext cx="9144000" cy="17043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6D2003-1030-B044-8740-A58D5483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" y="3007077"/>
            <a:ext cx="9144000" cy="225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43730D-DD4C-BD4A-BAD3-7923054D5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" y="2807123"/>
            <a:ext cx="9144000" cy="2344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6EA060-8696-CA4B-9CD1-A5BDD278F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1" y="1129118"/>
            <a:ext cx="9144000" cy="17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9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15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 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13/06/19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25/06/19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14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02/08/19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21/08/19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RE+3/1 cable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24/04/20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Mon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11/05/20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RE-4/1 cable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9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29/05/20 </a:t>
            </a:r>
            <a:r>
              <a:rPr lang="es-ES" sz="1500" b="1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b="1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11/06/20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  <a:endParaRPr lang="es-ES" sz="1500" dirty="0">
              <a:solidFill>
                <a:srgbClr val="222222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ES" sz="1600" dirty="0" err="1">
                <a:latin typeface="CMU Sans Serif Medium"/>
                <a:cs typeface="CMU Sans Serif Medium"/>
              </a:rPr>
              <a:t>Optical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fibre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from</a:t>
            </a:r>
            <a:r>
              <a:rPr lang="es-ES" sz="1600" dirty="0">
                <a:latin typeface="CMU Sans Serif Medium"/>
                <a:cs typeface="CMU Sans Serif Medium"/>
              </a:rPr>
              <a:t> UXC </a:t>
            </a:r>
            <a:r>
              <a:rPr lang="es-ES" sz="1600" dirty="0" err="1">
                <a:latin typeface="CMU Sans Serif Medium"/>
                <a:cs typeface="CMU Sans Serif Medium"/>
              </a:rPr>
              <a:t>to</a:t>
            </a:r>
            <a:r>
              <a:rPr lang="es-ES" sz="1600" dirty="0">
                <a:latin typeface="CMU Sans Serif Medium"/>
                <a:cs typeface="CMU Sans Serif Medium"/>
              </a:rPr>
              <a:t> USC: 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b="1" dirty="0">
                <a:latin typeface="CMU Sans Serif Medium"/>
                <a:cs typeface="CMU Sans Serif Medium"/>
              </a:rPr>
              <a:t>Positive </a:t>
            </a:r>
            <a:r>
              <a:rPr lang="es-ES" sz="1600" b="1" dirty="0" err="1">
                <a:latin typeface="CMU Sans Serif Medium"/>
                <a:cs typeface="CMU Sans Serif Medium"/>
              </a:rPr>
              <a:t>side</a:t>
            </a:r>
            <a:r>
              <a:rPr lang="es-ES" sz="1600" b="1" dirty="0">
                <a:latin typeface="CMU Sans Serif Medium"/>
                <a:cs typeface="CMU Sans Serif Medium"/>
              </a:rPr>
              <a:t>: 14-20.May.2020 (5 </a:t>
            </a:r>
            <a:r>
              <a:rPr lang="es-ES" sz="1600" b="1" dirty="0" err="1">
                <a:latin typeface="CMU Sans Serif Medium"/>
                <a:cs typeface="CMU Sans Serif Medium"/>
              </a:rPr>
              <a:t>days</a:t>
            </a:r>
            <a:r>
              <a:rPr lang="es-ES" sz="1600" b="1" dirty="0">
                <a:latin typeface="CMU Sans Serif Medium"/>
                <a:cs typeface="CMU Sans Serif Medium"/>
              </a:rPr>
              <a:t>)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 err="1">
                <a:latin typeface="CMU Sans Serif Medium"/>
                <a:cs typeface="CMU Sans Serif Medium"/>
              </a:rPr>
              <a:t>Negative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</a:t>
            </a:r>
            <a:r>
              <a:rPr lang="es-ES" sz="1600" dirty="0" err="1">
                <a:latin typeface="CMU Sans Serif Medium"/>
                <a:cs typeface="CMU Sans Serif Medium"/>
              </a:rPr>
              <a:t>after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end</a:t>
            </a:r>
            <a:r>
              <a:rPr lang="es-ES" sz="1600" dirty="0">
                <a:latin typeface="CMU Sans Serif Medium"/>
                <a:cs typeface="CMU Sans Serif Medium"/>
              </a:rPr>
              <a:t> of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muon </a:t>
            </a:r>
            <a:r>
              <a:rPr lang="es-ES" sz="1600" dirty="0" err="1">
                <a:latin typeface="CMU Sans Serif Medium"/>
                <a:cs typeface="CMU Sans Serif Medium"/>
              </a:rPr>
              <a:t>critical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path</a:t>
            </a:r>
            <a:endParaRPr lang="es-ES" sz="1600" dirty="0"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</a:t>
            </a:r>
          </a:p>
        </p:txBody>
      </p:sp>
    </p:spTree>
    <p:extLst>
      <p:ext uri="{BB962C8B-B14F-4D97-AF65-F5344CB8AC3E}">
        <p14:creationId xmlns:p14="http://schemas.microsoft.com/office/powerpoint/2010/main" val="119216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16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Gas and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ZEC </a:t>
            </a: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Fibers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Low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Voltage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-&gt;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Russian</a:t>
            </a:r>
            <a:r>
              <a:rPr lang="es-ES" sz="24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team</a:t>
            </a: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  <a:p>
            <a:pPr marL="0" indent="0">
              <a:spcBef>
                <a:spcPts val="0"/>
              </a:spcBef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Manpower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for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installation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745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Thanks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!</a:t>
            </a: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17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190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Backup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Slides</a:t>
            </a:r>
            <a:endParaRPr lang="es-ES" sz="6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18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0297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19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12" name="Google Shape;25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422" y="759889"/>
            <a:ext cx="6051938" cy="5653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184535" y="3013388"/>
            <a:ext cx="85578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All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cables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tested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4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6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Outline</a:t>
            </a:r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6097" y="949112"/>
            <a:ext cx="70759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457200">
              <a:buSzPts val="1800"/>
              <a:buFont typeface="+mj-lt"/>
              <a:buAutoNum type="arabicPeriod"/>
            </a:pPr>
            <a:r>
              <a:rPr lang="en" sz="3000" dirty="0">
                <a:solidFill>
                  <a:srgbClr val="BA4543"/>
                </a:solidFill>
                <a:latin typeface="CMU Sans Serif Medium"/>
                <a:cs typeface="CMU Sans Serif Medium"/>
              </a:rPr>
              <a:t>High Voltage</a:t>
            </a:r>
          </a:p>
          <a:p>
            <a:pPr marL="571500" lvl="0" indent="-457200">
              <a:buSzPts val="1800"/>
              <a:buFont typeface="+mj-lt"/>
              <a:buAutoNum type="arabicPeriod"/>
            </a:pPr>
            <a:r>
              <a:rPr lang="en" sz="3000" dirty="0">
                <a:solidFill>
                  <a:srgbClr val="BA4543"/>
                </a:solidFill>
                <a:latin typeface="CMU Sans Serif Medium"/>
                <a:cs typeface="CMU Sans Serif Medium"/>
              </a:rPr>
              <a:t>Low Voltage</a:t>
            </a:r>
          </a:p>
          <a:p>
            <a:pPr marL="571500" lvl="0" indent="-457200">
              <a:buSzPts val="1800"/>
              <a:buFont typeface="+mj-lt"/>
              <a:buAutoNum type="arabicPeriod"/>
            </a:pPr>
            <a:r>
              <a:rPr lang="en" sz="3000" dirty="0">
                <a:solidFill>
                  <a:srgbClr val="BA4543"/>
                </a:solidFill>
                <a:latin typeface="CMU Sans Serif Medium"/>
                <a:cs typeface="CMU Sans Serif Medium"/>
              </a:rPr>
              <a:t>Fiber Optics</a:t>
            </a:r>
          </a:p>
          <a:p>
            <a:pPr marL="571500" lvl="0" indent="-457200">
              <a:buSzPts val="1800"/>
              <a:buFont typeface="+mj-lt"/>
              <a:buAutoNum type="arabicPeriod"/>
            </a:pPr>
            <a:r>
              <a:rPr lang="en" sz="3000" dirty="0">
                <a:solidFill>
                  <a:srgbClr val="BA4543"/>
                </a:solidFill>
                <a:latin typeface="CMU Sans Serif Medium"/>
                <a:cs typeface="CMU Sans Serif Medium"/>
              </a:rPr>
              <a:t>Cooling System</a:t>
            </a:r>
          </a:p>
          <a:p>
            <a:pPr marL="571500" lvl="0" indent="-457200">
              <a:buSzPts val="1800"/>
              <a:buFont typeface="+mj-lt"/>
              <a:buAutoNum type="arabicPeriod"/>
            </a:pPr>
            <a:r>
              <a:rPr lang="en" sz="3000" dirty="0">
                <a:solidFill>
                  <a:srgbClr val="BA4543"/>
                </a:solidFill>
                <a:latin typeface="CMU Sans Serif Medium"/>
                <a:cs typeface="CMU Sans Serif Medium"/>
              </a:rPr>
              <a:t>Gas System</a:t>
            </a:r>
          </a:p>
        </p:txBody>
      </p:sp>
      <p:sp>
        <p:nvSpPr>
          <p:cNvPr id="52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53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54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85D083-F21F-8B47-932A-BF01537D7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849" y="646331"/>
            <a:ext cx="4715151" cy="316473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BD15BE7-8160-E644-9A6A-FA9B2565CE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645" y="3811067"/>
            <a:ext cx="2942883" cy="276571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E054127-FD95-5044-9295-E179AE53F4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528" y="3811067"/>
            <a:ext cx="4478328" cy="27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59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20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8" name="Google Shape;273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261" y="584776"/>
            <a:ext cx="9013740" cy="5849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31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21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6" name="Google Shape;280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84776"/>
            <a:ext cx="9032051" cy="589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92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19;p39"/>
          <p:cNvSpPr txBox="1">
            <a:spLocks/>
          </p:cNvSpPr>
          <p:nvPr/>
        </p:nvSpPr>
        <p:spPr>
          <a:xfrm>
            <a:off x="623400" y="1232678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s-ES" sz="2400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 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Thu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13/06/19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25/06/19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14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Fri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02/08/19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21/08/19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(Done)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RE+3/1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11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13/05/20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27/05/20 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ES" sz="1500" b="1" dirty="0">
              <a:solidFill>
                <a:srgbClr val="FF0000"/>
              </a:solidFill>
              <a:latin typeface="CMU Sans Serif Medium"/>
              <a:cs typeface="CMU Sans Serif Medium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RE-4/1 cable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installation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days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Wed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15/04/20 </a:t>
            </a:r>
            <a:r>
              <a:rPr lang="es-ES" sz="1500" dirty="0" err="1">
                <a:solidFill>
                  <a:srgbClr val="000000"/>
                </a:solidFill>
                <a:latin typeface="CMU Sans Serif Medium"/>
                <a:cs typeface="CMU Sans Serif Medium"/>
              </a:rPr>
              <a:t>Tue</a:t>
            </a:r>
            <a:r>
              <a:rPr lang="es-ES" sz="1500" dirty="0">
                <a:solidFill>
                  <a:srgbClr val="000000"/>
                </a:solidFill>
                <a:latin typeface="CMU Sans Serif Medium"/>
                <a:cs typeface="CMU Sans Serif Medium"/>
              </a:rPr>
              <a:t> 28/04/20 </a:t>
            </a:r>
            <a:r>
              <a:rPr lang="es-ES" sz="1500" dirty="0">
                <a:solidFill>
                  <a:srgbClr val="222222"/>
                </a:solidFill>
                <a:latin typeface="CMU Sans Serif Medium"/>
                <a:cs typeface="CMU Sans Serif Medium"/>
              </a:rPr>
              <a:t>	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(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Ready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,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cooling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 </a:t>
            </a:r>
            <a:r>
              <a:rPr lang="es-ES" sz="1500" b="1" dirty="0" err="1">
                <a:solidFill>
                  <a:srgbClr val="FF0000"/>
                </a:solidFill>
                <a:latin typeface="CMU Sans Serif Medium"/>
                <a:cs typeface="CMU Sans Serif Medium"/>
              </a:rPr>
              <a:t>incomplete</a:t>
            </a:r>
            <a:r>
              <a:rPr lang="es-ES" sz="1500" b="1" dirty="0">
                <a:solidFill>
                  <a:srgbClr val="FF0000"/>
                </a:solidFill>
                <a:latin typeface="CMU Sans Serif Medium"/>
                <a:cs typeface="CMU Sans Serif Medium"/>
              </a:rPr>
              <a:t>)</a:t>
            </a:r>
            <a:endParaRPr lang="es-ES" sz="1500" dirty="0">
              <a:solidFill>
                <a:srgbClr val="222222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endParaRPr lang="es-ES" sz="1600" b="1" dirty="0">
              <a:solidFill>
                <a:srgbClr val="000000"/>
              </a:solidFill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es-ES" sz="1600" dirty="0" err="1">
                <a:latin typeface="CMU Sans Serif Medium"/>
                <a:cs typeface="CMU Sans Serif Medium"/>
              </a:rPr>
              <a:t>Optical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fibre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from</a:t>
            </a:r>
            <a:r>
              <a:rPr lang="es-ES" sz="1600" dirty="0">
                <a:latin typeface="CMU Sans Serif Medium"/>
                <a:cs typeface="CMU Sans Serif Medium"/>
              </a:rPr>
              <a:t> UXC </a:t>
            </a:r>
            <a:r>
              <a:rPr lang="es-ES" sz="1600" dirty="0" err="1">
                <a:latin typeface="CMU Sans Serif Medium"/>
                <a:cs typeface="CMU Sans Serif Medium"/>
              </a:rPr>
              <a:t>to</a:t>
            </a:r>
            <a:r>
              <a:rPr lang="es-ES" sz="1600" dirty="0">
                <a:latin typeface="CMU Sans Serif Medium"/>
                <a:cs typeface="CMU Sans Serif Medium"/>
              </a:rPr>
              <a:t> USC: 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>
                <a:latin typeface="CMU Sans Serif Medium"/>
                <a:cs typeface="CMU Sans Serif Medium"/>
              </a:rPr>
              <a:t>Positive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04-11.May.2020 (6 </a:t>
            </a:r>
            <a:r>
              <a:rPr lang="es-ES" sz="1600" dirty="0" err="1">
                <a:latin typeface="CMU Sans Serif Medium"/>
                <a:cs typeface="CMU Sans Serif Medium"/>
              </a:rPr>
              <a:t>days</a:t>
            </a:r>
            <a:r>
              <a:rPr lang="es-ES" sz="1600" dirty="0">
                <a:latin typeface="CMU Sans Serif Medium"/>
                <a:cs typeface="CMU Sans Serif Medium"/>
              </a:rPr>
              <a:t>)</a:t>
            </a:r>
          </a:p>
          <a:p>
            <a:pPr marL="285750" indent="-285750">
              <a:spcAft>
                <a:spcPts val="1600"/>
              </a:spcAft>
              <a:buFont typeface="Wingdings" charset="2"/>
              <a:buChar char="ü"/>
            </a:pPr>
            <a:r>
              <a:rPr lang="es-ES" sz="1600" dirty="0" err="1">
                <a:latin typeface="CMU Sans Serif Medium"/>
                <a:cs typeface="CMU Sans Serif Medium"/>
              </a:rPr>
              <a:t>Negative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side</a:t>
            </a:r>
            <a:r>
              <a:rPr lang="es-ES" sz="1600" dirty="0">
                <a:latin typeface="CMU Sans Serif Medium"/>
                <a:cs typeface="CMU Sans Serif Medium"/>
              </a:rPr>
              <a:t>: </a:t>
            </a:r>
            <a:r>
              <a:rPr lang="es-ES" sz="1600" dirty="0" err="1">
                <a:latin typeface="CMU Sans Serif Medium"/>
                <a:cs typeface="CMU Sans Serif Medium"/>
              </a:rPr>
              <a:t>after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end</a:t>
            </a:r>
            <a:r>
              <a:rPr lang="es-ES" sz="1600" dirty="0">
                <a:latin typeface="CMU Sans Serif Medium"/>
                <a:cs typeface="CMU Sans Serif Medium"/>
              </a:rPr>
              <a:t> of </a:t>
            </a:r>
            <a:r>
              <a:rPr lang="es-ES" sz="1600" dirty="0" err="1">
                <a:latin typeface="CMU Sans Serif Medium"/>
                <a:cs typeface="CMU Sans Serif Medium"/>
              </a:rPr>
              <a:t>the</a:t>
            </a:r>
            <a:r>
              <a:rPr lang="es-ES" sz="1600" dirty="0">
                <a:latin typeface="CMU Sans Serif Medium"/>
                <a:cs typeface="CMU Sans Serif Medium"/>
              </a:rPr>
              <a:t> muon </a:t>
            </a:r>
            <a:r>
              <a:rPr lang="es-ES" sz="1600" dirty="0" err="1">
                <a:latin typeface="CMU Sans Serif Medium"/>
                <a:cs typeface="CMU Sans Serif Medium"/>
              </a:rPr>
              <a:t>critical</a:t>
            </a:r>
            <a:r>
              <a:rPr lang="es-ES" sz="1600" dirty="0">
                <a:latin typeface="CMU Sans Serif Medium"/>
                <a:cs typeface="CMU Sans Serif Medium"/>
              </a:rPr>
              <a:t> </a:t>
            </a:r>
            <a:r>
              <a:rPr lang="es-ES" sz="1600" dirty="0" err="1">
                <a:latin typeface="CMU Sans Serif Medium"/>
                <a:cs typeface="CMU Sans Serif Medium"/>
              </a:rPr>
              <a:t>path</a:t>
            </a:r>
            <a:endParaRPr lang="es-ES" sz="1600" dirty="0">
              <a:latin typeface="CMU Sans Serif Medium"/>
              <a:cs typeface="CMU Sans Serif Medium"/>
            </a:endParaRPr>
          </a:p>
          <a:p>
            <a:pPr marL="0" indent="0">
              <a:spcAft>
                <a:spcPts val="1600"/>
              </a:spcAft>
              <a:buFont typeface="Arial"/>
              <a:buNone/>
            </a:pP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Readiness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and Schedule  (to be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updated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807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Labeling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Status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today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graphicFrame>
        <p:nvGraphicFramePr>
          <p:cNvPr id="8" name="Google Shape;371;p56"/>
          <p:cNvGraphicFramePr/>
          <p:nvPr>
            <p:extLst>
              <p:ext uri="{D42A27DB-BD31-4B8C-83A1-F6EECF244321}">
                <p14:modId xmlns:p14="http://schemas.microsoft.com/office/powerpoint/2010/main" val="784083136"/>
              </p:ext>
            </p:extLst>
          </p:nvPr>
        </p:nvGraphicFramePr>
        <p:xfrm>
          <a:off x="265361" y="835876"/>
          <a:ext cx="8440925" cy="53399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2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5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6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Printed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Individual Labels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Copies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Comments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68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July finished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29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UXC by Daniel and Andres, missing chamber</a:t>
                      </a:r>
                      <a:r>
                        <a:rPr lang="en" sz="1200" baseline="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side</a:t>
                      </a:r>
                      <a:endParaRPr lang="en" sz="120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Done by Fatma, Gamal, Ekhlas, Manuel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Correction done on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904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by </a:t>
                      </a:r>
                      <a:r>
                        <a:rPr lang="en-US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Manuel</a:t>
                      </a:r>
                      <a:r>
                        <a:rPr lang="en" sz="1200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and Andres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RE-3/1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RE+4/1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904 by Daniel and Andres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991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Fiber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RE-4/1 Cable 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Correction done on UXC by Daniel and Andres</a:t>
                      </a:r>
                      <a:endParaRPr sz="1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58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High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Google Shape;236;p41"/>
          <p:cNvSpPr txBox="1">
            <a:spLocks/>
          </p:cNvSpPr>
          <p:nvPr/>
        </p:nvSpPr>
        <p:spPr>
          <a:xfrm>
            <a:off x="103743" y="1203750"/>
            <a:ext cx="5378424" cy="3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Cables certified up to 15 kV during one hour.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144 Cables tested -&gt; 143 Ok / 1 Rejected and fixed.</a:t>
            </a: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RE+4/1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YE+1 patch panel</a:t>
            </a:r>
            <a:endParaRPr lang="en-US" sz="1800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-3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GB" sz="1800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YE-1 patch panel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sz="1800" dirty="0">
              <a:latin typeface="CMU Sans Serif Medium"/>
              <a:cs typeface="CMU Sans Serif Medium"/>
            </a:endParaRP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+3/</a:t>
            </a:r>
            <a:r>
              <a:rPr lang="mr-IN" sz="1800" dirty="0">
                <a:latin typeface="CMU Sans Serif Medium"/>
                <a:cs typeface="CMU Sans Serif Medium"/>
              </a:rPr>
              <a:t>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installed]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For </a:t>
            </a:r>
            <a:r>
              <a:rPr lang="mr-IN" sz="1800" dirty="0">
                <a:latin typeface="CMU Sans Serif Medium"/>
                <a:cs typeface="CMU Sans Serif Medium"/>
              </a:rPr>
              <a:t>RE</a:t>
            </a:r>
            <a:r>
              <a:rPr lang="en-US" sz="1800" dirty="0">
                <a:latin typeface="CMU Sans Serif Medium"/>
                <a:cs typeface="CMU Sans Serif Medium"/>
              </a:rPr>
              <a:t>-4</a:t>
            </a:r>
            <a:r>
              <a:rPr lang="mr-IN" sz="1800" dirty="0">
                <a:latin typeface="CMU Sans Serif Medium"/>
                <a:cs typeface="CMU Sans Serif Medium"/>
              </a:rPr>
              <a:t>/1</a:t>
            </a:r>
            <a:r>
              <a:rPr lang="en-US" sz="1800" dirty="0">
                <a:latin typeface="CMU Sans Serif Medium"/>
                <a:cs typeface="CMU Sans Serif Medium"/>
              </a:rPr>
              <a:t>: 36 cables </a:t>
            </a:r>
            <a:r>
              <a:rPr lang="en-US" sz="1800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installed]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Cable </a:t>
            </a:r>
            <a:r>
              <a:rPr lang="en-US" sz="1800" dirty="0" err="1">
                <a:latin typeface="CMU Sans Serif Medium"/>
                <a:cs typeface="CMU Sans Serif Medium"/>
              </a:rPr>
              <a:t>connectorization</a:t>
            </a:r>
            <a:r>
              <a:rPr lang="en-US" sz="1800" dirty="0">
                <a:latin typeface="CMU Sans Serif Medium"/>
                <a:cs typeface="CMU Sans Serif Medium"/>
              </a:rPr>
              <a:t> in UXC/USC.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sz="1800" dirty="0">
                <a:latin typeface="CMU Sans Serif Medium"/>
                <a:cs typeface="CMU Sans Serif Medium"/>
              </a:rPr>
              <a:t>Patch panel modification in UXC.</a:t>
            </a:r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1800" dirty="0"/>
          </a:p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Calibri"/>
              <a:buAutoNum type="arabicPeriod"/>
            </a:pPr>
            <a:endParaRPr lang="en-US" sz="2000" dirty="0"/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sz="2000" dirty="0"/>
              <a:t> </a:t>
            </a:r>
          </a:p>
          <a:p>
            <a:pPr indent="-228600" algn="just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Calibri"/>
              <a:buNone/>
            </a:pPr>
            <a:endParaRPr lang="en" sz="2000" dirty="0"/>
          </a:p>
          <a:p>
            <a:pPr marL="457200" indent="-330200" algn="just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ts val="2000"/>
              <a:buFont typeface="Calibri"/>
              <a:buNone/>
            </a:pPr>
            <a:endParaRPr lang="en" sz="2000" dirty="0"/>
          </a:p>
        </p:txBody>
      </p:sp>
      <p:sp>
        <p:nvSpPr>
          <p:cNvPr id="15" name="Google Shape;243;p41"/>
          <p:cNvSpPr txBox="1"/>
          <p:nvPr/>
        </p:nvSpPr>
        <p:spPr>
          <a:xfrm>
            <a:off x="103743" y="489528"/>
            <a:ext cx="6321300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Thanks to: Fatma, Manuel, Margarida, Darwish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  <a:hlinkClick r:id="rId2"/>
              </a:rPr>
              <a:t>https://indico.cern.ch/event/835724/</a:t>
            </a:r>
            <a:r>
              <a:rPr lang="en-US" dirty="0">
                <a:solidFill>
                  <a:srgbClr val="BA4543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 </a:t>
            </a:r>
            <a:endParaRPr dirty="0">
              <a:solidFill>
                <a:srgbClr val="BA4543"/>
              </a:solidFill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17" name="Google Shape;2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596" y="722359"/>
            <a:ext cx="3259666" cy="302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1;p43"/>
          <p:cNvSpPr txBox="1"/>
          <p:nvPr/>
        </p:nvSpPr>
        <p:spPr>
          <a:xfrm>
            <a:off x="5735596" y="722359"/>
            <a:ext cx="3333177" cy="61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MU Sans Serif Medium"/>
                <a:ea typeface="Calibri"/>
                <a:cs typeface="CMU Sans Serif Medium"/>
                <a:sym typeface="Calibri"/>
              </a:rPr>
              <a:t>Missing connectors and </a:t>
            </a:r>
            <a:r>
              <a:rPr 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MU Sans Serif Medium"/>
                <a:ea typeface="Calibri"/>
                <a:cs typeface="CMU Sans Serif Medium"/>
                <a:sym typeface="Calibri"/>
              </a:rPr>
              <a:t>p</a:t>
            </a:r>
            <a:r>
              <a:rPr lang="en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MU Sans Serif Medium"/>
                <a:ea typeface="Calibri"/>
                <a:cs typeface="CMU Sans Serif Medium"/>
                <a:sym typeface="Calibri"/>
              </a:rPr>
              <a:t>atch panel</a:t>
            </a:r>
            <a:endParaRPr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MU Sans Serif Medium"/>
              <a:ea typeface="Calibri"/>
              <a:cs typeface="CMU Sans Serif Medium"/>
              <a:sym typeface="Calibri"/>
            </a:endParaRPr>
          </a:p>
        </p:txBody>
      </p:sp>
      <p:pic>
        <p:nvPicPr>
          <p:cNvPr id="2" name="Imagen 1" descr="840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12" y="3884084"/>
            <a:ext cx="1189434" cy="25717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615537" y="4835499"/>
            <a:ext cx="10477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dirty="0">
                <a:latin typeface="CMU Sans Serif Medium"/>
                <a:cs typeface="CMU Sans Serif Medium"/>
              </a:rPr>
              <a:t>A3512N</a:t>
            </a:r>
          </a:p>
        </p:txBody>
      </p:sp>
      <p:pic>
        <p:nvPicPr>
          <p:cNvPr id="4" name="Imagen 3" descr="Captura de pantalla 2019-10-07 a las 17.16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4593687"/>
            <a:ext cx="2878667" cy="1748367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44500" y="5019137"/>
            <a:ext cx="17462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900" dirty="0" err="1">
                <a:latin typeface="CMU Sans Serif Medium"/>
                <a:cs typeface="CMU Sans Serif Medium"/>
              </a:rPr>
              <a:t>Jupiter</a:t>
            </a:r>
            <a:r>
              <a:rPr lang="es-ES" sz="1900" dirty="0">
                <a:latin typeface="CMU Sans Serif Medium"/>
                <a:cs typeface="CMU Sans Serif Medium"/>
              </a:rPr>
              <a:t> coaxial </a:t>
            </a:r>
            <a:r>
              <a:rPr lang="es-ES" sz="1900" dirty="0" err="1">
                <a:latin typeface="CMU Sans Serif Medium"/>
                <a:cs typeface="CMU Sans Serif Medium"/>
              </a:rPr>
              <a:t>connector</a:t>
            </a:r>
            <a:endParaRPr lang="es-ES" sz="1900" dirty="0"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5431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40" name="Rettangolo 42">
            <a:extLst>
              <a:ext uri="{FF2B5EF4-FFF2-40B4-BE49-F238E27FC236}">
                <a16:creationId xmlns:a16="http://schemas.microsoft.com/office/drawing/2014/main" id="{BBC06F21-F133-8E42-AF4A-28BBA9360C78}"/>
              </a:ext>
            </a:extLst>
          </p:cNvPr>
          <p:cNvSpPr/>
          <p:nvPr/>
        </p:nvSpPr>
        <p:spPr>
          <a:xfrm>
            <a:off x="122222" y="2696114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10">
            <a:extLst>
              <a:ext uri="{FF2B5EF4-FFF2-40B4-BE49-F238E27FC236}">
                <a16:creationId xmlns:a16="http://schemas.microsoft.com/office/drawing/2014/main" id="{AB3128E1-09C1-C04D-817F-25FA6FF9EE8C}"/>
              </a:ext>
            </a:extLst>
          </p:cNvPr>
          <p:cNvSpPr/>
          <p:nvPr/>
        </p:nvSpPr>
        <p:spPr>
          <a:xfrm>
            <a:off x="132086" y="705338"/>
            <a:ext cx="1228236" cy="169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orme libre 7"/>
          <p:cNvSpPr/>
          <p:nvPr/>
        </p:nvSpPr>
        <p:spPr>
          <a:xfrm>
            <a:off x="2135369" y="1524904"/>
            <a:ext cx="4755754" cy="45719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eur droit 9"/>
          <p:cNvCxnSpPr/>
          <p:nvPr/>
        </p:nvCxnSpPr>
        <p:spPr>
          <a:xfrm>
            <a:off x="6891123" y="19678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11"/>
          <p:cNvCxnSpPr/>
          <p:nvPr/>
        </p:nvCxnSpPr>
        <p:spPr>
          <a:xfrm flipH="1">
            <a:off x="2309960" y="1616793"/>
            <a:ext cx="4581163" cy="7942"/>
          </a:xfrm>
          <a:prstGeom prst="line">
            <a:avLst/>
          </a:prstGeom>
          <a:ln>
            <a:solidFill>
              <a:srgbClr val="47E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3"/>
          <p:cNvSpPr txBox="1"/>
          <p:nvPr/>
        </p:nvSpPr>
        <p:spPr>
          <a:xfrm>
            <a:off x="3720809" y="1280273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3.8 V (5 A)</a:t>
            </a:r>
            <a:endParaRPr lang="en-US" sz="1200" b="1" dirty="0"/>
          </a:p>
        </p:txBody>
      </p:sp>
      <p:sp>
        <p:nvSpPr>
          <p:cNvPr id="46" name="ZoneTexte 14"/>
          <p:cNvSpPr txBox="1"/>
          <p:nvPr/>
        </p:nvSpPr>
        <p:spPr>
          <a:xfrm>
            <a:off x="3720809" y="1487145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47" name="Forme libre 15"/>
          <p:cNvSpPr/>
          <p:nvPr/>
        </p:nvSpPr>
        <p:spPr>
          <a:xfrm>
            <a:off x="1400127" y="953777"/>
            <a:ext cx="711414" cy="2996302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 w="28575"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rme libre 16"/>
          <p:cNvSpPr/>
          <p:nvPr/>
        </p:nvSpPr>
        <p:spPr>
          <a:xfrm>
            <a:off x="1366649" y="2003595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eur droit 18"/>
          <p:cNvCxnSpPr>
            <a:cxnSpLocks/>
          </p:cNvCxnSpPr>
          <p:nvPr/>
        </p:nvCxnSpPr>
        <p:spPr>
          <a:xfrm flipH="1">
            <a:off x="1364295" y="2166922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20"/>
          <p:cNvSpPr txBox="1"/>
          <p:nvPr/>
        </p:nvSpPr>
        <p:spPr>
          <a:xfrm>
            <a:off x="3676278" y="1726578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2 V (5 A)</a:t>
            </a:r>
            <a:endParaRPr lang="en-US" sz="1200" b="1" dirty="0"/>
          </a:p>
        </p:txBody>
      </p:sp>
      <p:sp>
        <p:nvSpPr>
          <p:cNvPr id="51" name="ZoneTexte 21"/>
          <p:cNvSpPr txBox="1"/>
          <p:nvPr/>
        </p:nvSpPr>
        <p:spPr>
          <a:xfrm>
            <a:off x="3854192" y="326735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52" name="Forme libre 24"/>
          <p:cNvSpPr/>
          <p:nvPr/>
        </p:nvSpPr>
        <p:spPr>
          <a:xfrm>
            <a:off x="1400126" y="1175160"/>
            <a:ext cx="909834" cy="2481514"/>
          </a:xfrm>
          <a:custGeom>
            <a:avLst/>
            <a:gdLst>
              <a:gd name="connsiteX0" fmla="*/ 0 w 735496"/>
              <a:gd name="connsiteY0" fmla="*/ 0 h 1480930"/>
              <a:gd name="connsiteX1" fmla="*/ 735496 w 735496"/>
              <a:gd name="connsiteY1" fmla="*/ 9939 h 1480930"/>
              <a:gd name="connsiteX2" fmla="*/ 735496 w 735496"/>
              <a:gd name="connsiteY2" fmla="*/ 1480930 h 1480930"/>
              <a:gd name="connsiteX3" fmla="*/ 49696 w 735496"/>
              <a:gd name="connsiteY3" fmla="*/ 1480930 h 14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96" h="1480930">
                <a:moveTo>
                  <a:pt x="0" y="0"/>
                </a:moveTo>
                <a:lnTo>
                  <a:pt x="735496" y="9939"/>
                </a:lnTo>
                <a:lnTo>
                  <a:pt x="735496" y="1480930"/>
                </a:lnTo>
                <a:lnTo>
                  <a:pt x="49696" y="1480930"/>
                </a:lnTo>
              </a:path>
            </a:pathLst>
          </a:custGeom>
          <a:noFill/>
          <a:ln>
            <a:solidFill>
              <a:srgbClr val="47E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26"/>
          <p:cNvSpPr txBox="1"/>
          <p:nvPr/>
        </p:nvSpPr>
        <p:spPr>
          <a:xfrm>
            <a:off x="314786" y="1201290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FEB 1</a:t>
            </a:r>
            <a:endParaRPr lang="en-US" dirty="0"/>
          </a:p>
        </p:txBody>
      </p:sp>
      <p:sp>
        <p:nvSpPr>
          <p:cNvPr id="54" name="ZoneTexte 27"/>
          <p:cNvSpPr txBox="1"/>
          <p:nvPr/>
        </p:nvSpPr>
        <p:spPr>
          <a:xfrm>
            <a:off x="387154" y="3267358"/>
            <a:ext cx="71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FEB 2</a:t>
            </a:r>
            <a:endParaRPr lang="en-US" dirty="0"/>
          </a:p>
        </p:txBody>
      </p:sp>
      <p:sp>
        <p:nvSpPr>
          <p:cNvPr id="55" name="ZoneTexte 28"/>
          <p:cNvSpPr txBox="1"/>
          <p:nvPr/>
        </p:nvSpPr>
        <p:spPr>
          <a:xfrm>
            <a:off x="1366649" y="643393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3.8 V (5 A)</a:t>
            </a:r>
            <a:endParaRPr lang="en-US" sz="1400" b="1" dirty="0"/>
          </a:p>
        </p:txBody>
      </p:sp>
      <p:sp>
        <p:nvSpPr>
          <p:cNvPr id="56" name="ZoneTexte 29"/>
          <p:cNvSpPr txBox="1"/>
          <p:nvPr/>
        </p:nvSpPr>
        <p:spPr>
          <a:xfrm>
            <a:off x="1289686" y="1681676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 V (5 A)</a:t>
            </a:r>
            <a:endParaRPr lang="en-US" sz="1400" b="1" dirty="0"/>
          </a:p>
        </p:txBody>
      </p:sp>
      <p:sp>
        <p:nvSpPr>
          <p:cNvPr id="57" name="ZoneTexte 30"/>
          <p:cNvSpPr txBox="1"/>
          <p:nvPr/>
        </p:nvSpPr>
        <p:spPr>
          <a:xfrm>
            <a:off x="1286546" y="3970981"/>
            <a:ext cx="913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5V (1.5 A)</a:t>
            </a:r>
            <a:endParaRPr lang="en-US" sz="1400" b="1" dirty="0"/>
          </a:p>
        </p:txBody>
      </p:sp>
      <p:sp>
        <p:nvSpPr>
          <p:cNvPr id="58" name="ZoneTexte 31"/>
          <p:cNvSpPr txBox="1"/>
          <p:nvPr/>
        </p:nvSpPr>
        <p:spPr>
          <a:xfrm>
            <a:off x="1289686" y="2818387"/>
            <a:ext cx="81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 V (5 A)</a:t>
            </a:r>
            <a:endParaRPr lang="en-US" sz="1400" b="1" dirty="0"/>
          </a:p>
        </p:txBody>
      </p:sp>
      <p:sp>
        <p:nvSpPr>
          <p:cNvPr id="59" name="ZoneTexte 35"/>
          <p:cNvSpPr txBox="1"/>
          <p:nvPr/>
        </p:nvSpPr>
        <p:spPr>
          <a:xfrm>
            <a:off x="1359558" y="973299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0" name="ZoneTexte 36"/>
          <p:cNvSpPr txBox="1"/>
          <p:nvPr/>
        </p:nvSpPr>
        <p:spPr>
          <a:xfrm>
            <a:off x="1289685" y="2124826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1" name="ZoneTexte 37"/>
          <p:cNvSpPr txBox="1"/>
          <p:nvPr/>
        </p:nvSpPr>
        <p:spPr>
          <a:xfrm>
            <a:off x="1289685" y="3272460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2" name="ZoneTexte 38"/>
          <p:cNvSpPr txBox="1"/>
          <p:nvPr/>
        </p:nvSpPr>
        <p:spPr>
          <a:xfrm>
            <a:off x="1333193" y="3603667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3" name="Forme libre 16">
            <a:extLst>
              <a:ext uri="{FF2B5EF4-FFF2-40B4-BE49-F238E27FC236}">
                <a16:creationId xmlns:a16="http://schemas.microsoft.com/office/drawing/2014/main" id="{00C69293-0E36-2948-8518-2DC04E56E402}"/>
              </a:ext>
            </a:extLst>
          </p:cNvPr>
          <p:cNvSpPr/>
          <p:nvPr/>
        </p:nvSpPr>
        <p:spPr>
          <a:xfrm>
            <a:off x="1359558" y="3086444"/>
            <a:ext cx="5577342" cy="47516"/>
          </a:xfrm>
          <a:custGeom>
            <a:avLst/>
            <a:gdLst>
              <a:gd name="connsiteX0" fmla="*/ 4899992 w 4899992"/>
              <a:gd name="connsiteY0" fmla="*/ 0 h 0"/>
              <a:gd name="connsiteX1" fmla="*/ 0 w 48999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99992">
                <a:moveTo>
                  <a:pt x="4899992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eur droit 18">
            <a:extLst>
              <a:ext uri="{FF2B5EF4-FFF2-40B4-BE49-F238E27FC236}">
                <a16:creationId xmlns:a16="http://schemas.microsoft.com/office/drawing/2014/main" id="{38017CE4-1CD0-6044-879A-860088DD6209}"/>
              </a:ext>
            </a:extLst>
          </p:cNvPr>
          <p:cNvCxnSpPr>
            <a:cxnSpLocks/>
          </p:cNvCxnSpPr>
          <p:nvPr/>
        </p:nvCxnSpPr>
        <p:spPr>
          <a:xfrm flipH="1">
            <a:off x="1354600" y="3250284"/>
            <a:ext cx="5601438" cy="17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36">
            <a:extLst>
              <a:ext uri="{FF2B5EF4-FFF2-40B4-BE49-F238E27FC236}">
                <a16:creationId xmlns:a16="http://schemas.microsoft.com/office/drawing/2014/main" id="{CD0DCAF0-3DFE-9C43-8B38-D011F3B5C9F1}"/>
              </a:ext>
            </a:extLst>
          </p:cNvPr>
          <p:cNvSpPr txBox="1"/>
          <p:nvPr/>
        </p:nvSpPr>
        <p:spPr>
          <a:xfrm>
            <a:off x="3839674" y="2140248"/>
            <a:ext cx="481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GND</a:t>
            </a:r>
            <a:endParaRPr lang="en-US" sz="1200" b="1" dirty="0"/>
          </a:p>
        </p:txBody>
      </p:sp>
      <p:sp>
        <p:nvSpPr>
          <p:cNvPr id="66" name="ZoneTexte 20">
            <a:extLst>
              <a:ext uri="{FF2B5EF4-FFF2-40B4-BE49-F238E27FC236}">
                <a16:creationId xmlns:a16="http://schemas.microsoft.com/office/drawing/2014/main" id="{6289CBAC-DF02-5443-B939-7CBEF73A9623}"/>
              </a:ext>
            </a:extLst>
          </p:cNvPr>
          <p:cNvSpPr txBox="1"/>
          <p:nvPr/>
        </p:nvSpPr>
        <p:spPr>
          <a:xfrm>
            <a:off x="3665641" y="2853195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2 V (5 A)</a:t>
            </a:r>
            <a:endParaRPr lang="en-US" sz="1200" b="1" dirty="0"/>
          </a:p>
        </p:txBody>
      </p:sp>
      <p:sp>
        <p:nvSpPr>
          <p:cNvPr id="67" name="Rectángulo 66"/>
          <p:cNvSpPr/>
          <p:nvPr/>
        </p:nvSpPr>
        <p:spPr>
          <a:xfrm>
            <a:off x="2461354" y="590117"/>
            <a:ext cx="6580880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</a:pPr>
            <a:r>
              <a:rPr lang="en-US" dirty="0">
                <a:latin typeface="CMU Sans Serif Medium"/>
                <a:cs typeface="CMU Sans Serif Medium"/>
              </a:rPr>
              <a:t>Given the revised version of the FEB, Lyon engineers proposed an independent source of voltage.</a:t>
            </a:r>
          </a:p>
          <a:p>
            <a:pPr marL="6350" algn="just">
              <a:lnSpc>
                <a:spcPct val="80000"/>
              </a:lnSpc>
              <a:buClr>
                <a:schemeClr val="dk1"/>
              </a:buClr>
              <a:buSzPts val="1900"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It implies an additional LV cable for each RPC </a:t>
            </a:r>
            <a:endParaRPr lang="en-US" sz="1400" dirty="0">
              <a:latin typeface="CMU Sans Serif Medium"/>
              <a:cs typeface="CMU Sans Serif Medium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2461354" y="3452378"/>
            <a:ext cx="6171845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08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144 Cables tested and prepared for installation (Length, </a:t>
            </a:r>
            <a:r>
              <a:rPr lang="en" dirty="0">
                <a:ea typeface="Calibri"/>
                <a:cs typeface="Calibri"/>
                <a:sym typeface="Calibri"/>
              </a:rPr>
              <a:t>continuity test</a:t>
            </a:r>
            <a:r>
              <a:rPr lang="en-US" dirty="0">
                <a:ea typeface="Calibri"/>
                <a:cs typeface="Calibri"/>
                <a:sym typeface="Calibri"/>
              </a:rPr>
              <a:t>, </a:t>
            </a:r>
            <a:r>
              <a:rPr lang="en" dirty="0">
                <a:ea typeface="Calibri"/>
                <a:cs typeface="Calibri"/>
                <a:sym typeface="Calibri"/>
              </a:rPr>
              <a:t>connector protection installed, labeled</a:t>
            </a:r>
            <a:r>
              <a:rPr lang="en-US" dirty="0">
                <a:ea typeface="Calibri"/>
                <a:cs typeface="Calibri"/>
                <a:sym typeface="Calibri"/>
              </a:rPr>
              <a:t>)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</a:p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Installed:</a:t>
            </a: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RE+4/1</a:t>
            </a:r>
            <a:r>
              <a:rPr lang="en-US" dirty="0">
                <a:latin typeface="CMU Sans Serif Medium"/>
                <a:cs typeface="CMU Sans Serif Medium"/>
              </a:rPr>
              <a:t>: 54 cables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balcony racks.</a:t>
            </a:r>
            <a:endParaRPr lang="en-US" dirty="0">
              <a:latin typeface="CMU Sans Serif Medium"/>
              <a:cs typeface="CMU Sans Serif Medium"/>
            </a:endParaRPr>
          </a:p>
          <a:p>
            <a:pPr marL="34925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36 cables </a:t>
            </a:r>
            <a:r>
              <a:rPr lang="en-GB" dirty="0">
                <a:latin typeface="CMU Sans Serif Medium"/>
                <a:ea typeface="Calibri"/>
                <a:cs typeface="CMU Sans Serif Medium"/>
                <a:sym typeface="Calibri"/>
              </a:rPr>
              <a:t>from chamber side to balcony racks.</a:t>
            </a:r>
            <a:endParaRPr lang="en-US" dirty="0">
              <a:latin typeface="CMU Sans Serif Medium"/>
              <a:cs typeface="CMU Sans Serif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2221" y="4897631"/>
            <a:ext cx="8648637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0" algn="just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To be completed:</a:t>
            </a:r>
          </a:p>
          <a:p>
            <a:pPr marL="349250" algn="just">
              <a:lnSpc>
                <a:spcPct val="80000"/>
              </a:lnSpc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+3/</a:t>
            </a:r>
            <a:r>
              <a:rPr lang="mr-IN" dirty="0">
                <a:latin typeface="CMU Sans Serif Medium"/>
                <a:cs typeface="CMU Sans Serif Medium"/>
              </a:rPr>
              <a:t>1</a:t>
            </a:r>
            <a:r>
              <a:rPr lang="en-US" dirty="0">
                <a:latin typeface="CMU Sans Serif Medium"/>
                <a:cs typeface="CMU Sans Serif Medium"/>
              </a:rPr>
              <a:t>: 36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installed], </a:t>
            </a:r>
            <a:r>
              <a:rPr lang="en-US" dirty="0">
                <a:latin typeface="CMU Sans Serif Medium"/>
                <a:cs typeface="CMU Sans Serif Medium"/>
              </a:rPr>
              <a:t>18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[ordered]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</a:p>
          <a:p>
            <a:pPr marL="349250" algn="just">
              <a:lnSpc>
                <a:spcPct val="80000"/>
              </a:lnSpc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-3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18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[ordered]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</a:p>
          <a:p>
            <a:pPr marL="349250" algn="just">
              <a:lnSpc>
                <a:spcPct val="80000"/>
              </a:lnSpc>
              <a:buClr>
                <a:schemeClr val="dk1"/>
              </a:buClr>
              <a:buSzPts val="1900"/>
              <a:buFont typeface="Wingdings" charset="2"/>
              <a:buChar char="ü"/>
            </a:pPr>
            <a:r>
              <a:rPr lang="en-US" dirty="0">
                <a:latin typeface="CMU Sans Serif Medium"/>
                <a:cs typeface="CMU Sans Serif Medium"/>
              </a:rPr>
              <a:t>For </a:t>
            </a:r>
            <a:r>
              <a:rPr lang="mr-IN" dirty="0">
                <a:latin typeface="CMU Sans Serif Medium"/>
                <a:cs typeface="CMU Sans Serif Medium"/>
              </a:rPr>
              <a:t>RE</a:t>
            </a:r>
            <a:r>
              <a:rPr lang="en-US" dirty="0">
                <a:latin typeface="CMU Sans Serif Medium"/>
                <a:cs typeface="CMU Sans Serif Medium"/>
              </a:rPr>
              <a:t>-4</a:t>
            </a:r>
            <a:r>
              <a:rPr lang="mr-IN" dirty="0">
                <a:latin typeface="CMU Sans Serif Medium"/>
                <a:cs typeface="CMU Sans Serif Medium"/>
              </a:rPr>
              <a:t>/1</a:t>
            </a:r>
            <a:r>
              <a:rPr lang="en-US" dirty="0">
                <a:latin typeface="CMU Sans Serif Medium"/>
                <a:cs typeface="CMU Sans Serif Medium"/>
              </a:rPr>
              <a:t>: 18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[Ready to be installed], </a:t>
            </a:r>
            <a:r>
              <a:rPr lang="en-US" dirty="0">
                <a:latin typeface="CMU Sans Serif Medium"/>
                <a:cs typeface="CMU Sans Serif Medium"/>
              </a:rPr>
              <a:t>36 cables </a:t>
            </a:r>
            <a:r>
              <a:rPr lang="en-US" b="1" dirty="0">
                <a:solidFill>
                  <a:srgbClr val="BA4543"/>
                </a:solidFill>
                <a:latin typeface="CMU Sans Serif Medium"/>
                <a:cs typeface="CMU Sans Serif Medium"/>
              </a:rPr>
              <a:t>[ordered]</a:t>
            </a:r>
            <a:r>
              <a:rPr lang="en-US" dirty="0">
                <a:latin typeface="CMU Sans Serif Medium"/>
                <a:cs typeface="CMU Sans Serif Medium"/>
              </a:rPr>
              <a:t> </a:t>
            </a:r>
            <a:endParaRPr lang="en-US" b="1" dirty="0">
              <a:solidFill>
                <a:srgbClr val="BA4543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790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Low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Voltage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5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2" name="Google Shape;362;p55"/>
          <p:cNvSpPr txBox="1">
            <a:spLocks/>
          </p:cNvSpPr>
          <p:nvPr/>
        </p:nvSpPr>
        <p:spPr>
          <a:xfrm>
            <a:off x="28762" y="585664"/>
            <a:ext cx="9000938" cy="56665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Missing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material</a:t>
            </a:r>
          </a:p>
          <a:p>
            <a:pPr marL="0" indent="0">
              <a:buNone/>
            </a:pP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  <a:hlinkClick r:id="rId2"/>
              </a:rPr>
              <a:t>https://edh.cern.ch/Document/SupplyChain/DAI/8088990</a:t>
            </a:r>
            <a:endParaRPr lang="es-ES" sz="20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LV Cables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RE3/1 and RE4/1 (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Novacavi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)</a:t>
            </a:r>
          </a:p>
          <a:p>
            <a:pPr marL="0" indent="0">
              <a:buNone/>
            </a:pP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Order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sent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CH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12.12.2019. </a:t>
            </a:r>
          </a:p>
          <a:p>
            <a:pPr marL="0" indent="0">
              <a:buNone/>
            </a:pPr>
            <a:r>
              <a:rPr lang="es-CH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Delivery: 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8-10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working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weeks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from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order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(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February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)</a:t>
            </a:r>
            <a:b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</a:b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hlinkClick r:id="rId3"/>
              </a:rPr>
              <a:t>https://edh.cern.ch/Document/SupplyChain/DAI/8061905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Cable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connectorization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(</a:t>
            </a:r>
            <a:r>
              <a:rPr lang="es-ES" sz="2000" dirty="0" err="1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Cavitech</a:t>
            </a:r>
            <a:r>
              <a:rPr lang="es-ES" sz="2000" dirty="0">
                <a:solidFill>
                  <a:srgbClr val="000000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)</a:t>
            </a:r>
            <a:endParaRPr lang="es-ES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marL="0" indent="0">
              <a:buNone/>
            </a:pP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Waiting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for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the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cable. </a:t>
            </a:r>
          </a:p>
          <a:p>
            <a:pPr marL="0" indent="0">
              <a:buNone/>
            </a:pP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Delivery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: 3-4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weeks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depending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material 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reception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. (</a:t>
            </a:r>
            <a:r>
              <a:rPr lang="es-ES" sz="2000" dirty="0" err="1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March</a:t>
            </a:r>
            <a:r>
              <a:rPr lang="es-ES" sz="2000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)</a:t>
            </a:r>
          </a:p>
          <a:p>
            <a:pPr marL="0" indent="0">
              <a:buNone/>
            </a:pPr>
            <a:endParaRPr lang="es-ES" sz="2000" b="1" dirty="0">
              <a:latin typeface="CMU Sans Serif Medium"/>
              <a:cs typeface="CMU Sans Serif Medium"/>
            </a:endParaRPr>
          </a:p>
          <a:p>
            <a:pPr marL="0" indent="0">
              <a:buNone/>
            </a:pPr>
            <a:endParaRPr lang="es-ES" sz="1800" b="1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BA4543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  <a:sym typeface="Calibri"/>
              </a:rPr>
              <a:t> </a:t>
            </a:r>
          </a:p>
          <a:p>
            <a:pPr marL="0" indent="0">
              <a:buNone/>
            </a:pPr>
            <a:endParaRPr lang="es-ES" sz="18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1000"/>
              </a:spcBef>
              <a:buSzPts val="2000"/>
              <a:buNone/>
            </a:pPr>
            <a:endParaRPr lang="es-ES" sz="2000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101600" indent="0">
              <a:spcBef>
                <a:spcPts val="1000"/>
              </a:spcBef>
              <a:buSzPts val="2000"/>
              <a:buNone/>
            </a:pPr>
            <a:endParaRPr lang="en" sz="2000" b="1" dirty="0">
              <a:solidFill>
                <a:srgbClr val="BA4543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  <a:sym typeface="Calibri"/>
            </a:endParaRPr>
          </a:p>
          <a:p>
            <a:pPr marL="457200" indent="-355600">
              <a:spcBef>
                <a:spcPts val="0"/>
              </a:spcBef>
              <a:buSzPts val="2000"/>
            </a:pPr>
            <a:endParaRPr lang="en" sz="2000" dirty="0"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831282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2418379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6600" dirty="0">
                <a:solidFill>
                  <a:srgbClr val="B94543"/>
                </a:solidFill>
                <a:latin typeface="CMU Sans Serif Medium"/>
                <a:cs typeface="CMU Sans Serif Medium"/>
              </a:rPr>
              <a:t> </a:t>
            </a:r>
            <a:r>
              <a:rPr lang="es-ES" sz="6600" dirty="0" err="1">
                <a:solidFill>
                  <a:srgbClr val="B94543"/>
                </a:solidFill>
                <a:latin typeface="CMU Sans Serif Medium"/>
                <a:cs typeface="CMU Sans Serif Medium"/>
              </a:rPr>
              <a:t>Fibers</a:t>
            </a:r>
            <a:endParaRPr lang="es-ES" sz="6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6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Google Shape;287;p47"/>
          <p:cNvSpPr txBox="1">
            <a:spLocks/>
          </p:cNvSpPr>
          <p:nvPr/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0"/>
              </a:spcBef>
              <a:buFont typeface="Arial"/>
              <a:buNone/>
            </a:pPr>
            <a:r>
              <a:rPr lang="en"/>
              <a:t>More details at:</a:t>
            </a:r>
          </a:p>
          <a:p>
            <a:pPr marL="0" indent="0" algn="ctr">
              <a:spcBef>
                <a:spcPts val="1000"/>
              </a:spcBef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/>
              </a:rPr>
              <a:t>http://project-cms-rpc-endcap.web.cern.ch/project-cms-rpc-endcap/rpc/UpscopeHighEta/RPCDevelopements/RE31and41/Services/OpticalFibres/QA/Method/OpticalFiberTest.pptx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5384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7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quality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assurance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test</a:t>
            </a:r>
          </a:p>
        </p:txBody>
      </p:sp>
      <p:sp>
        <p:nvSpPr>
          <p:cNvPr id="12" name="Google Shape;294;p48"/>
          <p:cNvSpPr txBox="1">
            <a:spLocks/>
          </p:cNvSpPr>
          <p:nvPr/>
        </p:nvSpPr>
        <p:spPr>
          <a:xfrm>
            <a:off x="136534" y="693208"/>
            <a:ext cx="4239684" cy="231245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100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Length measurement and qualitative test for power loss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Connection mapping</a:t>
            </a:r>
          </a:p>
          <a:p>
            <a:pPr marL="457200">
              <a:spcBef>
                <a:spcPts val="0"/>
              </a:spcBef>
              <a:buSzPts val="1800"/>
            </a:pPr>
            <a:r>
              <a:rPr lang="en" sz="2200" dirty="0">
                <a:latin typeface="CMU Sans Serif Medium"/>
                <a:cs typeface="CMU Sans Serif Medium"/>
              </a:rPr>
              <a:t>Labeling</a:t>
            </a:r>
          </a:p>
        </p:txBody>
      </p:sp>
      <p:pic>
        <p:nvPicPr>
          <p:cNvPr id="13" name="Google Shape;296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7025" y="3258268"/>
            <a:ext cx="2348375" cy="312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025" y="1590167"/>
            <a:ext cx="2348375" cy="1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8;p48"/>
          <p:cNvPicPr preferRelativeResize="0"/>
          <p:nvPr/>
        </p:nvPicPr>
        <p:blipFill rotWithShape="1">
          <a:blip r:embed="rId4">
            <a:alphaModFix/>
          </a:blip>
          <a:srcRect t="17640" b="31927"/>
          <a:stretch/>
        </p:blipFill>
        <p:spPr>
          <a:xfrm>
            <a:off x="4370910" y="814917"/>
            <a:ext cx="2074333" cy="14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5052" y="2402417"/>
            <a:ext cx="2582332" cy="164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0;p48"/>
          <p:cNvPicPr preferRelativeResize="0"/>
          <p:nvPr/>
        </p:nvPicPr>
        <p:blipFill rotWithShape="1">
          <a:blip r:embed="rId6">
            <a:alphaModFix/>
          </a:blip>
          <a:srcRect l="30099"/>
          <a:stretch/>
        </p:blipFill>
        <p:spPr>
          <a:xfrm>
            <a:off x="155050" y="3779446"/>
            <a:ext cx="2348375" cy="252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8557" y="4293417"/>
            <a:ext cx="3719400" cy="208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1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8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6" name="Google Shape;306;p49"/>
          <p:cNvSpPr txBox="1">
            <a:spLocks/>
          </p:cNvSpPr>
          <p:nvPr/>
        </p:nvSpPr>
        <p:spPr>
          <a:xfrm>
            <a:off x="169333" y="584776"/>
            <a:ext cx="8752417" cy="6113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" sz="28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Fiber protection: corrugated conduit installation on fibers </a:t>
            </a:r>
            <a:endParaRPr lang="en" sz="2800" dirty="0">
              <a:latin typeface="CMU Sans Serif Medium"/>
              <a:cs typeface="CMU Sans Serif Medium"/>
            </a:endParaRPr>
          </a:p>
        </p:txBody>
      </p:sp>
      <p:pic>
        <p:nvPicPr>
          <p:cNvPr id="8" name="Google Shape;3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5125" y="1266721"/>
            <a:ext cx="3654651" cy="466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9;p49"/>
          <p:cNvPicPr preferRelativeResize="0"/>
          <p:nvPr/>
        </p:nvPicPr>
        <p:blipFill rotWithShape="1">
          <a:blip r:embed="rId3">
            <a:alphaModFix/>
          </a:blip>
          <a:srcRect t="42083" b="19609"/>
          <a:stretch/>
        </p:blipFill>
        <p:spPr>
          <a:xfrm>
            <a:off x="308125" y="1266721"/>
            <a:ext cx="4400175" cy="20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0;p49"/>
          <p:cNvPicPr preferRelativeResize="0"/>
          <p:nvPr/>
        </p:nvPicPr>
        <p:blipFill rotWithShape="1">
          <a:blip r:embed="rId4">
            <a:alphaModFix/>
          </a:blip>
          <a:srcRect l="33442" r="35629"/>
          <a:stretch/>
        </p:blipFill>
        <p:spPr>
          <a:xfrm>
            <a:off x="2845725" y="3450946"/>
            <a:ext cx="1862572" cy="286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1;p49"/>
          <p:cNvPicPr preferRelativeResize="0"/>
          <p:nvPr/>
        </p:nvPicPr>
        <p:blipFill rotWithShape="1">
          <a:blip r:embed="rId5">
            <a:alphaModFix/>
          </a:blip>
          <a:srcRect l="38710" r="32578"/>
          <a:stretch/>
        </p:blipFill>
        <p:spPr>
          <a:xfrm>
            <a:off x="388852" y="3450946"/>
            <a:ext cx="2280098" cy="2868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January 30th, 2020 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0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9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1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>
                <a:solidFill>
                  <a:srgbClr val="B94543"/>
                </a:solidFill>
                <a:latin typeface="CMU Sans Serif Medium"/>
                <a:cs typeface="CMU Sans Serif Medium"/>
              </a:rPr>
              <a:t>RPC LS2 and Upgrade workshop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Optical</a:t>
            </a:r>
            <a:r>
              <a:rPr lang="es-ES" sz="3200" dirty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CMU Sans Serif Medium"/>
                <a:cs typeface="CMU Sans Serif Medium"/>
              </a:rPr>
              <a:t>Fibers</a:t>
            </a:r>
            <a:endParaRPr lang="es-ES" sz="32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pic>
        <p:nvPicPr>
          <p:cNvPr id="6" name="Google Shape;319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127406"/>
            <a:ext cx="4572000" cy="2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35131"/>
            <a:ext cx="4572000" cy="23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600" y="1825625"/>
            <a:ext cx="3843752" cy="216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605" y="4122525"/>
            <a:ext cx="3843752" cy="21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16;p50"/>
          <p:cNvSpPr txBox="1">
            <a:spLocks/>
          </p:cNvSpPr>
          <p:nvPr/>
        </p:nvSpPr>
        <p:spPr>
          <a:xfrm>
            <a:off x="152367" y="425841"/>
            <a:ext cx="865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" sz="30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Patch panel preparation to P5: assembly and </a:t>
            </a:r>
            <a:r>
              <a:rPr lang="en" sz="3000" dirty="0">
                <a:latin typeface="CMU Sans Serif Medium"/>
                <a:cs typeface="CMU Sans Serif Medium"/>
              </a:rPr>
              <a:t>installation</a:t>
            </a:r>
            <a:r>
              <a:rPr lang="en" sz="3000" dirty="0">
                <a:solidFill>
                  <a:schemeClr val="dk1"/>
                </a:solidFill>
                <a:latin typeface="CMU Sans Serif Medium"/>
                <a:ea typeface="Calibri"/>
                <a:cs typeface="CMU Sans Serif Medium"/>
                <a:sym typeface="Calibri"/>
              </a:rPr>
              <a:t> of YE3PP</a:t>
            </a:r>
            <a:endParaRPr lang="en" sz="3000" dirty="0">
              <a:latin typeface="CMU Sans Serif Medium"/>
              <a:cs typeface="CMU Sans Serif Medium"/>
            </a:endParaRPr>
          </a:p>
        </p:txBody>
      </p:sp>
      <p:sp>
        <p:nvSpPr>
          <p:cNvPr id="15" name="Google Shape;162;p23"/>
          <p:cNvSpPr txBox="1"/>
          <p:nvPr/>
        </p:nvSpPr>
        <p:spPr>
          <a:xfrm>
            <a:off x="5619751" y="5801320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3F3F3"/>
                </a:solidFill>
              </a:rPr>
              <a:t>RE-3/1 FO</a:t>
            </a:r>
            <a:endParaRPr b="1" dirty="0">
              <a:solidFill>
                <a:srgbClr val="F3F3F3"/>
              </a:solidFill>
            </a:endParaRPr>
          </a:p>
        </p:txBody>
      </p:sp>
      <p:sp>
        <p:nvSpPr>
          <p:cNvPr id="16" name="Google Shape;163;p23"/>
          <p:cNvSpPr txBox="1"/>
          <p:nvPr/>
        </p:nvSpPr>
        <p:spPr>
          <a:xfrm>
            <a:off x="7511027" y="4876615"/>
            <a:ext cx="129424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RE-4/1 FO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498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1627</Words>
  <Application>Microsoft Macintosh PowerPoint</Application>
  <PresentationFormat>Presentación en pantalla (4:3)</PresentationFormat>
  <Paragraphs>358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CMU Sans Serif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Cabrera</dc:creator>
  <cp:lastModifiedBy>Andres Leonardo Cabrera Mora</cp:lastModifiedBy>
  <cp:revision>82</cp:revision>
  <dcterms:created xsi:type="dcterms:W3CDTF">2019-10-02T09:31:32Z</dcterms:created>
  <dcterms:modified xsi:type="dcterms:W3CDTF">2020-01-30T10:53:36Z</dcterms:modified>
</cp:coreProperties>
</file>