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87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278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186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446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93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82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533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401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384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83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454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B7DE4-FA10-8441-ADB0-0D33F5DBC771}" type="datetimeFigureOut">
              <a:rPr lang="es-ES" smtClean="0"/>
              <a:t>14/11/18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E1A94-07E3-304C-A2A0-C85689DD003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945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edms.cern.ch/document/335745/LAST_RELEASED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hyperlink" Target="https://www.fs.com/de/en/products/30977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hyperlink" Target="https://www.fs.com/de/en/products/30977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hyperlink" Target="https://www.fs.com/de/en/products/30962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hyperlink" Target="https://www.fs.com/de/en/products/3096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Cost</a:t>
            </a:r>
            <a:r>
              <a:rPr lang="es-ES" dirty="0" smtClean="0"/>
              <a:t> </a:t>
            </a:r>
            <a:r>
              <a:rPr lang="es-ES" dirty="0" err="1" smtClean="0"/>
              <a:t>estimate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iRPC</a:t>
            </a:r>
            <a:r>
              <a:rPr lang="es-ES" dirty="0" smtClean="0"/>
              <a:t> at </a:t>
            </a:r>
            <a:r>
              <a:rPr lang="es-ES" dirty="0" err="1" smtClean="0"/>
              <a:t>fs.com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572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709694"/>
              </p:ext>
            </p:extLst>
          </p:nvPr>
        </p:nvGraphicFramePr>
        <p:xfrm>
          <a:off x="148168" y="136618"/>
          <a:ext cx="8879418" cy="52052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22886"/>
                <a:gridCol w="1122886"/>
                <a:gridCol w="1122886"/>
                <a:gridCol w="1122886"/>
                <a:gridCol w="1122886"/>
                <a:gridCol w="1122886"/>
                <a:gridCol w="1122886"/>
                <a:gridCol w="1019216"/>
              </a:tblGrid>
              <a:tr h="6751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Number</a:t>
                      </a:r>
                      <a:r>
                        <a:rPr lang="es-ES" sz="1400" dirty="0" smtClean="0"/>
                        <a:t> of cables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Cable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baseline="0" dirty="0" err="1" smtClean="0"/>
                        <a:t>Lenght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Fibers</a:t>
                      </a:r>
                      <a:r>
                        <a:rPr lang="es-ES" sz="1400" dirty="0" smtClean="0"/>
                        <a:t> per cable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Conector </a:t>
                      </a:r>
                      <a:r>
                        <a:rPr lang="es-ES" sz="1400" dirty="0" err="1" smtClean="0"/>
                        <a:t>End</a:t>
                      </a:r>
                      <a:r>
                        <a:rPr lang="es-ES" sz="1400" dirty="0" smtClean="0"/>
                        <a:t> 1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Conector </a:t>
                      </a:r>
                      <a:r>
                        <a:rPr lang="es-ES" sz="1400" dirty="0" err="1" smtClean="0"/>
                        <a:t>End</a:t>
                      </a:r>
                      <a:r>
                        <a:rPr lang="es-ES" sz="1400" dirty="0" smtClean="0"/>
                        <a:t> 2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Project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Price per </a:t>
                      </a:r>
                      <a:r>
                        <a:rPr lang="es-ES" sz="1400" dirty="0" err="1" smtClean="0"/>
                        <a:t>Unit</a:t>
                      </a:r>
                      <a:r>
                        <a:rPr lang="es-ES" sz="1400" dirty="0" smtClean="0"/>
                        <a:t> (CHF)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Total Price</a:t>
                      </a:r>
                    </a:p>
                    <a:p>
                      <a:pPr algn="ctr"/>
                      <a:r>
                        <a:rPr lang="es-ES" sz="1400" dirty="0" smtClean="0"/>
                        <a:t>(CHF)</a:t>
                      </a:r>
                      <a:endParaRPr lang="es-ES" sz="1400" dirty="0"/>
                    </a:p>
                  </a:txBody>
                  <a:tcPr/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30 </a:t>
                      </a:r>
                      <a:r>
                        <a:rPr lang="es-ES" sz="1400" dirty="0" err="1" smtClean="0"/>
                        <a:t>meters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OM3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96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</a:t>
                      </a:r>
                      <a:r>
                        <a:rPr lang="es-ES" sz="1400" dirty="0" smtClean="0"/>
                        <a:t>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iRPC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UXC-UXC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776.76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3107.04</a:t>
                      </a:r>
                    </a:p>
                  </a:txBody>
                  <a:tcPr marL="12700" marR="12700" marT="127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80 </a:t>
                      </a:r>
                      <a:r>
                        <a:rPr lang="es-ES" sz="1400" dirty="0" err="1" smtClean="0"/>
                        <a:t>meters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OM3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96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</a:t>
                      </a:r>
                      <a:r>
                        <a:rPr lang="es-ES" sz="1400" dirty="0" smtClean="0"/>
                        <a:t>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iRPC</a:t>
                      </a:r>
                      <a:endParaRPr lang="es-ES" sz="1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UXC-USC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1606.31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6425.24</a:t>
                      </a:r>
                    </a:p>
                  </a:txBody>
                  <a:tcPr marL="12700" marR="12700" marT="127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7687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Total </a:t>
                      </a:r>
                      <a:r>
                        <a:rPr lang="es-ES" sz="1400" dirty="0" err="1" smtClean="0"/>
                        <a:t>Cost</a:t>
                      </a:r>
                      <a:r>
                        <a:rPr lang="es-ES" sz="1400" dirty="0" smtClean="0"/>
                        <a:t>: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9532.28</a:t>
                      </a:r>
                    </a:p>
                  </a:txBody>
                  <a:tcPr marL="12700" marR="12700" marT="1270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30 </a:t>
                      </a:r>
                      <a:r>
                        <a:rPr lang="es-ES" sz="1400" dirty="0" err="1" smtClean="0"/>
                        <a:t>meters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OM4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96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</a:t>
                      </a:r>
                      <a:r>
                        <a:rPr lang="es-ES" sz="1400" dirty="0" smtClean="0"/>
                        <a:t>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iRPC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UXC-UXC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1151.70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4606.8</a:t>
                      </a:r>
                    </a:p>
                  </a:txBody>
                  <a:tcPr marL="12700" marR="12700" marT="127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80 </a:t>
                      </a:r>
                      <a:r>
                        <a:rPr lang="es-ES" sz="1400" dirty="0" err="1" smtClean="0"/>
                        <a:t>meters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OM4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96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</a:t>
                      </a:r>
                      <a:r>
                        <a:rPr lang="es-ES" sz="1400" dirty="0" smtClean="0"/>
                        <a:t>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 x MPO/MTP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algn="ctr"/>
                      <a:r>
                        <a:rPr lang="es-ES" sz="1400" baseline="0" dirty="0" smtClean="0"/>
                        <a:t>12 </a:t>
                      </a:r>
                      <a:r>
                        <a:rPr lang="es-ES" sz="1400" baseline="0" dirty="0" err="1" smtClean="0"/>
                        <a:t>fibers</a:t>
                      </a:r>
                      <a:r>
                        <a:rPr lang="es-ES" sz="1400" baseline="0" dirty="0" smtClean="0"/>
                        <a:t>  </a:t>
                      </a:r>
                      <a:r>
                        <a:rPr lang="es-ES" sz="1400" baseline="0" dirty="0" err="1" smtClean="0"/>
                        <a:t>Female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/>
                        <a:t>iRPC</a:t>
                      </a:r>
                      <a:endParaRPr lang="es-ES" sz="1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UXC-USC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2605.36</a:t>
                      </a: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10421.44</a:t>
                      </a:r>
                    </a:p>
                  </a:txBody>
                  <a:tcPr marL="12700" marR="12700" marT="127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2927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Total </a:t>
                      </a:r>
                      <a:r>
                        <a:rPr lang="es-ES" sz="1400" dirty="0" err="1" smtClean="0"/>
                        <a:t>Cost</a:t>
                      </a:r>
                      <a:r>
                        <a:rPr lang="es-ES" sz="1400" dirty="0" smtClean="0"/>
                        <a:t>: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15028.24</a:t>
                      </a:r>
                    </a:p>
                  </a:txBody>
                  <a:tcPr marL="12700" marR="12700" marT="1270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148168" y="5515353"/>
            <a:ext cx="887941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Jacket</a:t>
            </a:r>
            <a:r>
              <a:rPr lang="en-US" dirty="0" smtClean="0"/>
              <a:t>: Low Smoke Zero Halogen (LSZH)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Note: Compliance </a:t>
            </a:r>
            <a:r>
              <a:rPr lang="en-US" dirty="0" smtClean="0">
                <a:solidFill>
                  <a:srgbClr val="FF0000"/>
                </a:solidFill>
              </a:rPr>
              <a:t>with CERN </a:t>
            </a:r>
            <a:r>
              <a:rPr lang="en-US" dirty="0" smtClean="0">
                <a:solidFill>
                  <a:srgbClr val="FF0000"/>
                </a:solidFill>
              </a:rPr>
              <a:t>IS23 is not evaluated in this estimate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latin typeface="Times New Roman"/>
                <a:cs typeface="Times New Roman"/>
                <a:hlinkClick r:id="rId2"/>
              </a:rPr>
              <a:t>https://edms.cern.ch/document/335745/LAST_RELEASED/</a:t>
            </a:r>
            <a:r>
              <a:rPr lang="en-US" sz="1400" dirty="0" smtClean="0"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6873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ptura de pantalla 2018-11-14 a las 15.43.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100"/>
            <a:ext cx="9144000" cy="625599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52500" y="344501"/>
            <a:ext cx="2370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</a:rPr>
              <a:t>OM3 30 </a:t>
            </a:r>
            <a:r>
              <a:rPr lang="es-ES" b="1" dirty="0" err="1" smtClean="0">
                <a:solidFill>
                  <a:schemeClr val="accent2"/>
                </a:solidFill>
              </a:rPr>
              <a:t>Meters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01083" y="611150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 err="1" smtClean="0">
                <a:latin typeface="Times New Roman"/>
                <a:cs typeface="Times New Roman"/>
              </a:rPr>
              <a:t>Source</a:t>
            </a:r>
            <a:r>
              <a:rPr lang="es-ES" sz="1400" dirty="0" smtClean="0">
                <a:latin typeface="Times New Roman"/>
                <a:cs typeface="Times New Roman"/>
              </a:rPr>
              <a:t>: </a:t>
            </a:r>
            <a:r>
              <a:rPr lang="es-ES" sz="1400" dirty="0" smtClean="0">
                <a:latin typeface="Times New Roman"/>
                <a:cs typeface="Times New Roman"/>
                <a:hlinkClick r:id="rId3"/>
              </a:rPr>
              <a:t>https://www.fs.com/de/en/products/30977.html</a:t>
            </a:r>
            <a:r>
              <a:rPr lang="es-ES" sz="1400" dirty="0" smtClean="0">
                <a:latin typeface="Times New Roman"/>
                <a:cs typeface="Times New Roman"/>
              </a:rPr>
              <a:t> </a:t>
            </a:r>
            <a:endParaRPr lang="es-E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7170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8-11-14 a las 15.40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4000" cy="609065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52500" y="344501"/>
            <a:ext cx="2370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</a:rPr>
              <a:t>OM3 80 </a:t>
            </a:r>
            <a:r>
              <a:rPr lang="es-ES" b="1" dirty="0" err="1" smtClean="0">
                <a:solidFill>
                  <a:schemeClr val="accent2"/>
                </a:solidFill>
              </a:rPr>
              <a:t>Meters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01083" y="611150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 err="1" smtClean="0">
                <a:latin typeface="Times New Roman"/>
                <a:cs typeface="Times New Roman"/>
              </a:rPr>
              <a:t>Source</a:t>
            </a:r>
            <a:r>
              <a:rPr lang="es-ES" sz="1400" dirty="0" smtClean="0">
                <a:latin typeface="Times New Roman"/>
                <a:cs typeface="Times New Roman"/>
              </a:rPr>
              <a:t>: </a:t>
            </a:r>
            <a:r>
              <a:rPr lang="es-ES" sz="1400" dirty="0" smtClean="0">
                <a:latin typeface="Times New Roman"/>
                <a:cs typeface="Times New Roman"/>
                <a:hlinkClick r:id="rId3"/>
              </a:rPr>
              <a:t>https://www.fs.com/de/en/products/30977.html</a:t>
            </a:r>
            <a:r>
              <a:rPr lang="es-ES" sz="1400" dirty="0" smtClean="0">
                <a:latin typeface="Times New Roman"/>
                <a:cs typeface="Times New Roman"/>
              </a:rPr>
              <a:t> </a:t>
            </a:r>
            <a:endParaRPr lang="es-E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453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8-11-14 a las 15.42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4000" cy="60880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52500" y="344501"/>
            <a:ext cx="2370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</a:rPr>
              <a:t>OM4 30 </a:t>
            </a:r>
            <a:r>
              <a:rPr lang="es-ES" b="1" dirty="0" err="1" smtClean="0">
                <a:solidFill>
                  <a:schemeClr val="accent2"/>
                </a:solidFill>
              </a:rPr>
              <a:t>Meters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01083" y="611150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 err="1" smtClean="0">
                <a:latin typeface="Times New Roman"/>
                <a:cs typeface="Times New Roman"/>
              </a:rPr>
              <a:t>Source</a:t>
            </a:r>
            <a:r>
              <a:rPr lang="es-ES" sz="1400" dirty="0" smtClean="0">
                <a:latin typeface="Times New Roman"/>
                <a:cs typeface="Times New Roman"/>
              </a:rPr>
              <a:t>: </a:t>
            </a:r>
            <a:r>
              <a:rPr lang="es-ES" sz="1400" dirty="0" smtClean="0">
                <a:latin typeface="Times New Roman"/>
                <a:cs typeface="Times New Roman"/>
                <a:hlinkClick r:id="rId3"/>
              </a:rPr>
              <a:t>https://www.fs.com/de/en/products/30962.html</a:t>
            </a:r>
            <a:r>
              <a:rPr lang="es-ES" sz="1400" dirty="0" smtClean="0">
                <a:latin typeface="Times New Roman"/>
                <a:cs typeface="Times New Roman"/>
              </a:rPr>
              <a:t> </a:t>
            </a:r>
            <a:endParaRPr lang="es-E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483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18-11-14 a las 15.38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"/>
            <a:ext cx="9144000" cy="615571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52500" y="344501"/>
            <a:ext cx="2370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</a:rPr>
              <a:t>OM4 </a:t>
            </a:r>
            <a:r>
              <a:rPr lang="es-ES" b="1" dirty="0">
                <a:solidFill>
                  <a:schemeClr val="accent2"/>
                </a:solidFill>
              </a:rPr>
              <a:t>8</a:t>
            </a:r>
            <a:r>
              <a:rPr lang="es-ES" b="1" dirty="0" smtClean="0">
                <a:solidFill>
                  <a:schemeClr val="accent2"/>
                </a:solidFill>
              </a:rPr>
              <a:t>0 </a:t>
            </a:r>
            <a:r>
              <a:rPr lang="es-ES" b="1" dirty="0" err="1" smtClean="0">
                <a:solidFill>
                  <a:schemeClr val="accent2"/>
                </a:solidFill>
              </a:rPr>
              <a:t>Meters</a:t>
            </a: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01083" y="611150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 err="1" smtClean="0">
                <a:latin typeface="Times New Roman"/>
                <a:cs typeface="Times New Roman"/>
              </a:rPr>
              <a:t>Source</a:t>
            </a:r>
            <a:r>
              <a:rPr lang="es-ES" sz="1400" dirty="0" smtClean="0">
                <a:latin typeface="Times New Roman"/>
                <a:cs typeface="Times New Roman"/>
              </a:rPr>
              <a:t>: </a:t>
            </a:r>
            <a:r>
              <a:rPr lang="es-ES" sz="1400" dirty="0" smtClean="0">
                <a:latin typeface="Times New Roman"/>
                <a:cs typeface="Times New Roman"/>
                <a:hlinkClick r:id="rId3"/>
              </a:rPr>
              <a:t>https://www.fs.com/de/en/products/30962.html</a:t>
            </a:r>
            <a:r>
              <a:rPr lang="es-ES" sz="1400" dirty="0" smtClean="0">
                <a:latin typeface="Times New Roman"/>
                <a:cs typeface="Times New Roman"/>
              </a:rPr>
              <a:t> </a:t>
            </a:r>
            <a:endParaRPr lang="es-ES"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33800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261</Words>
  <Application>Microsoft Macintosh PowerPoint</Application>
  <PresentationFormat>Presentación en pantalla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Cost estimate for iRPC at fs.com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estimate for iRPC at fs.com</dc:title>
  <dc:creator>Andres Cabrera</dc:creator>
  <cp:lastModifiedBy>Andres Cabrera</cp:lastModifiedBy>
  <cp:revision>3</cp:revision>
  <dcterms:created xsi:type="dcterms:W3CDTF">2018-11-14T14:49:15Z</dcterms:created>
  <dcterms:modified xsi:type="dcterms:W3CDTF">2018-11-14T15:10:54Z</dcterms:modified>
</cp:coreProperties>
</file>