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64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b7df6ced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b7df6ced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b7df6ced0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b7df6ced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b7df6ced0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b7df6ced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b7df6ced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b7df6ced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b7df6ced0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b7df6ced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b7df6ced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b7df6ced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b7df6ced0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b7df6ced0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b7df6ce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b7df6ce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b7df6ced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b7df6ced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b7df6ced0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b7df6ced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b7df6ced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b7df6ced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b7df6ced0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b7df6ced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b7df6ced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b7df6ced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b7df6ced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b7df6ce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b7df6ced0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b7df6ced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thefoa.org/tech/ref/testing/test/reflectance.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ttswebsite.com/manuals/otdr_distance.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a:t>Optical Fiber Testing</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r>
              <a:rPr lang="en-GB" dirty="0" smtClean="0"/>
              <a:t>Daniel </a:t>
            </a:r>
            <a:r>
              <a:rPr lang="en-GB" dirty="0"/>
              <a:t>Alejandro Perez Navarro</a:t>
            </a:r>
            <a:endParaRPr lang="en-GB" dirty="0" smtClean="0"/>
          </a:p>
          <a:p>
            <a:pPr marL="0" lvl="0" indent="0"/>
            <a:r>
              <a:rPr lang="en-GB" smtClean="0"/>
              <a:t>18 June 2019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419"/>
              <a:t>Procedure for measurement of Cable 2 and 3</a:t>
            </a:r>
            <a:endParaRPr/>
          </a:p>
          <a:p>
            <a:pPr marL="0" lvl="0" indent="0" algn="l" rtl="0">
              <a:spcBef>
                <a:spcPts val="0"/>
              </a:spcBef>
              <a:spcAft>
                <a:spcPts val="0"/>
              </a:spcAft>
              <a:buNone/>
            </a:pPr>
            <a:endParaRPr/>
          </a:p>
        </p:txBody>
      </p:sp>
      <p:sp>
        <p:nvSpPr>
          <p:cNvPr id="122" name="Google Shape;122;p22"/>
          <p:cNvSpPr txBox="1">
            <a:spLocks noGrp="1"/>
          </p:cNvSpPr>
          <p:nvPr>
            <p:ph type="body" idx="1"/>
          </p:nvPr>
        </p:nvSpPr>
        <p:spPr>
          <a:xfrm>
            <a:off x="311700" y="1152475"/>
            <a:ext cx="5136600" cy="3813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The map of the colors to the number of the cable connector is shown in the figure</a:t>
            </a:r>
            <a:endParaRPr/>
          </a:p>
          <a:p>
            <a:pPr marL="457200" lvl="0" indent="-342900" algn="l" rtl="0">
              <a:spcBef>
                <a:spcPts val="0"/>
              </a:spcBef>
              <a:spcAft>
                <a:spcPts val="0"/>
              </a:spcAft>
              <a:buSzPts val="1800"/>
              <a:buChar char="●"/>
            </a:pPr>
            <a:r>
              <a:rPr lang="es-419"/>
              <a:t>Each connection was cleaned as the OTDR manual demands</a:t>
            </a:r>
            <a:endParaRPr/>
          </a:p>
          <a:p>
            <a:pPr marL="457200" lvl="0" indent="-342900" algn="l" rtl="0">
              <a:spcBef>
                <a:spcPts val="0"/>
              </a:spcBef>
              <a:spcAft>
                <a:spcPts val="0"/>
              </a:spcAft>
              <a:buSzPts val="1800"/>
              <a:buChar char="●"/>
            </a:pPr>
            <a:r>
              <a:rPr lang="es-419"/>
              <a:t>The first test was performed with a series with one of each cable</a:t>
            </a:r>
            <a:endParaRPr/>
          </a:p>
          <a:p>
            <a:pPr marL="457200" lvl="0" indent="-342900" algn="l" rtl="0">
              <a:spcBef>
                <a:spcPts val="0"/>
              </a:spcBef>
              <a:spcAft>
                <a:spcPts val="0"/>
              </a:spcAft>
              <a:buSzPts val="1800"/>
              <a:buChar char="●"/>
            </a:pPr>
            <a:r>
              <a:rPr lang="es-419"/>
              <a:t>The 2nd test was performed with 2 cables of each in series</a:t>
            </a:r>
            <a:endParaRPr/>
          </a:p>
        </p:txBody>
      </p:sp>
      <p:pic>
        <p:nvPicPr>
          <p:cNvPr id="123" name="Google Shape;123;p22"/>
          <p:cNvPicPr preferRelativeResize="0"/>
          <p:nvPr/>
        </p:nvPicPr>
        <p:blipFill>
          <a:blip r:embed="rId3">
            <a:alphaModFix/>
          </a:blip>
          <a:stretch>
            <a:fillRect/>
          </a:stretch>
        </p:blipFill>
        <p:spPr>
          <a:xfrm>
            <a:off x="5962450" y="3353875"/>
            <a:ext cx="3181550" cy="1789628"/>
          </a:xfrm>
          <a:prstGeom prst="rect">
            <a:avLst/>
          </a:prstGeom>
          <a:noFill/>
          <a:ln>
            <a:noFill/>
          </a:ln>
        </p:spPr>
      </p:pic>
      <p:pic>
        <p:nvPicPr>
          <p:cNvPr id="124" name="Google Shape;124;p22"/>
          <p:cNvPicPr preferRelativeResize="0"/>
          <p:nvPr/>
        </p:nvPicPr>
        <p:blipFill>
          <a:blip r:embed="rId4">
            <a:alphaModFix/>
          </a:blip>
          <a:stretch>
            <a:fillRect/>
          </a:stretch>
        </p:blipFill>
        <p:spPr>
          <a:xfrm>
            <a:off x="5962445" y="1017725"/>
            <a:ext cx="3181560" cy="1789628"/>
          </a:xfrm>
          <a:prstGeom prst="rect">
            <a:avLst/>
          </a:prstGeom>
          <a:noFill/>
          <a:ln>
            <a:noFill/>
          </a:ln>
        </p:spPr>
      </p:pic>
      <p:pic>
        <p:nvPicPr>
          <p:cNvPr id="125" name="Google Shape;125;p22"/>
          <p:cNvPicPr preferRelativeResize="0"/>
          <p:nvPr/>
        </p:nvPicPr>
        <p:blipFill>
          <a:blip r:embed="rId5">
            <a:alphaModFix/>
          </a:blip>
          <a:stretch>
            <a:fillRect/>
          </a:stretch>
        </p:blipFill>
        <p:spPr>
          <a:xfrm>
            <a:off x="2909025" y="3619001"/>
            <a:ext cx="2710230" cy="1524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419"/>
              <a:t>Procedure for measurement of Cable 2 and 3</a:t>
            </a:r>
            <a:endParaRPr/>
          </a:p>
          <a:p>
            <a:pPr marL="0" lvl="0" indent="0" algn="l" rtl="0">
              <a:spcBef>
                <a:spcPts val="0"/>
              </a:spcBef>
              <a:spcAft>
                <a:spcPts val="0"/>
              </a:spcAft>
              <a:buNone/>
            </a:pPr>
            <a:endParaRPr/>
          </a:p>
        </p:txBody>
      </p:sp>
      <p:sp>
        <p:nvSpPr>
          <p:cNvPr id="131" name="Google Shape;13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2" name="Google Shape;132;p23"/>
          <p:cNvPicPr preferRelativeResize="0"/>
          <p:nvPr/>
        </p:nvPicPr>
        <p:blipFill>
          <a:blip r:embed="rId3">
            <a:alphaModFix/>
          </a:blip>
          <a:stretch>
            <a:fillRect/>
          </a:stretch>
        </p:blipFill>
        <p:spPr>
          <a:xfrm>
            <a:off x="0" y="1152475"/>
            <a:ext cx="2903150" cy="3991024"/>
          </a:xfrm>
          <a:prstGeom prst="rect">
            <a:avLst/>
          </a:prstGeom>
          <a:noFill/>
          <a:ln>
            <a:noFill/>
          </a:ln>
        </p:spPr>
      </p:pic>
      <p:pic>
        <p:nvPicPr>
          <p:cNvPr id="133" name="Google Shape;133;p23"/>
          <p:cNvPicPr preferRelativeResize="0"/>
          <p:nvPr/>
        </p:nvPicPr>
        <p:blipFill>
          <a:blip r:embed="rId4">
            <a:alphaModFix/>
          </a:blip>
          <a:stretch>
            <a:fillRect/>
          </a:stretch>
        </p:blipFill>
        <p:spPr>
          <a:xfrm>
            <a:off x="6150729" y="1152475"/>
            <a:ext cx="2993268" cy="3991024"/>
          </a:xfrm>
          <a:prstGeom prst="rect">
            <a:avLst/>
          </a:prstGeom>
          <a:noFill/>
          <a:ln>
            <a:noFill/>
          </a:ln>
        </p:spPr>
      </p:pic>
      <p:pic>
        <p:nvPicPr>
          <p:cNvPr id="134" name="Google Shape;134;p23"/>
          <p:cNvPicPr preferRelativeResize="0"/>
          <p:nvPr/>
        </p:nvPicPr>
        <p:blipFill>
          <a:blip r:embed="rId5">
            <a:alphaModFix/>
          </a:blip>
          <a:stretch>
            <a:fillRect/>
          </a:stretch>
        </p:blipFill>
        <p:spPr>
          <a:xfrm>
            <a:off x="3048975" y="1152475"/>
            <a:ext cx="2993272" cy="3991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Corrugated Pipe</a:t>
            </a:r>
            <a:endParaRPr/>
          </a:p>
        </p:txBody>
      </p:sp>
      <p:sp>
        <p:nvSpPr>
          <p:cNvPr id="140" name="Google Shape;140;p24"/>
          <p:cNvSpPr txBox="1">
            <a:spLocks noGrp="1"/>
          </p:cNvSpPr>
          <p:nvPr>
            <p:ph type="body" idx="1"/>
          </p:nvPr>
        </p:nvSpPr>
        <p:spPr>
          <a:xfrm>
            <a:off x="311700" y="1152475"/>
            <a:ext cx="55740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After the tests, optical fiber for the patch-panel was protected with corrugated pipes</a:t>
            </a:r>
            <a:endParaRPr/>
          </a:p>
          <a:p>
            <a:pPr marL="457200" lvl="0" indent="-342900" algn="l" rtl="0">
              <a:spcBef>
                <a:spcPts val="0"/>
              </a:spcBef>
              <a:spcAft>
                <a:spcPts val="0"/>
              </a:spcAft>
              <a:buSzPts val="1800"/>
              <a:buChar char="●"/>
            </a:pPr>
            <a:r>
              <a:rPr lang="es-419"/>
              <a:t>After the cables were protected they were tested again, in order to check that the procedure did not damage the fibers</a:t>
            </a:r>
            <a:endParaRPr/>
          </a:p>
        </p:txBody>
      </p:sp>
      <p:pic>
        <p:nvPicPr>
          <p:cNvPr id="141" name="Google Shape;141;p24"/>
          <p:cNvPicPr preferRelativeResize="0"/>
          <p:nvPr/>
        </p:nvPicPr>
        <p:blipFill>
          <a:blip r:embed="rId3">
            <a:alphaModFix/>
          </a:blip>
          <a:stretch>
            <a:fillRect/>
          </a:stretch>
        </p:blipFill>
        <p:spPr>
          <a:xfrm>
            <a:off x="6250791" y="0"/>
            <a:ext cx="2893219"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Connecting the fibers to the patch-panel</a:t>
            </a:r>
            <a:endParaRPr/>
          </a:p>
        </p:txBody>
      </p:sp>
      <p:sp>
        <p:nvSpPr>
          <p:cNvPr id="147" name="Google Shape;147;p25"/>
          <p:cNvSpPr txBox="1">
            <a:spLocks noGrp="1"/>
          </p:cNvSpPr>
          <p:nvPr>
            <p:ph type="body" idx="1"/>
          </p:nvPr>
        </p:nvSpPr>
        <p:spPr>
          <a:xfrm>
            <a:off x="311700" y="1085113"/>
            <a:ext cx="8520600" cy="1326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The protected fibers will be installed in P5 soon (this was written on June 18)</a:t>
            </a:r>
            <a:endParaRPr/>
          </a:p>
          <a:p>
            <a:pPr marL="457200" lvl="0" indent="-342900" algn="l" rtl="0">
              <a:spcBef>
                <a:spcPts val="0"/>
              </a:spcBef>
              <a:spcAft>
                <a:spcPts val="0"/>
              </a:spcAft>
              <a:buSzPts val="1800"/>
              <a:buChar char="●"/>
            </a:pPr>
            <a:r>
              <a:rPr lang="es-419"/>
              <a:t>They will be installed in a box we call patch-panel</a:t>
            </a:r>
            <a:endParaRPr/>
          </a:p>
          <a:p>
            <a:pPr marL="457200" lvl="0" indent="-342900" algn="l" rtl="0">
              <a:spcBef>
                <a:spcPts val="0"/>
              </a:spcBef>
              <a:spcAft>
                <a:spcPts val="0"/>
              </a:spcAft>
              <a:buSzPts val="1800"/>
              <a:buChar char="●"/>
            </a:pPr>
            <a:r>
              <a:rPr lang="es-419"/>
              <a:t>The connection was performed by my colleague Gabriel Artemio Ayala Sanchez</a:t>
            </a:r>
            <a:endParaRPr/>
          </a:p>
          <a:p>
            <a:pPr marL="0" lvl="0" indent="0" algn="l" rtl="0">
              <a:spcBef>
                <a:spcPts val="1600"/>
              </a:spcBef>
              <a:spcAft>
                <a:spcPts val="1600"/>
              </a:spcAft>
              <a:buNone/>
            </a:pPr>
            <a:endParaRPr/>
          </a:p>
        </p:txBody>
      </p:sp>
      <p:pic>
        <p:nvPicPr>
          <p:cNvPr id="148" name="Google Shape;148;p25"/>
          <p:cNvPicPr preferRelativeResize="0"/>
          <p:nvPr/>
        </p:nvPicPr>
        <p:blipFill>
          <a:blip r:embed="rId3">
            <a:alphaModFix/>
          </a:blip>
          <a:stretch>
            <a:fillRect/>
          </a:stretch>
        </p:blipFill>
        <p:spPr>
          <a:xfrm>
            <a:off x="0" y="2479075"/>
            <a:ext cx="2717575" cy="2664426"/>
          </a:xfrm>
          <a:prstGeom prst="rect">
            <a:avLst/>
          </a:prstGeom>
          <a:noFill/>
          <a:ln>
            <a:noFill/>
          </a:ln>
        </p:spPr>
      </p:pic>
      <p:pic>
        <p:nvPicPr>
          <p:cNvPr id="149" name="Google Shape;149;p25"/>
          <p:cNvPicPr preferRelativeResize="0"/>
          <p:nvPr/>
        </p:nvPicPr>
        <p:blipFill>
          <a:blip r:embed="rId4">
            <a:alphaModFix/>
          </a:blip>
          <a:stretch>
            <a:fillRect/>
          </a:stretch>
        </p:blipFill>
        <p:spPr>
          <a:xfrm>
            <a:off x="3252250" y="2479100"/>
            <a:ext cx="2639475" cy="2618074"/>
          </a:xfrm>
          <a:prstGeom prst="rect">
            <a:avLst/>
          </a:prstGeom>
          <a:noFill/>
          <a:ln>
            <a:noFill/>
          </a:ln>
        </p:spPr>
      </p:pic>
      <p:pic>
        <p:nvPicPr>
          <p:cNvPr id="150" name="Google Shape;150;p25"/>
          <p:cNvPicPr preferRelativeResize="0"/>
          <p:nvPr/>
        </p:nvPicPr>
        <p:blipFill>
          <a:blip r:embed="rId5">
            <a:alphaModFix/>
          </a:blip>
          <a:stretch>
            <a:fillRect/>
          </a:stretch>
        </p:blipFill>
        <p:spPr>
          <a:xfrm>
            <a:off x="6177500" y="2479087"/>
            <a:ext cx="2966501" cy="26644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Shipping patch panel to P5</a:t>
            </a:r>
            <a:endParaRPr/>
          </a:p>
        </p:txBody>
      </p:sp>
      <p:sp>
        <p:nvSpPr>
          <p:cNvPr id="156" name="Google Shape;156;p26"/>
          <p:cNvSpPr txBox="1">
            <a:spLocks noGrp="1"/>
          </p:cNvSpPr>
          <p:nvPr>
            <p:ph type="body" idx="1"/>
          </p:nvPr>
        </p:nvSpPr>
        <p:spPr>
          <a:xfrm>
            <a:off x="311700" y="1152475"/>
            <a:ext cx="6435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After the connection procedure fibers were arranged in a wood table in order to facilitate its transport to P5</a:t>
            </a:r>
            <a:endParaRPr/>
          </a:p>
          <a:p>
            <a:pPr marL="457200" lvl="0" indent="-342900" algn="l" rtl="0">
              <a:spcBef>
                <a:spcPts val="0"/>
              </a:spcBef>
              <a:spcAft>
                <a:spcPts val="0"/>
              </a:spcAft>
              <a:buSzPts val="1800"/>
              <a:buChar char="●"/>
            </a:pPr>
            <a:r>
              <a:rPr lang="es-419"/>
              <a:t>After the arrangement was done, the fibers were tested once more with the OTDR.</a:t>
            </a:r>
            <a:endParaRPr/>
          </a:p>
          <a:p>
            <a:pPr marL="457200" lvl="0" indent="-342900" algn="l" rtl="0">
              <a:spcBef>
                <a:spcPts val="0"/>
              </a:spcBef>
              <a:spcAft>
                <a:spcPts val="0"/>
              </a:spcAft>
              <a:buSzPts val="1800"/>
              <a:buChar char="●"/>
            </a:pPr>
            <a:r>
              <a:rPr lang="es-419"/>
              <a:t>Finally, on June 14 at 10 am the patch-panel setup was retrieved from 904 and sent to P5</a:t>
            </a:r>
            <a:endParaRPr/>
          </a:p>
        </p:txBody>
      </p:sp>
      <p:pic>
        <p:nvPicPr>
          <p:cNvPr id="157" name="Google Shape;157;p26"/>
          <p:cNvPicPr preferRelativeResize="0"/>
          <p:nvPr/>
        </p:nvPicPr>
        <p:blipFill>
          <a:blip r:embed="rId3">
            <a:alphaModFix/>
          </a:blip>
          <a:stretch>
            <a:fillRect/>
          </a:stretch>
        </p:blipFill>
        <p:spPr>
          <a:xfrm>
            <a:off x="6952250" y="3499700"/>
            <a:ext cx="2191750" cy="1643798"/>
          </a:xfrm>
          <a:prstGeom prst="rect">
            <a:avLst/>
          </a:prstGeom>
          <a:noFill/>
          <a:ln>
            <a:noFill/>
          </a:ln>
        </p:spPr>
      </p:pic>
      <p:pic>
        <p:nvPicPr>
          <p:cNvPr id="158" name="Google Shape;158;p26"/>
          <p:cNvPicPr preferRelativeResize="0"/>
          <p:nvPr/>
        </p:nvPicPr>
        <p:blipFill>
          <a:blip r:embed="rId4">
            <a:alphaModFix/>
          </a:blip>
          <a:stretch>
            <a:fillRect/>
          </a:stretch>
        </p:blipFill>
        <p:spPr>
          <a:xfrm>
            <a:off x="6952250" y="1855887"/>
            <a:ext cx="2191750" cy="1643812"/>
          </a:xfrm>
          <a:prstGeom prst="rect">
            <a:avLst/>
          </a:prstGeom>
          <a:noFill/>
          <a:ln>
            <a:noFill/>
          </a:ln>
        </p:spPr>
      </p:pic>
      <p:pic>
        <p:nvPicPr>
          <p:cNvPr id="159" name="Google Shape;159;p26"/>
          <p:cNvPicPr preferRelativeResize="0"/>
          <p:nvPr/>
        </p:nvPicPr>
        <p:blipFill>
          <a:blip r:embed="rId5">
            <a:alphaModFix/>
          </a:blip>
          <a:stretch>
            <a:fillRect/>
          </a:stretch>
        </p:blipFill>
        <p:spPr>
          <a:xfrm>
            <a:off x="6952250" y="0"/>
            <a:ext cx="2191750" cy="16437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Summary of OTDR tests performed so far</a:t>
            </a:r>
            <a:endParaRPr/>
          </a:p>
        </p:txBody>
      </p:sp>
      <p:sp>
        <p:nvSpPr>
          <p:cNvPr id="165" name="Google Shape;165;p27"/>
          <p:cNvSpPr txBox="1">
            <a:spLocks noGrp="1"/>
          </p:cNvSpPr>
          <p:nvPr>
            <p:ph type="body" idx="1"/>
          </p:nvPr>
        </p:nvSpPr>
        <p:spPr>
          <a:xfrm>
            <a:off x="311700" y="1152425"/>
            <a:ext cx="1995000" cy="373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7 May - 288 </a:t>
            </a:r>
            <a:r>
              <a:rPr lang="es-419" b="1"/>
              <a:t>RE3</a:t>
            </a:r>
            <a:endParaRPr b="1"/>
          </a:p>
          <a:p>
            <a:pPr marL="0" lvl="0" indent="0" algn="l" rtl="0">
              <a:spcBef>
                <a:spcPts val="1600"/>
              </a:spcBef>
              <a:spcAft>
                <a:spcPts val="0"/>
              </a:spcAft>
              <a:buNone/>
            </a:pPr>
            <a:r>
              <a:rPr lang="es-419"/>
              <a:t>14 May - </a:t>
            </a:r>
            <a:r>
              <a:rPr lang="es-419" b="1"/>
              <a:t>C2,</a:t>
            </a:r>
            <a:r>
              <a:rPr lang="es-419"/>
              <a:t> </a:t>
            </a:r>
            <a:r>
              <a:rPr lang="es-419" b="1"/>
              <a:t>C3</a:t>
            </a:r>
            <a:endParaRPr b="1"/>
          </a:p>
          <a:p>
            <a:pPr marL="0" lvl="0" indent="0" algn="l" rtl="0">
              <a:spcBef>
                <a:spcPts val="1600"/>
              </a:spcBef>
              <a:spcAft>
                <a:spcPts val="0"/>
              </a:spcAft>
              <a:buNone/>
            </a:pPr>
            <a:r>
              <a:rPr lang="es-419"/>
              <a:t>16 May - 288</a:t>
            </a:r>
            <a:endParaRPr/>
          </a:p>
          <a:p>
            <a:pPr marL="0" lvl="0" indent="0" algn="l" rtl="0">
              <a:spcBef>
                <a:spcPts val="1600"/>
              </a:spcBef>
              <a:spcAft>
                <a:spcPts val="0"/>
              </a:spcAft>
              <a:buNone/>
            </a:pPr>
            <a:r>
              <a:rPr lang="es-419"/>
              <a:t>20 May - (next)</a:t>
            </a:r>
            <a:endParaRPr/>
          </a:p>
          <a:p>
            <a:pPr marL="0" lvl="0" indent="0" algn="l" rtl="0">
              <a:spcBef>
                <a:spcPts val="1600"/>
              </a:spcBef>
              <a:spcAft>
                <a:spcPts val="0"/>
              </a:spcAft>
              <a:buNone/>
            </a:pPr>
            <a:r>
              <a:rPr lang="es-419"/>
              <a:t>21 May - </a:t>
            </a:r>
            <a:r>
              <a:rPr lang="es-419" b="1"/>
              <a:t>RE4</a:t>
            </a:r>
            <a:endParaRPr b="1"/>
          </a:p>
          <a:p>
            <a:pPr marL="0" lvl="0" indent="0" algn="l" rtl="0">
              <a:spcBef>
                <a:spcPts val="1600"/>
              </a:spcBef>
              <a:spcAft>
                <a:spcPts val="0"/>
              </a:spcAft>
              <a:buNone/>
            </a:pPr>
            <a:r>
              <a:rPr lang="es-419"/>
              <a:t>22 May - 288</a:t>
            </a:r>
            <a:endParaRPr/>
          </a:p>
          <a:p>
            <a:pPr marL="0" lvl="0" indent="0" algn="l" rtl="0">
              <a:spcBef>
                <a:spcPts val="1600"/>
              </a:spcBef>
              <a:spcAft>
                <a:spcPts val="1600"/>
              </a:spcAft>
              <a:buNone/>
            </a:pPr>
            <a:endParaRPr b="1"/>
          </a:p>
        </p:txBody>
      </p:sp>
      <p:sp>
        <p:nvSpPr>
          <p:cNvPr id="166" name="Google Shape;166;p27"/>
          <p:cNvSpPr txBox="1">
            <a:spLocks noGrp="1"/>
          </p:cNvSpPr>
          <p:nvPr>
            <p:ph type="body" idx="1"/>
          </p:nvPr>
        </p:nvSpPr>
        <p:spPr>
          <a:xfrm>
            <a:off x="2216700" y="1152475"/>
            <a:ext cx="2355300" cy="373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23 May - 288 </a:t>
            </a:r>
            <a:r>
              <a:rPr lang="es-419" b="1"/>
              <a:t>C2/3</a:t>
            </a:r>
            <a:endParaRPr b="1"/>
          </a:p>
          <a:p>
            <a:pPr marL="0" lvl="0" indent="0" algn="l" rtl="0">
              <a:spcBef>
                <a:spcPts val="1600"/>
              </a:spcBef>
              <a:spcAft>
                <a:spcPts val="0"/>
              </a:spcAft>
              <a:buNone/>
            </a:pPr>
            <a:r>
              <a:rPr lang="es-419"/>
              <a:t>24 May - 96 </a:t>
            </a:r>
            <a:r>
              <a:rPr lang="es-419" b="1"/>
              <a:t>RE3</a:t>
            </a:r>
            <a:endParaRPr b="1"/>
          </a:p>
          <a:p>
            <a:pPr marL="0" lvl="0" indent="0" algn="l" rtl="0">
              <a:spcBef>
                <a:spcPts val="1600"/>
              </a:spcBef>
              <a:spcAft>
                <a:spcPts val="0"/>
              </a:spcAft>
              <a:buNone/>
            </a:pPr>
            <a:r>
              <a:rPr lang="es-419"/>
              <a:t>27 May - 168 </a:t>
            </a:r>
            <a:r>
              <a:rPr lang="es-419" b="1"/>
              <a:t>RE3</a:t>
            </a:r>
            <a:endParaRPr b="1"/>
          </a:p>
          <a:p>
            <a:pPr marL="0" lvl="0" indent="0" algn="l" rtl="0">
              <a:spcBef>
                <a:spcPts val="1600"/>
              </a:spcBef>
              <a:spcAft>
                <a:spcPts val="0"/>
              </a:spcAft>
              <a:buNone/>
            </a:pPr>
            <a:r>
              <a:rPr lang="es-419"/>
              <a:t>--Corrugated test--</a:t>
            </a:r>
            <a:endParaRPr/>
          </a:p>
          <a:p>
            <a:pPr marL="0" lvl="0" indent="0" algn="l" rtl="0">
              <a:spcBef>
                <a:spcPts val="1600"/>
              </a:spcBef>
              <a:spcAft>
                <a:spcPts val="0"/>
              </a:spcAft>
              <a:buNone/>
            </a:pPr>
            <a:r>
              <a:rPr lang="es-419"/>
              <a:t>28 May - 24 </a:t>
            </a:r>
            <a:r>
              <a:rPr lang="es-419" b="1"/>
              <a:t>RE4</a:t>
            </a:r>
            <a:endParaRPr b="1"/>
          </a:p>
          <a:p>
            <a:pPr marL="0" lvl="0" indent="0" algn="l" rtl="0">
              <a:spcBef>
                <a:spcPts val="1600"/>
              </a:spcBef>
              <a:spcAft>
                <a:spcPts val="0"/>
              </a:spcAft>
              <a:buNone/>
            </a:pPr>
            <a:r>
              <a:rPr lang="es-419"/>
              <a:t>31 May - 12 </a:t>
            </a:r>
            <a:r>
              <a:rPr lang="es-419" b="1"/>
              <a:t>C4</a:t>
            </a:r>
            <a:endParaRPr b="1"/>
          </a:p>
          <a:p>
            <a:pPr marL="0" lvl="0" indent="0" algn="l" rtl="0">
              <a:spcBef>
                <a:spcPts val="1600"/>
              </a:spcBef>
              <a:spcAft>
                <a:spcPts val="0"/>
              </a:spcAft>
              <a:buNone/>
            </a:pPr>
            <a:r>
              <a:rPr lang="es-419"/>
              <a:t>1 June - 12 </a:t>
            </a:r>
            <a:r>
              <a:rPr lang="es-419" b="1"/>
              <a:t>C4</a:t>
            </a:r>
            <a:endParaRPr b="1"/>
          </a:p>
          <a:p>
            <a:pPr marL="0" lvl="0" indent="0" algn="l" rtl="0">
              <a:spcBef>
                <a:spcPts val="1600"/>
              </a:spcBef>
              <a:spcAft>
                <a:spcPts val="1600"/>
              </a:spcAft>
              <a:buNone/>
            </a:pPr>
            <a:endParaRPr/>
          </a:p>
        </p:txBody>
      </p:sp>
      <p:sp>
        <p:nvSpPr>
          <p:cNvPr id="167" name="Google Shape;167;p27"/>
          <p:cNvSpPr txBox="1">
            <a:spLocks noGrp="1"/>
          </p:cNvSpPr>
          <p:nvPr>
            <p:ph type="body" idx="1"/>
          </p:nvPr>
        </p:nvSpPr>
        <p:spPr>
          <a:xfrm>
            <a:off x="4784525" y="1152425"/>
            <a:ext cx="1995000" cy="373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3 June - 96 </a:t>
            </a:r>
            <a:r>
              <a:rPr lang="es-419" b="1"/>
              <a:t>C4</a:t>
            </a:r>
            <a:endParaRPr b="1"/>
          </a:p>
          <a:p>
            <a:pPr marL="0" lvl="0" indent="0" algn="l" rtl="0">
              <a:spcBef>
                <a:spcPts val="1600"/>
              </a:spcBef>
              <a:spcAft>
                <a:spcPts val="0"/>
              </a:spcAft>
              <a:buNone/>
            </a:pPr>
            <a:r>
              <a:rPr lang="es-419"/>
              <a:t>4 June - 24 </a:t>
            </a:r>
            <a:r>
              <a:rPr lang="es-419" b="1"/>
              <a:t>C4</a:t>
            </a:r>
            <a:endParaRPr b="1"/>
          </a:p>
          <a:p>
            <a:pPr marL="0" lvl="0" indent="0" algn="l" rtl="0">
              <a:spcBef>
                <a:spcPts val="1600"/>
              </a:spcBef>
              <a:spcAft>
                <a:spcPts val="0"/>
              </a:spcAft>
              <a:buNone/>
            </a:pPr>
            <a:r>
              <a:rPr lang="es-419"/>
              <a:t>5 June - 108 </a:t>
            </a:r>
            <a:r>
              <a:rPr lang="es-419" b="1"/>
              <a:t>C4</a:t>
            </a:r>
            <a:endParaRPr b="1"/>
          </a:p>
          <a:p>
            <a:pPr marL="0" lvl="0" indent="0" algn="l" rtl="0">
              <a:spcBef>
                <a:spcPts val="1600"/>
              </a:spcBef>
              <a:spcAft>
                <a:spcPts val="0"/>
              </a:spcAft>
              <a:buNone/>
            </a:pPr>
            <a:r>
              <a:rPr lang="es-419"/>
              <a:t>--Test on Panel--</a:t>
            </a:r>
            <a:endParaRPr/>
          </a:p>
          <a:p>
            <a:pPr marL="0" lvl="0" indent="0" algn="l" rtl="0">
              <a:spcBef>
                <a:spcPts val="1600"/>
              </a:spcBef>
              <a:spcAft>
                <a:spcPts val="0"/>
              </a:spcAft>
              <a:buNone/>
            </a:pPr>
            <a:r>
              <a:rPr lang="es-419"/>
              <a:t>6 June - 24 </a:t>
            </a:r>
            <a:r>
              <a:rPr lang="es-419" b="1"/>
              <a:t>RE4</a:t>
            </a:r>
            <a:endParaRPr b="1"/>
          </a:p>
          <a:p>
            <a:pPr marL="0" lvl="0" indent="0" algn="l" rtl="0">
              <a:spcBef>
                <a:spcPts val="1600"/>
              </a:spcBef>
              <a:spcAft>
                <a:spcPts val="0"/>
              </a:spcAft>
              <a:buNone/>
            </a:pPr>
            <a:r>
              <a:rPr lang="es-419"/>
              <a:t>11 June - 96 </a:t>
            </a:r>
            <a:r>
              <a:rPr lang="es-419" b="1"/>
              <a:t>RE3/4 C2/2</a:t>
            </a:r>
            <a:endParaRPr b="1"/>
          </a:p>
          <a:p>
            <a:pPr marL="0" lvl="0" indent="0" algn="l" rtl="0">
              <a:spcBef>
                <a:spcPts val="1600"/>
              </a:spcBef>
              <a:spcAft>
                <a:spcPts val="1600"/>
              </a:spcAft>
              <a:buNone/>
            </a:pPr>
            <a:endParaRPr/>
          </a:p>
        </p:txBody>
      </p:sp>
      <p:sp>
        <p:nvSpPr>
          <p:cNvPr id="168" name="Google Shape;168;p27"/>
          <p:cNvSpPr txBox="1">
            <a:spLocks noGrp="1"/>
          </p:cNvSpPr>
          <p:nvPr>
            <p:ph type="body" idx="1"/>
          </p:nvPr>
        </p:nvSpPr>
        <p:spPr>
          <a:xfrm>
            <a:off x="6880100" y="1086200"/>
            <a:ext cx="2106900" cy="373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12 June - 184 </a:t>
            </a:r>
            <a:r>
              <a:rPr lang="es-419" b="1"/>
              <a:t>RE3/4 C2/2</a:t>
            </a:r>
            <a:endParaRPr b="1"/>
          </a:p>
          <a:p>
            <a:pPr marL="0" lvl="0" indent="0" algn="l" rtl="0">
              <a:spcBef>
                <a:spcPts val="1600"/>
              </a:spcBef>
              <a:spcAft>
                <a:spcPts val="0"/>
              </a:spcAft>
              <a:buNone/>
            </a:pPr>
            <a:r>
              <a:rPr lang="es-419"/>
              <a:t>13 June - 128 </a:t>
            </a:r>
            <a:r>
              <a:rPr lang="es-419" b="1"/>
              <a:t>RE3/4 C2/2</a:t>
            </a:r>
            <a:endParaRPr/>
          </a:p>
          <a:p>
            <a:pPr marL="0" lvl="0" indent="0" algn="l" rtl="0">
              <a:spcBef>
                <a:spcPts val="1600"/>
              </a:spcBef>
              <a:spcAft>
                <a:spcPts val="0"/>
              </a:spcAft>
              <a:buNone/>
            </a:pPr>
            <a:r>
              <a:rPr lang="es-419"/>
              <a:t>14 June - 160 </a:t>
            </a:r>
            <a:r>
              <a:rPr lang="es-419" b="1"/>
              <a:t>RE3/4 C2/2</a:t>
            </a:r>
            <a:endParaRPr b="1"/>
          </a:p>
          <a:p>
            <a:pPr marL="0" lvl="0" indent="0" algn="l" rtl="0">
              <a:spcBef>
                <a:spcPts val="1600"/>
              </a:spcBef>
              <a:spcAft>
                <a:spcPts val="0"/>
              </a:spcAft>
              <a:buNone/>
            </a:pPr>
            <a:endParaRPr b="1"/>
          </a:p>
          <a:p>
            <a:pPr marL="0" lvl="0" indent="0" algn="l" rtl="0">
              <a:spcBef>
                <a:spcPts val="1600"/>
              </a:spcBef>
              <a:spcAft>
                <a:spcPts val="0"/>
              </a:spcAft>
              <a:buNone/>
            </a:pPr>
            <a:r>
              <a:rPr lang="es-419" b="1"/>
              <a:t>Total tests = 2308</a:t>
            </a:r>
            <a:endParaRPr b="1"/>
          </a:p>
          <a:p>
            <a:pPr marL="0" lvl="0" indent="0" algn="l" rtl="0">
              <a:spcBef>
                <a:spcPts val="1600"/>
              </a:spcBef>
              <a:spcAft>
                <a:spcPts val="1600"/>
              </a:spcAft>
              <a:buNone/>
            </a:pPr>
            <a:endParaRPr/>
          </a:p>
        </p:txBody>
      </p:sp>
      <p:cxnSp>
        <p:nvCxnSpPr>
          <p:cNvPr id="169" name="Google Shape;169;p27"/>
          <p:cNvCxnSpPr/>
          <p:nvPr/>
        </p:nvCxnSpPr>
        <p:spPr>
          <a:xfrm>
            <a:off x="2200575" y="1174225"/>
            <a:ext cx="13200" cy="3459900"/>
          </a:xfrm>
          <a:prstGeom prst="straightConnector1">
            <a:avLst/>
          </a:prstGeom>
          <a:noFill/>
          <a:ln w="19050" cap="flat" cmpd="sng">
            <a:solidFill>
              <a:srgbClr val="0000FF"/>
            </a:solidFill>
            <a:prstDash val="solid"/>
            <a:round/>
            <a:headEnd type="none" w="med" len="med"/>
            <a:tailEnd type="none" w="med" len="med"/>
          </a:ln>
        </p:spPr>
      </p:cxnSp>
      <p:cxnSp>
        <p:nvCxnSpPr>
          <p:cNvPr id="170" name="Google Shape;170;p27"/>
          <p:cNvCxnSpPr/>
          <p:nvPr/>
        </p:nvCxnSpPr>
        <p:spPr>
          <a:xfrm>
            <a:off x="4410375" y="1174225"/>
            <a:ext cx="13200" cy="3459900"/>
          </a:xfrm>
          <a:prstGeom prst="straightConnector1">
            <a:avLst/>
          </a:prstGeom>
          <a:noFill/>
          <a:ln w="19050" cap="flat" cmpd="sng">
            <a:solidFill>
              <a:srgbClr val="0000FF"/>
            </a:solidFill>
            <a:prstDash val="solid"/>
            <a:round/>
            <a:headEnd type="none" w="med" len="med"/>
            <a:tailEnd type="none" w="med" len="med"/>
          </a:ln>
        </p:spPr>
      </p:cxnSp>
      <p:cxnSp>
        <p:nvCxnSpPr>
          <p:cNvPr id="171" name="Google Shape;171;p27"/>
          <p:cNvCxnSpPr/>
          <p:nvPr/>
        </p:nvCxnSpPr>
        <p:spPr>
          <a:xfrm>
            <a:off x="6772575" y="1174225"/>
            <a:ext cx="13200" cy="3459900"/>
          </a:xfrm>
          <a:prstGeom prst="straightConnector1">
            <a:avLst/>
          </a:prstGeom>
          <a:noFill/>
          <a:ln w="19050" cap="flat" cmpd="sng">
            <a:solidFill>
              <a:srgbClr val="0000FF"/>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Next steps</a:t>
            </a:r>
            <a:endParaRPr/>
          </a:p>
        </p:txBody>
      </p:sp>
      <p:sp>
        <p:nvSpPr>
          <p:cNvPr id="177" name="Google Shape;17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The summary and the datafiles produced by the OTDR for all the tests is available at CERN box as a compressed document:</a:t>
            </a:r>
            <a:endParaRPr/>
          </a:p>
          <a:p>
            <a:pPr marL="457200" lvl="0" indent="0" algn="l" rtl="0">
              <a:spcBef>
                <a:spcPts val="1600"/>
              </a:spcBef>
              <a:spcAft>
                <a:spcPts val="0"/>
              </a:spcAft>
              <a:buNone/>
            </a:pPr>
            <a:r>
              <a:rPr lang="es-419"/>
              <a:t>https://cernbox.cern.ch/index.php/s/Gh3mq3M5ZQycp65</a:t>
            </a:r>
            <a:endParaRPr/>
          </a:p>
          <a:p>
            <a:pPr marL="457200" lvl="0" indent="-342900" algn="l" rtl="0">
              <a:spcBef>
                <a:spcPts val="1600"/>
              </a:spcBef>
              <a:spcAft>
                <a:spcPts val="0"/>
              </a:spcAft>
              <a:buSzPts val="1800"/>
              <a:buChar char="●"/>
            </a:pPr>
            <a:r>
              <a:rPr lang="es-419"/>
              <a:t>The patch-panel for the other endcap must be set up and send to P5 urgently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Contents</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The Optical Time-Domain Reflectometer (OTDR)</a:t>
            </a:r>
            <a:endParaRPr/>
          </a:p>
          <a:p>
            <a:pPr marL="457200" lvl="0" indent="-342900" algn="l" rtl="0">
              <a:spcBef>
                <a:spcPts val="0"/>
              </a:spcBef>
              <a:spcAft>
                <a:spcPts val="0"/>
              </a:spcAft>
              <a:buSzPts val="1800"/>
              <a:buChar char="●"/>
            </a:pPr>
            <a:r>
              <a:rPr lang="es-419"/>
              <a:t>The length measurements: general procedure</a:t>
            </a:r>
            <a:endParaRPr/>
          </a:p>
          <a:p>
            <a:pPr marL="457200" lvl="0" indent="-342900" algn="l" rtl="0">
              <a:spcBef>
                <a:spcPts val="0"/>
              </a:spcBef>
              <a:spcAft>
                <a:spcPts val="0"/>
              </a:spcAft>
              <a:buSzPts val="1800"/>
              <a:buChar char="●"/>
            </a:pPr>
            <a:r>
              <a:rPr lang="es-419"/>
              <a:t>Procedure for measurement of RE+3/1/x and RE-4/1/x fibers</a:t>
            </a:r>
            <a:endParaRPr/>
          </a:p>
          <a:p>
            <a:pPr marL="457200" lvl="0" indent="-342900" algn="l" rtl="0">
              <a:spcBef>
                <a:spcPts val="0"/>
              </a:spcBef>
              <a:spcAft>
                <a:spcPts val="0"/>
              </a:spcAft>
              <a:buSzPts val="1800"/>
              <a:buChar char="●"/>
            </a:pPr>
            <a:r>
              <a:rPr lang="es-419"/>
              <a:t>Procedure for measurement of Cables 2 and 3</a:t>
            </a:r>
            <a:endParaRPr/>
          </a:p>
          <a:p>
            <a:pPr marL="457200" lvl="0" indent="-342900" algn="l" rtl="0">
              <a:spcBef>
                <a:spcPts val="0"/>
              </a:spcBef>
              <a:spcAft>
                <a:spcPts val="0"/>
              </a:spcAft>
              <a:buSzPts val="1800"/>
              <a:buChar char="●"/>
            </a:pPr>
            <a:r>
              <a:rPr lang="es-419"/>
              <a:t>Connecting fibers to the patch panel</a:t>
            </a:r>
            <a:endParaRPr/>
          </a:p>
          <a:p>
            <a:pPr marL="457200" lvl="0" indent="-342900" algn="l" rtl="0">
              <a:spcBef>
                <a:spcPts val="0"/>
              </a:spcBef>
              <a:spcAft>
                <a:spcPts val="0"/>
              </a:spcAft>
              <a:buSzPts val="1800"/>
              <a:buChar char="●"/>
            </a:pPr>
            <a:r>
              <a:rPr lang="es-419"/>
              <a:t>Testing after the connection</a:t>
            </a:r>
            <a:endParaRPr/>
          </a:p>
          <a:p>
            <a:pPr marL="457200" lvl="0" indent="-342900" algn="l" rtl="0">
              <a:spcBef>
                <a:spcPts val="0"/>
              </a:spcBef>
              <a:spcAft>
                <a:spcPts val="0"/>
              </a:spcAft>
              <a:buSzPts val="1800"/>
              <a:buChar char="●"/>
            </a:pPr>
            <a:r>
              <a:rPr lang="es-419"/>
              <a:t>Shipping the patch panel to P5</a:t>
            </a:r>
            <a:endParaRPr/>
          </a:p>
          <a:p>
            <a:pPr marL="457200" lvl="0" indent="-342900" algn="l" rtl="0">
              <a:spcBef>
                <a:spcPts val="0"/>
              </a:spcBef>
              <a:spcAft>
                <a:spcPts val="0"/>
              </a:spcAft>
              <a:buSzPts val="1800"/>
              <a:buChar char="●"/>
            </a:pPr>
            <a:r>
              <a:rPr lang="es-419"/>
              <a:t>Summary of OTDR tests performed so far</a:t>
            </a:r>
            <a:endParaRPr/>
          </a:p>
          <a:p>
            <a:pPr marL="457200" lvl="0" indent="-342900" algn="l" rtl="0">
              <a:spcBef>
                <a:spcPts val="0"/>
              </a:spcBef>
              <a:spcAft>
                <a:spcPts val="0"/>
              </a:spcAft>
              <a:buSzPts val="1800"/>
              <a:buChar char="●"/>
            </a:pPr>
            <a:r>
              <a:rPr lang="es-419"/>
              <a:t>Next steps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The Optical Time-Domain Reflectometer (OTDR)</a:t>
            </a:r>
            <a:endParaRPr/>
          </a:p>
        </p:txBody>
      </p:sp>
      <p:sp>
        <p:nvSpPr>
          <p:cNvPr id="67" name="Google Shape;67;p15"/>
          <p:cNvSpPr txBox="1">
            <a:spLocks noGrp="1"/>
          </p:cNvSpPr>
          <p:nvPr>
            <p:ph type="body" idx="1"/>
          </p:nvPr>
        </p:nvSpPr>
        <p:spPr>
          <a:xfrm>
            <a:off x="311700" y="1152475"/>
            <a:ext cx="6342900" cy="359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The manual describes guidelines on how to connect and clean fibers in order to ensure the OTDR is safe</a:t>
            </a:r>
            <a:endParaRPr/>
          </a:p>
          <a:p>
            <a:pPr marL="457200" lvl="0" indent="-342900" algn="l" rtl="0">
              <a:spcBef>
                <a:spcPts val="0"/>
              </a:spcBef>
              <a:spcAft>
                <a:spcPts val="0"/>
              </a:spcAft>
              <a:buSzPts val="1800"/>
              <a:buChar char="●"/>
            </a:pPr>
            <a:r>
              <a:rPr lang="es-419"/>
              <a:t>The OTDR is designed for short-range (10-100’s meters in order of magnitude)</a:t>
            </a:r>
            <a:endParaRPr/>
          </a:p>
          <a:p>
            <a:pPr marL="457200" lvl="0" indent="-342900" algn="l" rtl="0">
              <a:spcBef>
                <a:spcPts val="0"/>
              </a:spcBef>
              <a:spcAft>
                <a:spcPts val="0"/>
              </a:spcAft>
              <a:buSzPts val="1800"/>
              <a:buChar char="●"/>
            </a:pPr>
            <a:r>
              <a:rPr lang="es-419"/>
              <a:t>Its photon-counting technology allows measurements of distributed attenuation and homogeneity of the fiber</a:t>
            </a:r>
            <a:endParaRPr/>
          </a:p>
          <a:p>
            <a:pPr marL="457200" lvl="0" indent="-342900" algn="l" rtl="0">
              <a:spcBef>
                <a:spcPts val="0"/>
              </a:spcBef>
              <a:spcAft>
                <a:spcPts val="0"/>
              </a:spcAft>
              <a:buSzPts val="1800"/>
              <a:buChar char="●"/>
            </a:pPr>
            <a:r>
              <a:rPr lang="es-419"/>
              <a:t>The later can help identify damages that may occur during the laying out of the fiber</a:t>
            </a:r>
            <a:endParaRPr/>
          </a:p>
          <a:p>
            <a:pPr marL="457200" lvl="0" indent="-342900" algn="l" rtl="0">
              <a:spcBef>
                <a:spcPts val="0"/>
              </a:spcBef>
              <a:spcAft>
                <a:spcPts val="0"/>
              </a:spcAft>
              <a:buSzPts val="1800"/>
              <a:buChar char="●"/>
            </a:pPr>
            <a:r>
              <a:rPr lang="es-419"/>
              <a:t>Operation is simple: plug straight tip connector (STP) into the fiber array, connect OTDR usb cable into a PC and power-up the OTDR</a:t>
            </a:r>
            <a:endParaRPr/>
          </a:p>
        </p:txBody>
      </p:sp>
      <p:pic>
        <p:nvPicPr>
          <p:cNvPr id="68" name="Google Shape;68;p15"/>
          <p:cNvPicPr preferRelativeResize="0"/>
          <p:nvPr/>
        </p:nvPicPr>
        <p:blipFill>
          <a:blip r:embed="rId3">
            <a:alphaModFix/>
          </a:blip>
          <a:stretch>
            <a:fillRect/>
          </a:stretch>
        </p:blipFill>
        <p:spPr>
          <a:xfrm>
            <a:off x="6860398" y="1015250"/>
            <a:ext cx="2193550" cy="3899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The OTDR: Principle of photon-counting</a:t>
            </a:r>
            <a:endParaRPr/>
          </a:p>
        </p:txBody>
      </p:sp>
      <p:sp>
        <p:nvSpPr>
          <p:cNvPr id="74" name="Google Shape;74;p16"/>
          <p:cNvSpPr txBox="1">
            <a:spLocks noGrp="1"/>
          </p:cNvSpPr>
          <p:nvPr>
            <p:ph type="body" idx="1"/>
          </p:nvPr>
        </p:nvSpPr>
        <p:spPr>
          <a:xfrm>
            <a:off x="2677800" y="1152475"/>
            <a:ext cx="6154500" cy="382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The OTDR sends short light pulses towards the Fiber Under Test (FUT) and back reflected light is analysed. High resolution (approx 10 cm) demands short pulses (approx 1 ns) and low energy levels. Photon-counting is a solution to both conditions. The OTDR fills a histogram for back-reflection by counting photons</a:t>
            </a:r>
            <a:endParaRPr/>
          </a:p>
          <a:p>
            <a:pPr marL="457200" lvl="0" indent="-342900" algn="l" rtl="0">
              <a:spcBef>
                <a:spcPts val="0"/>
              </a:spcBef>
              <a:spcAft>
                <a:spcPts val="0"/>
              </a:spcAft>
              <a:buSzPts val="1800"/>
              <a:buChar char="●"/>
            </a:pPr>
            <a:r>
              <a:rPr lang="es-419"/>
              <a:t>Andres was told by an expert that a standard STP is used for 400 OTDR test. We have used our “poor man” version of a STP for around 2300 tests.</a:t>
            </a:r>
            <a:endParaRPr/>
          </a:p>
        </p:txBody>
      </p:sp>
      <p:pic>
        <p:nvPicPr>
          <p:cNvPr id="75" name="Google Shape;75;p16"/>
          <p:cNvPicPr preferRelativeResize="0"/>
          <p:nvPr/>
        </p:nvPicPr>
        <p:blipFill>
          <a:blip r:embed="rId3">
            <a:alphaModFix/>
          </a:blip>
          <a:stretch>
            <a:fillRect/>
          </a:stretch>
        </p:blipFill>
        <p:spPr>
          <a:xfrm>
            <a:off x="152400" y="1170125"/>
            <a:ext cx="2149299" cy="3820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The OTDR: back-reflection measurement</a:t>
            </a:r>
            <a:endParaRPr/>
          </a:p>
        </p:txBody>
      </p:sp>
      <p:sp>
        <p:nvSpPr>
          <p:cNvPr id="81" name="Google Shape;81;p17"/>
          <p:cNvSpPr txBox="1">
            <a:spLocks noGrp="1"/>
          </p:cNvSpPr>
          <p:nvPr>
            <p:ph type="body" idx="1"/>
          </p:nvPr>
        </p:nvSpPr>
        <p:spPr>
          <a:xfrm>
            <a:off x="2836875" y="1170125"/>
            <a:ext cx="6084600" cy="3649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sz="1750">
                <a:solidFill>
                  <a:schemeClr val="dk1"/>
                </a:solidFill>
                <a:highlight>
                  <a:srgbClr val="FFFFFF"/>
                </a:highlight>
              </a:rPr>
              <a:t>Calculating reflectance in an OTDR is a complicated process involving the baseline of the OTDR, backscatter level and power in the reflected peak as shown in the diagram below. Since reflectance is defined as a fraction of the power in the test signal, the OTDR must calculate the test power from the backscatter level of the fiber, based on the typical backscatter coefficient of the fiber being tested. </a:t>
            </a:r>
            <a:endParaRPr sz="1750">
              <a:solidFill>
                <a:schemeClr val="dk1"/>
              </a:solidFill>
              <a:highlight>
                <a:srgbClr val="FFFFFF"/>
              </a:highlight>
            </a:endParaRPr>
          </a:p>
          <a:p>
            <a:pPr marL="457200" lvl="0" indent="-339725" algn="l" rtl="0">
              <a:spcBef>
                <a:spcPts val="0"/>
              </a:spcBef>
              <a:spcAft>
                <a:spcPts val="0"/>
              </a:spcAft>
              <a:buClr>
                <a:schemeClr val="dk1"/>
              </a:buClr>
              <a:buSzPts val="1750"/>
              <a:buChar char="●"/>
            </a:pPr>
            <a:r>
              <a:rPr lang="es-419" sz="1750">
                <a:solidFill>
                  <a:schemeClr val="dk1"/>
                </a:solidFill>
                <a:highlight>
                  <a:srgbClr val="FFFFFF"/>
                </a:highlight>
              </a:rPr>
              <a:t>But this is done automatically by the OTDR software</a:t>
            </a:r>
            <a:endParaRPr/>
          </a:p>
          <a:p>
            <a:pPr marL="0" lvl="0" indent="0" algn="l" rtl="0">
              <a:spcBef>
                <a:spcPts val="1600"/>
              </a:spcBef>
              <a:spcAft>
                <a:spcPts val="0"/>
              </a:spcAft>
              <a:buNone/>
            </a:pPr>
            <a:r>
              <a:rPr lang="es-419">
                <a:uFill>
                  <a:noFill/>
                </a:uFill>
                <a:hlinkClick r:id="rId3"/>
              </a:rPr>
              <a:t>http://www.thefoa.org/tech/ref/testing/test/reflectance.html</a:t>
            </a:r>
            <a:endParaRPr/>
          </a:p>
          <a:p>
            <a:pPr marL="0" lvl="0" indent="0" algn="l" rtl="0">
              <a:spcBef>
                <a:spcPts val="1600"/>
              </a:spcBef>
              <a:spcAft>
                <a:spcPts val="1600"/>
              </a:spcAft>
              <a:buClr>
                <a:schemeClr val="dk1"/>
              </a:buClr>
              <a:buSzPts val="1100"/>
              <a:buFont typeface="Arial"/>
              <a:buNone/>
            </a:pPr>
            <a:endParaRPr/>
          </a:p>
        </p:txBody>
      </p:sp>
      <p:pic>
        <p:nvPicPr>
          <p:cNvPr id="82" name="Google Shape;82;p17"/>
          <p:cNvPicPr preferRelativeResize="0"/>
          <p:nvPr/>
        </p:nvPicPr>
        <p:blipFill>
          <a:blip r:embed="rId4">
            <a:alphaModFix/>
          </a:blip>
          <a:stretch>
            <a:fillRect/>
          </a:stretch>
        </p:blipFill>
        <p:spPr>
          <a:xfrm>
            <a:off x="152400" y="1474925"/>
            <a:ext cx="2803776" cy="2548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The length measurements: general procedure</a:t>
            </a:r>
            <a:endParaRPr/>
          </a:p>
        </p:txBody>
      </p:sp>
      <p:sp>
        <p:nvSpPr>
          <p:cNvPr id="88" name="Google Shape;88;p18"/>
          <p:cNvSpPr txBox="1">
            <a:spLocks noGrp="1"/>
          </p:cNvSpPr>
          <p:nvPr>
            <p:ph type="body" idx="1"/>
          </p:nvPr>
        </p:nvSpPr>
        <p:spPr>
          <a:xfrm>
            <a:off x="311700" y="1152475"/>
            <a:ext cx="6926400" cy="37788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s-419"/>
              <a:t>The amount of light reflected at a joint between two fibers is determined by electromagnetic processes.</a:t>
            </a:r>
            <a:endParaRPr/>
          </a:p>
          <a:p>
            <a:pPr marL="457200" marR="0" lvl="0" indent="-342900" algn="l" rtl="0">
              <a:lnSpc>
                <a:spcPct val="115000"/>
              </a:lnSpc>
              <a:spcBef>
                <a:spcPts val="0"/>
              </a:spcBef>
              <a:spcAft>
                <a:spcPts val="0"/>
              </a:spcAft>
              <a:buSzPts val="1800"/>
              <a:buChar char="●"/>
            </a:pPr>
            <a:r>
              <a:rPr lang="es-419"/>
              <a:t>Connectors produce reflectance peaks, higher peaks indicate higher reflectance.</a:t>
            </a:r>
            <a:endParaRPr/>
          </a:p>
          <a:p>
            <a:pPr marL="457200" marR="0" lvl="0" indent="-342900" algn="l" rtl="0">
              <a:lnSpc>
                <a:spcPct val="115000"/>
              </a:lnSpc>
              <a:spcBef>
                <a:spcPts val="0"/>
              </a:spcBef>
              <a:spcAft>
                <a:spcPts val="0"/>
              </a:spcAft>
              <a:buSzPts val="1800"/>
              <a:buChar char="●"/>
            </a:pPr>
            <a:r>
              <a:rPr lang="es-419"/>
              <a:t>The position of each visible peak is computed by the OTDR software. </a:t>
            </a:r>
            <a:endParaRPr/>
          </a:p>
          <a:p>
            <a:pPr marL="457200" marR="0" lvl="0" indent="-342900" algn="l" rtl="0">
              <a:lnSpc>
                <a:spcPct val="115000"/>
              </a:lnSpc>
              <a:spcBef>
                <a:spcPts val="0"/>
              </a:spcBef>
              <a:spcAft>
                <a:spcPts val="0"/>
              </a:spcAft>
              <a:buSzPts val="1800"/>
              <a:buChar char="●"/>
            </a:pPr>
            <a:r>
              <a:rPr lang="es-419"/>
              <a:t>We identify the connectors surrounding a fiber of interest and read their difference. This difference is the length of the cable.</a:t>
            </a:r>
            <a:endParaRPr/>
          </a:p>
          <a:p>
            <a:pPr marL="457200" lvl="0" indent="-342900" algn="l" rtl="0">
              <a:spcBef>
                <a:spcPts val="0"/>
              </a:spcBef>
              <a:spcAft>
                <a:spcPts val="0"/>
              </a:spcAft>
              <a:buSzPts val="1800"/>
              <a:buChar char="●"/>
            </a:pPr>
            <a:r>
              <a:rPr lang="es-419"/>
              <a:t>Technical details of the measurement on the manual that can be consulted online:</a:t>
            </a:r>
            <a:endParaRPr/>
          </a:p>
          <a:p>
            <a:pPr marL="0" marR="0" lvl="0" indent="0" algn="l" rtl="0">
              <a:lnSpc>
                <a:spcPct val="115000"/>
              </a:lnSpc>
              <a:spcBef>
                <a:spcPts val="1600"/>
              </a:spcBef>
              <a:spcAft>
                <a:spcPts val="1600"/>
              </a:spcAft>
              <a:buNone/>
            </a:pPr>
            <a:r>
              <a:rPr lang="es-419">
                <a:uFill>
                  <a:noFill/>
                </a:uFill>
                <a:hlinkClick r:id="rId3"/>
              </a:rPr>
              <a:t>http://www.ttswebsite.com/manuals/otdr_distance.pdf</a:t>
            </a:r>
            <a:endParaRPr/>
          </a:p>
        </p:txBody>
      </p:sp>
      <p:pic>
        <p:nvPicPr>
          <p:cNvPr id="89" name="Google Shape;89;p18"/>
          <p:cNvPicPr preferRelativeResize="0"/>
          <p:nvPr/>
        </p:nvPicPr>
        <p:blipFill>
          <a:blip r:embed="rId4">
            <a:alphaModFix/>
          </a:blip>
          <a:stretch>
            <a:fillRect/>
          </a:stretch>
        </p:blipFill>
        <p:spPr>
          <a:xfrm>
            <a:off x="7167400" y="2121025"/>
            <a:ext cx="1976597" cy="11118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Procedure for measurement of RE+3 and RE-4</a:t>
            </a:r>
            <a:endParaRPr/>
          </a:p>
        </p:txBody>
      </p:sp>
      <p:sp>
        <p:nvSpPr>
          <p:cNvPr id="95" name="Google Shape;95;p19"/>
          <p:cNvSpPr txBox="1">
            <a:spLocks noGrp="1"/>
          </p:cNvSpPr>
          <p:nvPr>
            <p:ph type="body" idx="1"/>
          </p:nvPr>
        </p:nvSpPr>
        <p:spPr>
          <a:xfrm>
            <a:off x="311700" y="1152475"/>
            <a:ext cx="4260300" cy="367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Cables were given in boxes containing 8 in total. We connected them in series into the OTDR as shown by the happy person on the picture.</a:t>
            </a:r>
            <a:endParaRPr/>
          </a:p>
          <a:p>
            <a:pPr marL="457200" lvl="0" indent="-342900" algn="l" rtl="0">
              <a:spcBef>
                <a:spcPts val="0"/>
              </a:spcBef>
              <a:spcAft>
                <a:spcPts val="0"/>
              </a:spcAft>
              <a:buSzPts val="1800"/>
              <a:buChar char="●"/>
            </a:pPr>
            <a:r>
              <a:rPr lang="es-419"/>
              <a:t>An orange cable is used as straight tip connector (STP) to join the OTDR to the series. A blue cable is used to end the series</a:t>
            </a:r>
            <a:endParaRPr/>
          </a:p>
          <a:p>
            <a:pPr marL="457200" lvl="0" indent="-342900" algn="l" rtl="0">
              <a:spcBef>
                <a:spcPts val="0"/>
              </a:spcBef>
              <a:spcAft>
                <a:spcPts val="0"/>
              </a:spcAft>
              <a:buSzPts val="1800"/>
              <a:buChar char="●"/>
            </a:pPr>
            <a:r>
              <a:rPr lang="es-419"/>
              <a:t>Every connection was cleaned appropriately before testing</a:t>
            </a:r>
            <a:endParaRPr/>
          </a:p>
        </p:txBody>
      </p:sp>
      <p:pic>
        <p:nvPicPr>
          <p:cNvPr id="96" name="Google Shape;96;p19"/>
          <p:cNvPicPr preferRelativeResize="0"/>
          <p:nvPr/>
        </p:nvPicPr>
        <p:blipFill>
          <a:blip r:embed="rId3">
            <a:alphaModFix/>
          </a:blip>
          <a:stretch>
            <a:fillRect/>
          </a:stretch>
        </p:blipFill>
        <p:spPr>
          <a:xfrm>
            <a:off x="5220100" y="1667175"/>
            <a:ext cx="3923899" cy="2942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419"/>
              <a:t>Procedure for measurement of RE+3 and RE-4</a:t>
            </a:r>
            <a:endParaRPr/>
          </a:p>
          <a:p>
            <a:pPr marL="0" lvl="0" indent="0" algn="l" rtl="0">
              <a:spcBef>
                <a:spcPts val="0"/>
              </a:spcBef>
              <a:spcAft>
                <a:spcPts val="0"/>
              </a:spcAft>
              <a:buNone/>
            </a:pPr>
            <a:endParaRPr/>
          </a:p>
        </p:txBody>
      </p:sp>
      <p:sp>
        <p:nvSpPr>
          <p:cNvPr id="102" name="Google Shape;102;p20"/>
          <p:cNvSpPr txBox="1">
            <a:spLocks noGrp="1"/>
          </p:cNvSpPr>
          <p:nvPr>
            <p:ph type="body" idx="1"/>
          </p:nvPr>
        </p:nvSpPr>
        <p:spPr>
          <a:xfrm>
            <a:off x="311700" y="1152475"/>
            <a:ext cx="8520600" cy="20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Results of the measurement: the software’s default settings showed fluctuations (left screenshot) that did not allow an understanding of the results. Different sampling averages were tested (middle and right figures). The average with the best position resolution was selected empirically (middle fig.) for the rest of the measurements.</a:t>
            </a:r>
            <a:endParaRPr/>
          </a:p>
          <a:p>
            <a:pPr marL="0" lvl="0" indent="0" algn="l" rtl="0">
              <a:spcBef>
                <a:spcPts val="1600"/>
              </a:spcBef>
              <a:spcAft>
                <a:spcPts val="0"/>
              </a:spcAft>
              <a:buNone/>
            </a:pPr>
            <a:r>
              <a:rPr lang="es-419"/>
              <a:t>The 10 cables (8 for testing, input and output) can be seen in the resulting screen.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03" name="Google Shape;103;p20"/>
          <p:cNvPicPr preferRelativeResize="0"/>
          <p:nvPr/>
        </p:nvPicPr>
        <p:blipFill>
          <a:blip r:embed="rId3">
            <a:alphaModFix/>
          </a:blip>
          <a:stretch>
            <a:fillRect/>
          </a:stretch>
        </p:blipFill>
        <p:spPr>
          <a:xfrm>
            <a:off x="2828000" y="3367125"/>
            <a:ext cx="3158004" cy="1776377"/>
          </a:xfrm>
          <a:prstGeom prst="rect">
            <a:avLst/>
          </a:prstGeom>
          <a:noFill/>
          <a:ln>
            <a:noFill/>
          </a:ln>
        </p:spPr>
      </p:pic>
      <p:pic>
        <p:nvPicPr>
          <p:cNvPr id="104" name="Google Shape;104;p20"/>
          <p:cNvPicPr preferRelativeResize="0"/>
          <p:nvPr/>
        </p:nvPicPr>
        <p:blipFill>
          <a:blip r:embed="rId4">
            <a:alphaModFix/>
          </a:blip>
          <a:stretch>
            <a:fillRect/>
          </a:stretch>
        </p:blipFill>
        <p:spPr>
          <a:xfrm>
            <a:off x="5986000" y="3367125"/>
            <a:ext cx="3158004" cy="1776377"/>
          </a:xfrm>
          <a:prstGeom prst="rect">
            <a:avLst/>
          </a:prstGeom>
          <a:noFill/>
          <a:ln>
            <a:noFill/>
          </a:ln>
        </p:spPr>
      </p:pic>
      <p:pic>
        <p:nvPicPr>
          <p:cNvPr id="105" name="Google Shape;105;p20"/>
          <p:cNvPicPr preferRelativeResize="0"/>
          <p:nvPr/>
        </p:nvPicPr>
        <p:blipFill>
          <a:blip r:embed="rId5">
            <a:alphaModFix/>
          </a:blip>
          <a:stretch>
            <a:fillRect/>
          </a:stretch>
        </p:blipFill>
        <p:spPr>
          <a:xfrm>
            <a:off x="0" y="3367125"/>
            <a:ext cx="2828004" cy="17763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Procedure for measurement of Cable 2 and 3</a:t>
            </a:r>
            <a:endParaRPr/>
          </a:p>
        </p:txBody>
      </p:sp>
      <p:sp>
        <p:nvSpPr>
          <p:cNvPr id="111" name="Google Shape;111;p21"/>
          <p:cNvSpPr txBox="1">
            <a:spLocks noGrp="1"/>
          </p:cNvSpPr>
          <p:nvPr>
            <p:ph type="body" idx="1"/>
          </p:nvPr>
        </p:nvSpPr>
        <p:spPr>
          <a:xfrm>
            <a:off x="311700" y="1152475"/>
            <a:ext cx="5024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Cables 2 and 3 are asymmetric: </a:t>
            </a:r>
            <a:endParaRPr/>
          </a:p>
          <a:p>
            <a:pPr marL="457200" lvl="0" indent="-342900" algn="l" rtl="0">
              <a:spcBef>
                <a:spcPts val="1600"/>
              </a:spcBef>
              <a:spcAft>
                <a:spcPts val="0"/>
              </a:spcAft>
              <a:buSzPts val="1800"/>
              <a:buChar char="●"/>
            </a:pPr>
            <a:r>
              <a:rPr lang="es-419"/>
              <a:t>on one end they have 12x12 optical connectors sorted by color (can be seen at the bottom of the picture)</a:t>
            </a:r>
            <a:endParaRPr/>
          </a:p>
          <a:p>
            <a:pPr marL="457200" lvl="0" indent="-342900" algn="l" rtl="0">
              <a:spcBef>
                <a:spcPts val="0"/>
              </a:spcBef>
              <a:spcAft>
                <a:spcPts val="0"/>
              </a:spcAft>
              <a:buSzPts val="1800"/>
              <a:buChar char="●"/>
            </a:pPr>
            <a:r>
              <a:rPr lang="es-419"/>
              <a:t>on the other end they have a 6 cables each with 24 small (nm radius) outputs (can be seen in the middle of the picture)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12" name="Google Shape;112;p21"/>
          <p:cNvPicPr preferRelativeResize="0"/>
          <p:nvPr/>
        </p:nvPicPr>
        <p:blipFill>
          <a:blip r:embed="rId3">
            <a:alphaModFix/>
          </a:blip>
          <a:stretch>
            <a:fillRect/>
          </a:stretch>
        </p:blipFill>
        <p:spPr>
          <a:xfrm>
            <a:off x="6203575" y="1152475"/>
            <a:ext cx="2065500" cy="3672026"/>
          </a:xfrm>
          <a:prstGeom prst="rect">
            <a:avLst/>
          </a:prstGeom>
          <a:noFill/>
          <a:ln>
            <a:noFill/>
          </a:ln>
        </p:spPr>
      </p:pic>
      <p:sp>
        <p:nvSpPr>
          <p:cNvPr id="113" name="Google Shape;113;p21"/>
          <p:cNvSpPr/>
          <p:nvPr/>
        </p:nvSpPr>
        <p:spPr>
          <a:xfrm>
            <a:off x="6455875" y="2208225"/>
            <a:ext cx="822000" cy="469500"/>
          </a:xfrm>
          <a:prstGeom prst="roundRect">
            <a:avLst>
              <a:gd name="adj" fmla="val 16667"/>
            </a:avLst>
          </a:prstGeom>
          <a:noFill/>
          <a:ln w="38100" cap="flat" cmpd="sng">
            <a:solidFill>
              <a:srgbClr val="0000FF"/>
            </a:solidFill>
            <a:prstDash val="solid"/>
            <a:round/>
            <a:headEnd type="none" w="sm" len="sm"/>
            <a:tailEnd type="none" w="sm" len="sm"/>
          </a:ln>
          <a:effectLst>
            <a:outerShdw blurRad="57150" dist="19050" dir="5400000" algn="bl" rotWithShape="0">
              <a:srgbClr val="000000">
                <a:alpha val="50000"/>
              </a:srgb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21"/>
          <p:cNvCxnSpPr>
            <a:endCxn id="113" idx="1"/>
          </p:cNvCxnSpPr>
          <p:nvPr/>
        </p:nvCxnSpPr>
        <p:spPr>
          <a:xfrm rot="10800000" flipH="1">
            <a:off x="5116975" y="2442975"/>
            <a:ext cx="1338900" cy="1064400"/>
          </a:xfrm>
          <a:prstGeom prst="straightConnector1">
            <a:avLst/>
          </a:prstGeom>
          <a:noFill/>
          <a:ln w="76200" cap="flat" cmpd="sng">
            <a:solidFill>
              <a:srgbClr val="0000FF"/>
            </a:solidFill>
            <a:prstDash val="solid"/>
            <a:round/>
            <a:headEnd type="none" w="med" len="med"/>
            <a:tailEnd type="triangle" w="med" len="med"/>
          </a:ln>
        </p:spPr>
      </p:cxnSp>
      <p:sp>
        <p:nvSpPr>
          <p:cNvPr id="115" name="Google Shape;115;p21"/>
          <p:cNvSpPr/>
          <p:nvPr/>
        </p:nvSpPr>
        <p:spPr>
          <a:xfrm>
            <a:off x="6321475" y="3404175"/>
            <a:ext cx="1829700" cy="572700"/>
          </a:xfrm>
          <a:prstGeom prst="roundRect">
            <a:avLst>
              <a:gd name="adj" fmla="val 16667"/>
            </a:avLst>
          </a:prstGeom>
          <a:noFill/>
          <a:ln w="38100" cap="flat" cmpd="sng">
            <a:solidFill>
              <a:srgbClr val="00FF00"/>
            </a:solidFill>
            <a:prstDash val="solid"/>
            <a:round/>
            <a:headEnd type="none" w="sm" len="sm"/>
            <a:tailEnd type="none" w="sm" len="sm"/>
          </a:ln>
          <a:effectLst>
            <a:outerShdw blurRad="57150" dist="19050" dir="5400000" algn="bl" rotWithShape="0">
              <a:srgbClr val="000000">
                <a:alpha val="50000"/>
              </a:srgb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21"/>
          <p:cNvCxnSpPr/>
          <p:nvPr/>
        </p:nvCxnSpPr>
        <p:spPr>
          <a:xfrm>
            <a:off x="4772325" y="2340800"/>
            <a:ext cx="1590900" cy="1034100"/>
          </a:xfrm>
          <a:prstGeom prst="straightConnector1">
            <a:avLst/>
          </a:prstGeom>
          <a:noFill/>
          <a:ln w="76200" cap="flat" cmpd="sng">
            <a:solidFill>
              <a:srgbClr val="00FF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1032</Words>
  <Application>Microsoft Office PowerPoint</Application>
  <PresentationFormat>On-screen Show (16:9)</PresentationFormat>
  <Paragraphs>90</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Optical Fiber Testing</vt:lpstr>
      <vt:lpstr>Contents</vt:lpstr>
      <vt:lpstr>The Optical Time-Domain Reflectometer (OTDR)</vt:lpstr>
      <vt:lpstr>The OTDR: Principle of photon-counting</vt:lpstr>
      <vt:lpstr>The OTDR: back-reflection measurement</vt:lpstr>
      <vt:lpstr>The length measurements: general procedure</vt:lpstr>
      <vt:lpstr>Procedure for measurement of RE+3 and RE-4</vt:lpstr>
      <vt:lpstr>Procedure for measurement of RE+3 and RE-4 </vt:lpstr>
      <vt:lpstr>Procedure for measurement of Cable 2 and 3</vt:lpstr>
      <vt:lpstr>Procedure for measurement of Cable 2 and 3 </vt:lpstr>
      <vt:lpstr>Procedure for measurement of Cable 2 and 3 </vt:lpstr>
      <vt:lpstr>Corrugated Pipe</vt:lpstr>
      <vt:lpstr>Connecting the fibers to the patch-panel</vt:lpstr>
      <vt:lpstr>Shipping patch panel to P5</vt:lpstr>
      <vt:lpstr>Summary of OTDR tests performed so far</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Fiber Testing</dc:title>
  <dc:creator>Ian Crotty</dc:creator>
  <cp:lastModifiedBy>Ian Crotty</cp:lastModifiedBy>
  <cp:revision>3</cp:revision>
  <dcterms:modified xsi:type="dcterms:W3CDTF">2019-06-20T09:54:22Z</dcterms:modified>
</cp:coreProperties>
</file>