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99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564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0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74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9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9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36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49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34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82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A052E-0ED8-48AC-93E0-93CAC038AD60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B1472-1224-4023-BE3E-AF49B4FF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2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Optical Fibre schematic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Version by Ian C based on info from Christoph C</a:t>
            </a:r>
          </a:p>
          <a:p>
            <a:r>
              <a:rPr lang="en-GB" dirty="0" smtClean="0"/>
              <a:t>8 June 2017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470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5400000">
            <a:off x="5766917" y="2125056"/>
            <a:ext cx="260898" cy="8975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5897366" y="1748998"/>
            <a:ext cx="0" cy="1958989"/>
          </a:xfrm>
          <a:prstGeom prst="line">
            <a:avLst/>
          </a:prstGeom>
          <a:ln w="412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rapezoid 6"/>
          <p:cNvSpPr/>
          <p:nvPr/>
        </p:nvSpPr>
        <p:spPr>
          <a:xfrm rot="10800000">
            <a:off x="1634247" y="2334638"/>
            <a:ext cx="2208179" cy="2684834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rapezoid 7"/>
          <p:cNvSpPr/>
          <p:nvPr/>
        </p:nvSpPr>
        <p:spPr>
          <a:xfrm rot="10800000">
            <a:off x="1999033" y="2334638"/>
            <a:ext cx="1478605" cy="1373348"/>
          </a:xfrm>
          <a:prstGeom prst="trapezoi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9192637" y="1325366"/>
            <a:ext cx="2393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Cross section in Mini Cable chains to YE1 PP</a:t>
            </a:r>
            <a:endParaRPr lang="en-GB" dirty="0"/>
          </a:p>
        </p:txBody>
      </p:sp>
      <p:grpSp>
        <p:nvGrpSpPr>
          <p:cNvPr id="28" name="Group 27"/>
          <p:cNvGrpSpPr/>
          <p:nvPr/>
        </p:nvGrpSpPr>
        <p:grpSpPr>
          <a:xfrm>
            <a:off x="9465013" y="2258564"/>
            <a:ext cx="1848255" cy="817124"/>
            <a:chOff x="9192638" y="2612750"/>
            <a:chExt cx="1848255" cy="817124"/>
          </a:xfrm>
        </p:grpSpPr>
        <p:sp>
          <p:nvSpPr>
            <p:cNvPr id="11" name="Oval 10"/>
            <p:cNvSpPr/>
            <p:nvPr/>
          </p:nvSpPr>
          <p:spPr>
            <a:xfrm>
              <a:off x="9192638" y="3213874"/>
              <a:ext cx="216000" cy="216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9192638" y="2612750"/>
              <a:ext cx="1848255" cy="817124"/>
              <a:chOff x="9192638" y="2612750"/>
              <a:chExt cx="1848255" cy="81712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9192638" y="2612750"/>
                <a:ext cx="1848255" cy="81712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9443668" y="3213874"/>
                <a:ext cx="216000" cy="2160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9716489" y="3213874"/>
                <a:ext cx="216000" cy="2160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9989310" y="3213874"/>
                <a:ext cx="216000" cy="2160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0244322" y="3213874"/>
                <a:ext cx="216000" cy="2160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9551668" y="2960463"/>
                <a:ext cx="216000" cy="2160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9824489" y="2953474"/>
                <a:ext cx="216000" cy="2160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0126492" y="2953474"/>
                <a:ext cx="216000" cy="2160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9" name="TextBox 18"/>
          <p:cNvSpPr txBox="1"/>
          <p:nvPr/>
        </p:nvSpPr>
        <p:spPr>
          <a:xfrm>
            <a:off x="5107614" y="3742692"/>
            <a:ext cx="1788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PP on Chamber ?</a:t>
            </a:r>
            <a:endParaRPr lang="en-GB" dirty="0"/>
          </a:p>
        </p:txBody>
      </p:sp>
      <p:sp>
        <p:nvSpPr>
          <p:cNvPr id="20" name="Freeform 19"/>
          <p:cNvSpPr/>
          <p:nvPr/>
        </p:nvSpPr>
        <p:spPr>
          <a:xfrm>
            <a:off x="2474348" y="1748998"/>
            <a:ext cx="2974234" cy="863752"/>
          </a:xfrm>
          <a:custGeom>
            <a:avLst/>
            <a:gdLst>
              <a:gd name="connsiteX0" fmla="*/ 0 w 2558374"/>
              <a:gd name="connsiteY0" fmla="*/ 544765 h 817634"/>
              <a:gd name="connsiteX1" fmla="*/ 19455 w 2558374"/>
              <a:gd name="connsiteY1" fmla="*/ 321028 h 817634"/>
              <a:gd name="connsiteX2" fmla="*/ 29183 w 2558374"/>
              <a:gd name="connsiteY2" fmla="*/ 272390 h 817634"/>
              <a:gd name="connsiteX3" fmla="*/ 97276 w 2558374"/>
              <a:gd name="connsiteY3" fmla="*/ 175114 h 817634"/>
              <a:gd name="connsiteX4" fmla="*/ 126459 w 2558374"/>
              <a:gd name="connsiteY4" fmla="*/ 145931 h 817634"/>
              <a:gd name="connsiteX5" fmla="*/ 145914 w 2558374"/>
              <a:gd name="connsiteY5" fmla="*/ 116748 h 817634"/>
              <a:gd name="connsiteX6" fmla="*/ 175097 w 2558374"/>
              <a:gd name="connsiteY6" fmla="*/ 107020 h 817634"/>
              <a:gd name="connsiteX7" fmla="*/ 223736 w 2558374"/>
              <a:gd name="connsiteY7" fmla="*/ 77837 h 817634"/>
              <a:gd name="connsiteX8" fmla="*/ 252919 w 2558374"/>
              <a:gd name="connsiteY8" fmla="*/ 58382 h 817634"/>
              <a:gd name="connsiteX9" fmla="*/ 321012 w 2558374"/>
              <a:gd name="connsiteY9" fmla="*/ 38926 h 817634"/>
              <a:gd name="connsiteX10" fmla="*/ 486383 w 2558374"/>
              <a:gd name="connsiteY10" fmla="*/ 9743 h 817634"/>
              <a:gd name="connsiteX11" fmla="*/ 515566 w 2558374"/>
              <a:gd name="connsiteY11" fmla="*/ 16 h 817634"/>
              <a:gd name="connsiteX12" fmla="*/ 739302 w 2558374"/>
              <a:gd name="connsiteY12" fmla="*/ 19471 h 817634"/>
              <a:gd name="connsiteX13" fmla="*/ 768485 w 2558374"/>
              <a:gd name="connsiteY13" fmla="*/ 29199 h 817634"/>
              <a:gd name="connsiteX14" fmla="*/ 807395 w 2558374"/>
              <a:gd name="connsiteY14" fmla="*/ 38926 h 817634"/>
              <a:gd name="connsiteX15" fmla="*/ 885217 w 2558374"/>
              <a:gd name="connsiteY15" fmla="*/ 68109 h 817634"/>
              <a:gd name="connsiteX16" fmla="*/ 963038 w 2558374"/>
              <a:gd name="connsiteY16" fmla="*/ 87565 h 817634"/>
              <a:gd name="connsiteX17" fmla="*/ 992221 w 2558374"/>
              <a:gd name="connsiteY17" fmla="*/ 107020 h 817634"/>
              <a:gd name="connsiteX18" fmla="*/ 1021404 w 2558374"/>
              <a:gd name="connsiteY18" fmla="*/ 116748 h 817634"/>
              <a:gd name="connsiteX19" fmla="*/ 1099225 w 2558374"/>
              <a:gd name="connsiteY19" fmla="*/ 145931 h 817634"/>
              <a:gd name="connsiteX20" fmla="*/ 1147863 w 2558374"/>
              <a:gd name="connsiteY20" fmla="*/ 155658 h 817634"/>
              <a:gd name="connsiteX21" fmla="*/ 1177046 w 2558374"/>
              <a:gd name="connsiteY21" fmla="*/ 175114 h 817634"/>
              <a:gd name="connsiteX22" fmla="*/ 1206229 w 2558374"/>
              <a:gd name="connsiteY22" fmla="*/ 184841 h 817634"/>
              <a:gd name="connsiteX23" fmla="*/ 1225685 w 2558374"/>
              <a:gd name="connsiteY23" fmla="*/ 204297 h 817634"/>
              <a:gd name="connsiteX24" fmla="*/ 1254868 w 2558374"/>
              <a:gd name="connsiteY24" fmla="*/ 223752 h 817634"/>
              <a:gd name="connsiteX25" fmla="*/ 1274323 w 2558374"/>
              <a:gd name="connsiteY25" fmla="*/ 252935 h 817634"/>
              <a:gd name="connsiteX26" fmla="*/ 1332689 w 2558374"/>
              <a:gd name="connsiteY26" fmla="*/ 311301 h 817634"/>
              <a:gd name="connsiteX27" fmla="*/ 1361872 w 2558374"/>
              <a:gd name="connsiteY27" fmla="*/ 350211 h 817634"/>
              <a:gd name="connsiteX28" fmla="*/ 1400783 w 2558374"/>
              <a:gd name="connsiteY28" fmla="*/ 408577 h 817634"/>
              <a:gd name="connsiteX29" fmla="*/ 1449421 w 2558374"/>
              <a:gd name="connsiteY29" fmla="*/ 447488 h 817634"/>
              <a:gd name="connsiteX30" fmla="*/ 1488331 w 2558374"/>
              <a:gd name="connsiteY30" fmla="*/ 505854 h 817634"/>
              <a:gd name="connsiteX31" fmla="*/ 1556425 w 2558374"/>
              <a:gd name="connsiteY31" fmla="*/ 564220 h 817634"/>
              <a:gd name="connsiteX32" fmla="*/ 1575880 w 2558374"/>
              <a:gd name="connsiteY32" fmla="*/ 593403 h 817634"/>
              <a:gd name="connsiteX33" fmla="*/ 1634246 w 2558374"/>
              <a:gd name="connsiteY33" fmla="*/ 622586 h 817634"/>
              <a:gd name="connsiteX34" fmla="*/ 1653702 w 2558374"/>
              <a:gd name="connsiteY34" fmla="*/ 642041 h 817634"/>
              <a:gd name="connsiteX35" fmla="*/ 1721795 w 2558374"/>
              <a:gd name="connsiteY35" fmla="*/ 661497 h 817634"/>
              <a:gd name="connsiteX36" fmla="*/ 1741251 w 2558374"/>
              <a:gd name="connsiteY36" fmla="*/ 680952 h 817634"/>
              <a:gd name="connsiteX37" fmla="*/ 1780161 w 2558374"/>
              <a:gd name="connsiteY37" fmla="*/ 690680 h 817634"/>
              <a:gd name="connsiteX38" fmla="*/ 1809344 w 2558374"/>
              <a:gd name="connsiteY38" fmla="*/ 700407 h 817634"/>
              <a:gd name="connsiteX39" fmla="*/ 1848255 w 2558374"/>
              <a:gd name="connsiteY39" fmla="*/ 719863 h 817634"/>
              <a:gd name="connsiteX40" fmla="*/ 1887166 w 2558374"/>
              <a:gd name="connsiteY40" fmla="*/ 729590 h 817634"/>
              <a:gd name="connsiteX41" fmla="*/ 1916349 w 2558374"/>
              <a:gd name="connsiteY41" fmla="*/ 739318 h 817634"/>
              <a:gd name="connsiteX42" fmla="*/ 1964987 w 2558374"/>
              <a:gd name="connsiteY42" fmla="*/ 749045 h 817634"/>
              <a:gd name="connsiteX43" fmla="*/ 2023353 w 2558374"/>
              <a:gd name="connsiteY43" fmla="*/ 768501 h 817634"/>
              <a:gd name="connsiteX44" fmla="*/ 2247089 w 2558374"/>
              <a:gd name="connsiteY44" fmla="*/ 797684 h 817634"/>
              <a:gd name="connsiteX45" fmla="*/ 2451370 w 2558374"/>
              <a:gd name="connsiteY45" fmla="*/ 807411 h 817634"/>
              <a:gd name="connsiteX46" fmla="*/ 2558374 w 2558374"/>
              <a:gd name="connsiteY46" fmla="*/ 817139 h 817634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5217 w 2558374"/>
              <a:gd name="connsiteY15" fmla="*/ 68134 h 817659"/>
              <a:gd name="connsiteX16" fmla="*/ 963038 w 2558374"/>
              <a:gd name="connsiteY16" fmla="*/ 87590 h 817659"/>
              <a:gd name="connsiteX17" fmla="*/ 992221 w 2558374"/>
              <a:gd name="connsiteY17" fmla="*/ 107045 h 817659"/>
              <a:gd name="connsiteX18" fmla="*/ 1021404 w 2558374"/>
              <a:gd name="connsiteY18" fmla="*/ 116773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992221 w 2558374"/>
              <a:gd name="connsiteY17" fmla="*/ 107045 h 817659"/>
              <a:gd name="connsiteX18" fmla="*/ 1021404 w 2558374"/>
              <a:gd name="connsiteY18" fmla="*/ 116773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21404 w 2558374"/>
              <a:gd name="connsiteY18" fmla="*/ 116773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41251 w 2558374"/>
              <a:gd name="connsiteY36" fmla="*/ 680977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1666 w 2558374"/>
              <a:gd name="connsiteY39" fmla="*/ 72933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1666 w 2558374"/>
              <a:gd name="connsiteY39" fmla="*/ 729338 h 817659"/>
              <a:gd name="connsiteX40" fmla="*/ 1883871 w 2558374"/>
              <a:gd name="connsiteY40" fmla="*/ 739066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61435 w 2558374"/>
              <a:gd name="connsiteY39" fmla="*/ 724613 h 817659"/>
              <a:gd name="connsiteX40" fmla="*/ 1883871 w 2558374"/>
              <a:gd name="connsiteY40" fmla="*/ 739066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61435 w 2558374"/>
              <a:gd name="connsiteY39" fmla="*/ 724613 h 817659"/>
              <a:gd name="connsiteX40" fmla="*/ 1890461 w 2558374"/>
              <a:gd name="connsiteY40" fmla="*/ 734341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21012 w 2558374"/>
              <a:gd name="connsiteY9" fmla="*/ 39045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07395 w 2558374"/>
              <a:gd name="connsiteY14" fmla="*/ 39045 h 817753"/>
              <a:gd name="connsiteX15" fmla="*/ 888512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21012 w 2558374"/>
              <a:gd name="connsiteY9" fmla="*/ 39045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888512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21012 w 2558374"/>
              <a:gd name="connsiteY9" fmla="*/ 39045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901691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04538 w 2558374"/>
              <a:gd name="connsiteY9" fmla="*/ 34320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901691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52503 w 2558374"/>
              <a:gd name="connsiteY5" fmla="*/ 121592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04538 w 2558374"/>
              <a:gd name="connsiteY9" fmla="*/ 34320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901691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558374" h="817753">
                <a:moveTo>
                  <a:pt x="0" y="544884"/>
                </a:moveTo>
                <a:cubicBezTo>
                  <a:pt x="14358" y="272068"/>
                  <a:pt x="-6088" y="436085"/>
                  <a:pt x="19455" y="321147"/>
                </a:cubicBezTo>
                <a:cubicBezTo>
                  <a:pt x="23042" y="305007"/>
                  <a:pt x="22341" y="287561"/>
                  <a:pt x="29183" y="272509"/>
                </a:cubicBezTo>
                <a:cubicBezTo>
                  <a:pt x="34586" y="260623"/>
                  <a:pt x="83532" y="191268"/>
                  <a:pt x="97276" y="175233"/>
                </a:cubicBezTo>
                <a:cubicBezTo>
                  <a:pt x="106229" y="164788"/>
                  <a:pt x="117255" y="154990"/>
                  <a:pt x="126459" y="146050"/>
                </a:cubicBezTo>
                <a:cubicBezTo>
                  <a:pt x="135663" y="137110"/>
                  <a:pt x="143374" y="128895"/>
                  <a:pt x="152503" y="121592"/>
                </a:cubicBezTo>
                <a:cubicBezTo>
                  <a:pt x="160510" y="115186"/>
                  <a:pt x="165369" y="110382"/>
                  <a:pt x="175097" y="107139"/>
                </a:cubicBezTo>
                <a:cubicBezTo>
                  <a:pt x="213099" y="69139"/>
                  <a:pt x="173224" y="103212"/>
                  <a:pt x="223736" y="77956"/>
                </a:cubicBezTo>
                <a:cubicBezTo>
                  <a:pt x="234193" y="72728"/>
                  <a:pt x="239452" y="65774"/>
                  <a:pt x="252919" y="58501"/>
                </a:cubicBezTo>
                <a:cubicBezTo>
                  <a:pt x="266386" y="51228"/>
                  <a:pt x="278806" y="41639"/>
                  <a:pt x="304538" y="34320"/>
                </a:cubicBezTo>
                <a:cubicBezTo>
                  <a:pt x="330270" y="27001"/>
                  <a:pt x="254176" y="28509"/>
                  <a:pt x="407309" y="14587"/>
                </a:cubicBezTo>
                <a:cubicBezTo>
                  <a:pt x="417037" y="11345"/>
                  <a:pt x="475609" y="876"/>
                  <a:pt x="515566" y="135"/>
                </a:cubicBezTo>
                <a:cubicBezTo>
                  <a:pt x="555523" y="-606"/>
                  <a:pt x="572682" y="1558"/>
                  <a:pt x="647049" y="10139"/>
                </a:cubicBezTo>
                <a:cubicBezTo>
                  <a:pt x="657235" y="11314"/>
                  <a:pt x="737368" y="23713"/>
                  <a:pt x="768485" y="29318"/>
                </a:cubicBezTo>
                <a:cubicBezTo>
                  <a:pt x="799602" y="34923"/>
                  <a:pt x="820783" y="40528"/>
                  <a:pt x="833753" y="43770"/>
                </a:cubicBezTo>
                <a:cubicBezTo>
                  <a:pt x="878879" y="66334"/>
                  <a:pt x="880144" y="51458"/>
                  <a:pt x="901691" y="58777"/>
                </a:cubicBezTo>
                <a:cubicBezTo>
                  <a:pt x="923238" y="66096"/>
                  <a:pt x="946302" y="80411"/>
                  <a:pt x="963038" y="87684"/>
                </a:cubicBezTo>
                <a:cubicBezTo>
                  <a:pt x="979774" y="94957"/>
                  <a:pt x="989083" y="97504"/>
                  <a:pt x="1002105" y="102414"/>
                </a:cubicBezTo>
                <a:cubicBezTo>
                  <a:pt x="1014029" y="106884"/>
                  <a:pt x="1017847" y="108808"/>
                  <a:pt x="1034583" y="114505"/>
                </a:cubicBezTo>
                <a:cubicBezTo>
                  <a:pt x="1051319" y="120203"/>
                  <a:pt x="1083640" y="129720"/>
                  <a:pt x="1102520" y="136599"/>
                </a:cubicBezTo>
                <a:cubicBezTo>
                  <a:pt x="1121400" y="143478"/>
                  <a:pt x="1131650" y="152535"/>
                  <a:pt x="1147863" y="155777"/>
                </a:cubicBezTo>
                <a:cubicBezTo>
                  <a:pt x="1157591" y="162262"/>
                  <a:pt x="1169884" y="165279"/>
                  <a:pt x="1180341" y="170508"/>
                </a:cubicBezTo>
                <a:cubicBezTo>
                  <a:pt x="1189512" y="175094"/>
                  <a:pt x="1198672" y="179309"/>
                  <a:pt x="1206229" y="184960"/>
                </a:cubicBezTo>
                <a:cubicBezTo>
                  <a:pt x="1213786" y="190611"/>
                  <a:pt x="1218523" y="198687"/>
                  <a:pt x="1225685" y="204416"/>
                </a:cubicBezTo>
                <a:cubicBezTo>
                  <a:pt x="1234814" y="211719"/>
                  <a:pt x="1245140" y="217386"/>
                  <a:pt x="1254868" y="223871"/>
                </a:cubicBezTo>
                <a:cubicBezTo>
                  <a:pt x="1261353" y="233599"/>
                  <a:pt x="1283030" y="241953"/>
                  <a:pt x="1290797" y="250691"/>
                </a:cubicBezTo>
                <a:cubicBezTo>
                  <a:pt x="1309076" y="271255"/>
                  <a:pt x="1320843" y="294814"/>
                  <a:pt x="1332689" y="311420"/>
                </a:cubicBezTo>
                <a:cubicBezTo>
                  <a:pt x="1344535" y="328026"/>
                  <a:pt x="1352575" y="337048"/>
                  <a:pt x="1361872" y="350330"/>
                </a:cubicBezTo>
                <a:cubicBezTo>
                  <a:pt x="1375281" y="369486"/>
                  <a:pt x="1387839" y="390908"/>
                  <a:pt x="1400783" y="408696"/>
                </a:cubicBezTo>
                <a:cubicBezTo>
                  <a:pt x="1413727" y="426484"/>
                  <a:pt x="1402723" y="432515"/>
                  <a:pt x="1439537" y="457057"/>
                </a:cubicBezTo>
                <a:cubicBezTo>
                  <a:pt x="1452507" y="476512"/>
                  <a:pt x="1473792" y="491637"/>
                  <a:pt x="1488331" y="505973"/>
                </a:cubicBezTo>
                <a:cubicBezTo>
                  <a:pt x="1502870" y="520309"/>
                  <a:pt x="1482327" y="513445"/>
                  <a:pt x="1526772" y="543075"/>
                </a:cubicBezTo>
                <a:cubicBezTo>
                  <a:pt x="1533257" y="552803"/>
                  <a:pt x="1560164" y="580250"/>
                  <a:pt x="1575880" y="593522"/>
                </a:cubicBezTo>
                <a:cubicBezTo>
                  <a:pt x="1591596" y="606794"/>
                  <a:pt x="1597333" y="614793"/>
                  <a:pt x="1621067" y="622705"/>
                </a:cubicBezTo>
                <a:cubicBezTo>
                  <a:pt x="1627552" y="629190"/>
                  <a:pt x="1641856" y="634887"/>
                  <a:pt x="1653702" y="642160"/>
                </a:cubicBezTo>
                <a:cubicBezTo>
                  <a:pt x="1665548" y="649433"/>
                  <a:pt x="1684874" y="664524"/>
                  <a:pt x="1692143" y="666341"/>
                </a:cubicBezTo>
                <a:cubicBezTo>
                  <a:pt x="1698628" y="672826"/>
                  <a:pt x="1721090" y="680538"/>
                  <a:pt x="1734661" y="685796"/>
                </a:cubicBezTo>
                <a:cubicBezTo>
                  <a:pt x="1748232" y="691054"/>
                  <a:pt x="1762222" y="693463"/>
                  <a:pt x="1773571" y="697887"/>
                </a:cubicBezTo>
                <a:cubicBezTo>
                  <a:pt x="1784920" y="702311"/>
                  <a:pt x="1788110" y="707869"/>
                  <a:pt x="1802754" y="712339"/>
                </a:cubicBezTo>
                <a:cubicBezTo>
                  <a:pt x="1817398" y="716809"/>
                  <a:pt x="1846817" y="721024"/>
                  <a:pt x="1861435" y="724707"/>
                </a:cubicBezTo>
                <a:cubicBezTo>
                  <a:pt x="1876053" y="728390"/>
                  <a:pt x="1881309" y="731980"/>
                  <a:pt x="1890461" y="734435"/>
                </a:cubicBezTo>
                <a:cubicBezTo>
                  <a:pt x="1899613" y="736890"/>
                  <a:pt x="1903928" y="736982"/>
                  <a:pt x="1916349" y="739437"/>
                </a:cubicBezTo>
                <a:cubicBezTo>
                  <a:pt x="1928770" y="741892"/>
                  <a:pt x="1949036" y="744814"/>
                  <a:pt x="1964987" y="749164"/>
                </a:cubicBezTo>
                <a:cubicBezTo>
                  <a:pt x="1984772" y="754560"/>
                  <a:pt x="2003243" y="764598"/>
                  <a:pt x="2023353" y="768620"/>
                </a:cubicBezTo>
                <a:cubicBezTo>
                  <a:pt x="2114594" y="786867"/>
                  <a:pt x="2108773" y="787163"/>
                  <a:pt x="2247089" y="797803"/>
                </a:cubicBezTo>
                <a:cubicBezTo>
                  <a:pt x="2315059" y="803031"/>
                  <a:pt x="2383276" y="804288"/>
                  <a:pt x="2451370" y="807530"/>
                </a:cubicBezTo>
                <a:cubicBezTo>
                  <a:pt x="2519085" y="821074"/>
                  <a:pt x="2483474" y="817258"/>
                  <a:pt x="2558374" y="817258"/>
                </a:cubicBezTo>
              </a:path>
            </a:pathLst>
          </a:cu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904672" y="466928"/>
            <a:ext cx="6819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Optical Fibre (OF) components from one station (</a:t>
            </a:r>
            <a:r>
              <a:rPr lang="en-GB" sz="2800" dirty="0" err="1" smtClean="0"/>
              <a:t>eg</a:t>
            </a:r>
            <a:r>
              <a:rPr lang="en-GB" sz="2800" dirty="0" smtClean="0"/>
              <a:t>; RE+3/1) through Mini Cable chains</a:t>
            </a:r>
            <a:endParaRPr lang="en-GB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1070040" y="4252258"/>
            <a:ext cx="1857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SFP+ Modules ?</a:t>
            </a:r>
            <a:endParaRPr lang="en-GB" dirty="0"/>
          </a:p>
        </p:txBody>
      </p:sp>
      <p:sp>
        <p:nvSpPr>
          <p:cNvPr id="25" name="Freeform 24"/>
          <p:cNvSpPr/>
          <p:nvPr/>
        </p:nvSpPr>
        <p:spPr>
          <a:xfrm rot="10800000">
            <a:off x="6342268" y="2573840"/>
            <a:ext cx="3902053" cy="1550688"/>
          </a:xfrm>
          <a:custGeom>
            <a:avLst/>
            <a:gdLst>
              <a:gd name="connsiteX0" fmla="*/ 0 w 2558374"/>
              <a:gd name="connsiteY0" fmla="*/ 544765 h 817634"/>
              <a:gd name="connsiteX1" fmla="*/ 19455 w 2558374"/>
              <a:gd name="connsiteY1" fmla="*/ 321028 h 817634"/>
              <a:gd name="connsiteX2" fmla="*/ 29183 w 2558374"/>
              <a:gd name="connsiteY2" fmla="*/ 272390 h 817634"/>
              <a:gd name="connsiteX3" fmla="*/ 97276 w 2558374"/>
              <a:gd name="connsiteY3" fmla="*/ 175114 h 817634"/>
              <a:gd name="connsiteX4" fmla="*/ 126459 w 2558374"/>
              <a:gd name="connsiteY4" fmla="*/ 145931 h 817634"/>
              <a:gd name="connsiteX5" fmla="*/ 145914 w 2558374"/>
              <a:gd name="connsiteY5" fmla="*/ 116748 h 817634"/>
              <a:gd name="connsiteX6" fmla="*/ 175097 w 2558374"/>
              <a:gd name="connsiteY6" fmla="*/ 107020 h 817634"/>
              <a:gd name="connsiteX7" fmla="*/ 223736 w 2558374"/>
              <a:gd name="connsiteY7" fmla="*/ 77837 h 817634"/>
              <a:gd name="connsiteX8" fmla="*/ 252919 w 2558374"/>
              <a:gd name="connsiteY8" fmla="*/ 58382 h 817634"/>
              <a:gd name="connsiteX9" fmla="*/ 321012 w 2558374"/>
              <a:gd name="connsiteY9" fmla="*/ 38926 h 817634"/>
              <a:gd name="connsiteX10" fmla="*/ 486383 w 2558374"/>
              <a:gd name="connsiteY10" fmla="*/ 9743 h 817634"/>
              <a:gd name="connsiteX11" fmla="*/ 515566 w 2558374"/>
              <a:gd name="connsiteY11" fmla="*/ 16 h 817634"/>
              <a:gd name="connsiteX12" fmla="*/ 739302 w 2558374"/>
              <a:gd name="connsiteY12" fmla="*/ 19471 h 817634"/>
              <a:gd name="connsiteX13" fmla="*/ 768485 w 2558374"/>
              <a:gd name="connsiteY13" fmla="*/ 29199 h 817634"/>
              <a:gd name="connsiteX14" fmla="*/ 807395 w 2558374"/>
              <a:gd name="connsiteY14" fmla="*/ 38926 h 817634"/>
              <a:gd name="connsiteX15" fmla="*/ 885217 w 2558374"/>
              <a:gd name="connsiteY15" fmla="*/ 68109 h 817634"/>
              <a:gd name="connsiteX16" fmla="*/ 963038 w 2558374"/>
              <a:gd name="connsiteY16" fmla="*/ 87565 h 817634"/>
              <a:gd name="connsiteX17" fmla="*/ 992221 w 2558374"/>
              <a:gd name="connsiteY17" fmla="*/ 107020 h 817634"/>
              <a:gd name="connsiteX18" fmla="*/ 1021404 w 2558374"/>
              <a:gd name="connsiteY18" fmla="*/ 116748 h 817634"/>
              <a:gd name="connsiteX19" fmla="*/ 1099225 w 2558374"/>
              <a:gd name="connsiteY19" fmla="*/ 145931 h 817634"/>
              <a:gd name="connsiteX20" fmla="*/ 1147863 w 2558374"/>
              <a:gd name="connsiteY20" fmla="*/ 155658 h 817634"/>
              <a:gd name="connsiteX21" fmla="*/ 1177046 w 2558374"/>
              <a:gd name="connsiteY21" fmla="*/ 175114 h 817634"/>
              <a:gd name="connsiteX22" fmla="*/ 1206229 w 2558374"/>
              <a:gd name="connsiteY22" fmla="*/ 184841 h 817634"/>
              <a:gd name="connsiteX23" fmla="*/ 1225685 w 2558374"/>
              <a:gd name="connsiteY23" fmla="*/ 204297 h 817634"/>
              <a:gd name="connsiteX24" fmla="*/ 1254868 w 2558374"/>
              <a:gd name="connsiteY24" fmla="*/ 223752 h 817634"/>
              <a:gd name="connsiteX25" fmla="*/ 1274323 w 2558374"/>
              <a:gd name="connsiteY25" fmla="*/ 252935 h 817634"/>
              <a:gd name="connsiteX26" fmla="*/ 1332689 w 2558374"/>
              <a:gd name="connsiteY26" fmla="*/ 311301 h 817634"/>
              <a:gd name="connsiteX27" fmla="*/ 1361872 w 2558374"/>
              <a:gd name="connsiteY27" fmla="*/ 350211 h 817634"/>
              <a:gd name="connsiteX28" fmla="*/ 1400783 w 2558374"/>
              <a:gd name="connsiteY28" fmla="*/ 408577 h 817634"/>
              <a:gd name="connsiteX29" fmla="*/ 1449421 w 2558374"/>
              <a:gd name="connsiteY29" fmla="*/ 447488 h 817634"/>
              <a:gd name="connsiteX30" fmla="*/ 1488331 w 2558374"/>
              <a:gd name="connsiteY30" fmla="*/ 505854 h 817634"/>
              <a:gd name="connsiteX31" fmla="*/ 1556425 w 2558374"/>
              <a:gd name="connsiteY31" fmla="*/ 564220 h 817634"/>
              <a:gd name="connsiteX32" fmla="*/ 1575880 w 2558374"/>
              <a:gd name="connsiteY32" fmla="*/ 593403 h 817634"/>
              <a:gd name="connsiteX33" fmla="*/ 1634246 w 2558374"/>
              <a:gd name="connsiteY33" fmla="*/ 622586 h 817634"/>
              <a:gd name="connsiteX34" fmla="*/ 1653702 w 2558374"/>
              <a:gd name="connsiteY34" fmla="*/ 642041 h 817634"/>
              <a:gd name="connsiteX35" fmla="*/ 1721795 w 2558374"/>
              <a:gd name="connsiteY35" fmla="*/ 661497 h 817634"/>
              <a:gd name="connsiteX36" fmla="*/ 1741251 w 2558374"/>
              <a:gd name="connsiteY36" fmla="*/ 680952 h 817634"/>
              <a:gd name="connsiteX37" fmla="*/ 1780161 w 2558374"/>
              <a:gd name="connsiteY37" fmla="*/ 690680 h 817634"/>
              <a:gd name="connsiteX38" fmla="*/ 1809344 w 2558374"/>
              <a:gd name="connsiteY38" fmla="*/ 700407 h 817634"/>
              <a:gd name="connsiteX39" fmla="*/ 1848255 w 2558374"/>
              <a:gd name="connsiteY39" fmla="*/ 719863 h 817634"/>
              <a:gd name="connsiteX40" fmla="*/ 1887166 w 2558374"/>
              <a:gd name="connsiteY40" fmla="*/ 729590 h 817634"/>
              <a:gd name="connsiteX41" fmla="*/ 1916349 w 2558374"/>
              <a:gd name="connsiteY41" fmla="*/ 739318 h 817634"/>
              <a:gd name="connsiteX42" fmla="*/ 1964987 w 2558374"/>
              <a:gd name="connsiteY42" fmla="*/ 749045 h 817634"/>
              <a:gd name="connsiteX43" fmla="*/ 2023353 w 2558374"/>
              <a:gd name="connsiteY43" fmla="*/ 768501 h 817634"/>
              <a:gd name="connsiteX44" fmla="*/ 2247089 w 2558374"/>
              <a:gd name="connsiteY44" fmla="*/ 797684 h 817634"/>
              <a:gd name="connsiteX45" fmla="*/ 2451370 w 2558374"/>
              <a:gd name="connsiteY45" fmla="*/ 807411 h 817634"/>
              <a:gd name="connsiteX46" fmla="*/ 2558374 w 2558374"/>
              <a:gd name="connsiteY46" fmla="*/ 817139 h 817634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5217 w 2558374"/>
              <a:gd name="connsiteY15" fmla="*/ 68134 h 817659"/>
              <a:gd name="connsiteX16" fmla="*/ 963038 w 2558374"/>
              <a:gd name="connsiteY16" fmla="*/ 87590 h 817659"/>
              <a:gd name="connsiteX17" fmla="*/ 992221 w 2558374"/>
              <a:gd name="connsiteY17" fmla="*/ 107045 h 817659"/>
              <a:gd name="connsiteX18" fmla="*/ 1021404 w 2558374"/>
              <a:gd name="connsiteY18" fmla="*/ 116773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992221 w 2558374"/>
              <a:gd name="connsiteY17" fmla="*/ 107045 h 817659"/>
              <a:gd name="connsiteX18" fmla="*/ 1021404 w 2558374"/>
              <a:gd name="connsiteY18" fmla="*/ 116773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21404 w 2558374"/>
              <a:gd name="connsiteY18" fmla="*/ 116773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41251 w 2558374"/>
              <a:gd name="connsiteY36" fmla="*/ 680977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1666 w 2558374"/>
              <a:gd name="connsiteY39" fmla="*/ 72933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1666 w 2558374"/>
              <a:gd name="connsiteY39" fmla="*/ 729338 h 817659"/>
              <a:gd name="connsiteX40" fmla="*/ 1883871 w 2558374"/>
              <a:gd name="connsiteY40" fmla="*/ 739066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61435 w 2558374"/>
              <a:gd name="connsiteY39" fmla="*/ 724613 h 817659"/>
              <a:gd name="connsiteX40" fmla="*/ 1883871 w 2558374"/>
              <a:gd name="connsiteY40" fmla="*/ 739066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61435 w 2558374"/>
              <a:gd name="connsiteY39" fmla="*/ 724613 h 817659"/>
              <a:gd name="connsiteX40" fmla="*/ 1890461 w 2558374"/>
              <a:gd name="connsiteY40" fmla="*/ 734341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21012 w 2558374"/>
              <a:gd name="connsiteY9" fmla="*/ 39045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07395 w 2558374"/>
              <a:gd name="connsiteY14" fmla="*/ 39045 h 817753"/>
              <a:gd name="connsiteX15" fmla="*/ 888512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21012 w 2558374"/>
              <a:gd name="connsiteY9" fmla="*/ 39045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888512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21012 w 2558374"/>
              <a:gd name="connsiteY9" fmla="*/ 39045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901691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04538 w 2558374"/>
              <a:gd name="connsiteY9" fmla="*/ 34320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901691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52503 w 2558374"/>
              <a:gd name="connsiteY5" fmla="*/ 121592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04538 w 2558374"/>
              <a:gd name="connsiteY9" fmla="*/ 34320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901691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558374" h="817753">
                <a:moveTo>
                  <a:pt x="0" y="544884"/>
                </a:moveTo>
                <a:cubicBezTo>
                  <a:pt x="14358" y="272068"/>
                  <a:pt x="-6088" y="436085"/>
                  <a:pt x="19455" y="321147"/>
                </a:cubicBezTo>
                <a:cubicBezTo>
                  <a:pt x="23042" y="305007"/>
                  <a:pt x="22341" y="287561"/>
                  <a:pt x="29183" y="272509"/>
                </a:cubicBezTo>
                <a:cubicBezTo>
                  <a:pt x="34586" y="260623"/>
                  <a:pt x="83532" y="191268"/>
                  <a:pt x="97276" y="175233"/>
                </a:cubicBezTo>
                <a:cubicBezTo>
                  <a:pt x="106229" y="164788"/>
                  <a:pt x="117255" y="154990"/>
                  <a:pt x="126459" y="146050"/>
                </a:cubicBezTo>
                <a:cubicBezTo>
                  <a:pt x="135663" y="137110"/>
                  <a:pt x="143374" y="128895"/>
                  <a:pt x="152503" y="121592"/>
                </a:cubicBezTo>
                <a:cubicBezTo>
                  <a:pt x="160510" y="115186"/>
                  <a:pt x="165369" y="110382"/>
                  <a:pt x="175097" y="107139"/>
                </a:cubicBezTo>
                <a:cubicBezTo>
                  <a:pt x="213099" y="69139"/>
                  <a:pt x="173224" y="103212"/>
                  <a:pt x="223736" y="77956"/>
                </a:cubicBezTo>
                <a:cubicBezTo>
                  <a:pt x="234193" y="72728"/>
                  <a:pt x="239452" y="65774"/>
                  <a:pt x="252919" y="58501"/>
                </a:cubicBezTo>
                <a:cubicBezTo>
                  <a:pt x="266386" y="51228"/>
                  <a:pt x="278806" y="41639"/>
                  <a:pt x="304538" y="34320"/>
                </a:cubicBezTo>
                <a:cubicBezTo>
                  <a:pt x="330270" y="27001"/>
                  <a:pt x="254176" y="28509"/>
                  <a:pt x="407309" y="14587"/>
                </a:cubicBezTo>
                <a:cubicBezTo>
                  <a:pt x="417037" y="11345"/>
                  <a:pt x="475609" y="876"/>
                  <a:pt x="515566" y="135"/>
                </a:cubicBezTo>
                <a:cubicBezTo>
                  <a:pt x="555523" y="-606"/>
                  <a:pt x="572682" y="1558"/>
                  <a:pt x="647049" y="10139"/>
                </a:cubicBezTo>
                <a:cubicBezTo>
                  <a:pt x="657235" y="11314"/>
                  <a:pt x="737368" y="23713"/>
                  <a:pt x="768485" y="29318"/>
                </a:cubicBezTo>
                <a:cubicBezTo>
                  <a:pt x="799602" y="34923"/>
                  <a:pt x="820783" y="40528"/>
                  <a:pt x="833753" y="43770"/>
                </a:cubicBezTo>
                <a:cubicBezTo>
                  <a:pt x="878879" y="66334"/>
                  <a:pt x="880144" y="51458"/>
                  <a:pt x="901691" y="58777"/>
                </a:cubicBezTo>
                <a:cubicBezTo>
                  <a:pt x="923238" y="66096"/>
                  <a:pt x="946302" y="80411"/>
                  <a:pt x="963038" y="87684"/>
                </a:cubicBezTo>
                <a:cubicBezTo>
                  <a:pt x="979774" y="94957"/>
                  <a:pt x="989083" y="97504"/>
                  <a:pt x="1002105" y="102414"/>
                </a:cubicBezTo>
                <a:cubicBezTo>
                  <a:pt x="1014029" y="106884"/>
                  <a:pt x="1017847" y="108808"/>
                  <a:pt x="1034583" y="114505"/>
                </a:cubicBezTo>
                <a:cubicBezTo>
                  <a:pt x="1051319" y="120203"/>
                  <a:pt x="1083640" y="129720"/>
                  <a:pt x="1102520" y="136599"/>
                </a:cubicBezTo>
                <a:cubicBezTo>
                  <a:pt x="1121400" y="143478"/>
                  <a:pt x="1131650" y="152535"/>
                  <a:pt x="1147863" y="155777"/>
                </a:cubicBezTo>
                <a:cubicBezTo>
                  <a:pt x="1157591" y="162262"/>
                  <a:pt x="1169884" y="165279"/>
                  <a:pt x="1180341" y="170508"/>
                </a:cubicBezTo>
                <a:cubicBezTo>
                  <a:pt x="1189512" y="175094"/>
                  <a:pt x="1198672" y="179309"/>
                  <a:pt x="1206229" y="184960"/>
                </a:cubicBezTo>
                <a:cubicBezTo>
                  <a:pt x="1213786" y="190611"/>
                  <a:pt x="1218523" y="198687"/>
                  <a:pt x="1225685" y="204416"/>
                </a:cubicBezTo>
                <a:cubicBezTo>
                  <a:pt x="1234814" y="211719"/>
                  <a:pt x="1245140" y="217386"/>
                  <a:pt x="1254868" y="223871"/>
                </a:cubicBezTo>
                <a:cubicBezTo>
                  <a:pt x="1261353" y="233599"/>
                  <a:pt x="1283030" y="241953"/>
                  <a:pt x="1290797" y="250691"/>
                </a:cubicBezTo>
                <a:cubicBezTo>
                  <a:pt x="1309076" y="271255"/>
                  <a:pt x="1320843" y="294814"/>
                  <a:pt x="1332689" y="311420"/>
                </a:cubicBezTo>
                <a:cubicBezTo>
                  <a:pt x="1344535" y="328026"/>
                  <a:pt x="1352575" y="337048"/>
                  <a:pt x="1361872" y="350330"/>
                </a:cubicBezTo>
                <a:cubicBezTo>
                  <a:pt x="1375281" y="369486"/>
                  <a:pt x="1387839" y="390908"/>
                  <a:pt x="1400783" y="408696"/>
                </a:cubicBezTo>
                <a:cubicBezTo>
                  <a:pt x="1413727" y="426484"/>
                  <a:pt x="1402723" y="432515"/>
                  <a:pt x="1439537" y="457057"/>
                </a:cubicBezTo>
                <a:cubicBezTo>
                  <a:pt x="1452507" y="476512"/>
                  <a:pt x="1473792" y="491637"/>
                  <a:pt x="1488331" y="505973"/>
                </a:cubicBezTo>
                <a:cubicBezTo>
                  <a:pt x="1502870" y="520309"/>
                  <a:pt x="1482327" y="513445"/>
                  <a:pt x="1526772" y="543075"/>
                </a:cubicBezTo>
                <a:cubicBezTo>
                  <a:pt x="1533257" y="552803"/>
                  <a:pt x="1560164" y="580250"/>
                  <a:pt x="1575880" y="593522"/>
                </a:cubicBezTo>
                <a:cubicBezTo>
                  <a:pt x="1591596" y="606794"/>
                  <a:pt x="1597333" y="614793"/>
                  <a:pt x="1621067" y="622705"/>
                </a:cubicBezTo>
                <a:cubicBezTo>
                  <a:pt x="1627552" y="629190"/>
                  <a:pt x="1641856" y="634887"/>
                  <a:pt x="1653702" y="642160"/>
                </a:cubicBezTo>
                <a:cubicBezTo>
                  <a:pt x="1665548" y="649433"/>
                  <a:pt x="1684874" y="664524"/>
                  <a:pt x="1692143" y="666341"/>
                </a:cubicBezTo>
                <a:cubicBezTo>
                  <a:pt x="1698628" y="672826"/>
                  <a:pt x="1721090" y="680538"/>
                  <a:pt x="1734661" y="685796"/>
                </a:cubicBezTo>
                <a:cubicBezTo>
                  <a:pt x="1748232" y="691054"/>
                  <a:pt x="1762222" y="693463"/>
                  <a:pt x="1773571" y="697887"/>
                </a:cubicBezTo>
                <a:cubicBezTo>
                  <a:pt x="1784920" y="702311"/>
                  <a:pt x="1788110" y="707869"/>
                  <a:pt x="1802754" y="712339"/>
                </a:cubicBezTo>
                <a:cubicBezTo>
                  <a:pt x="1817398" y="716809"/>
                  <a:pt x="1846817" y="721024"/>
                  <a:pt x="1861435" y="724707"/>
                </a:cubicBezTo>
                <a:cubicBezTo>
                  <a:pt x="1876053" y="728390"/>
                  <a:pt x="1881309" y="731980"/>
                  <a:pt x="1890461" y="734435"/>
                </a:cubicBezTo>
                <a:cubicBezTo>
                  <a:pt x="1899613" y="736890"/>
                  <a:pt x="1903928" y="736982"/>
                  <a:pt x="1916349" y="739437"/>
                </a:cubicBezTo>
                <a:cubicBezTo>
                  <a:pt x="1928770" y="741892"/>
                  <a:pt x="1949036" y="744814"/>
                  <a:pt x="1964987" y="749164"/>
                </a:cubicBezTo>
                <a:cubicBezTo>
                  <a:pt x="1984772" y="754560"/>
                  <a:pt x="2003243" y="764598"/>
                  <a:pt x="2023353" y="768620"/>
                </a:cubicBezTo>
                <a:cubicBezTo>
                  <a:pt x="2114594" y="786867"/>
                  <a:pt x="2108773" y="787163"/>
                  <a:pt x="2247089" y="797803"/>
                </a:cubicBezTo>
                <a:cubicBezTo>
                  <a:pt x="2315059" y="803031"/>
                  <a:pt x="2383276" y="804288"/>
                  <a:pt x="2451370" y="807530"/>
                </a:cubicBezTo>
                <a:cubicBezTo>
                  <a:pt x="2519085" y="821074"/>
                  <a:pt x="2483474" y="817258"/>
                  <a:pt x="2558374" y="817258"/>
                </a:cubicBezTo>
              </a:path>
            </a:pathLst>
          </a:custGeom>
          <a:noFill/>
          <a:ln w="889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2602094" y="1892324"/>
            <a:ext cx="2846487" cy="681516"/>
          </a:xfrm>
          <a:custGeom>
            <a:avLst/>
            <a:gdLst>
              <a:gd name="connsiteX0" fmla="*/ 0 w 2558374"/>
              <a:gd name="connsiteY0" fmla="*/ 544765 h 817634"/>
              <a:gd name="connsiteX1" fmla="*/ 19455 w 2558374"/>
              <a:gd name="connsiteY1" fmla="*/ 321028 h 817634"/>
              <a:gd name="connsiteX2" fmla="*/ 29183 w 2558374"/>
              <a:gd name="connsiteY2" fmla="*/ 272390 h 817634"/>
              <a:gd name="connsiteX3" fmla="*/ 97276 w 2558374"/>
              <a:gd name="connsiteY3" fmla="*/ 175114 h 817634"/>
              <a:gd name="connsiteX4" fmla="*/ 126459 w 2558374"/>
              <a:gd name="connsiteY4" fmla="*/ 145931 h 817634"/>
              <a:gd name="connsiteX5" fmla="*/ 145914 w 2558374"/>
              <a:gd name="connsiteY5" fmla="*/ 116748 h 817634"/>
              <a:gd name="connsiteX6" fmla="*/ 175097 w 2558374"/>
              <a:gd name="connsiteY6" fmla="*/ 107020 h 817634"/>
              <a:gd name="connsiteX7" fmla="*/ 223736 w 2558374"/>
              <a:gd name="connsiteY7" fmla="*/ 77837 h 817634"/>
              <a:gd name="connsiteX8" fmla="*/ 252919 w 2558374"/>
              <a:gd name="connsiteY8" fmla="*/ 58382 h 817634"/>
              <a:gd name="connsiteX9" fmla="*/ 321012 w 2558374"/>
              <a:gd name="connsiteY9" fmla="*/ 38926 h 817634"/>
              <a:gd name="connsiteX10" fmla="*/ 486383 w 2558374"/>
              <a:gd name="connsiteY10" fmla="*/ 9743 h 817634"/>
              <a:gd name="connsiteX11" fmla="*/ 515566 w 2558374"/>
              <a:gd name="connsiteY11" fmla="*/ 16 h 817634"/>
              <a:gd name="connsiteX12" fmla="*/ 739302 w 2558374"/>
              <a:gd name="connsiteY12" fmla="*/ 19471 h 817634"/>
              <a:gd name="connsiteX13" fmla="*/ 768485 w 2558374"/>
              <a:gd name="connsiteY13" fmla="*/ 29199 h 817634"/>
              <a:gd name="connsiteX14" fmla="*/ 807395 w 2558374"/>
              <a:gd name="connsiteY14" fmla="*/ 38926 h 817634"/>
              <a:gd name="connsiteX15" fmla="*/ 885217 w 2558374"/>
              <a:gd name="connsiteY15" fmla="*/ 68109 h 817634"/>
              <a:gd name="connsiteX16" fmla="*/ 963038 w 2558374"/>
              <a:gd name="connsiteY16" fmla="*/ 87565 h 817634"/>
              <a:gd name="connsiteX17" fmla="*/ 992221 w 2558374"/>
              <a:gd name="connsiteY17" fmla="*/ 107020 h 817634"/>
              <a:gd name="connsiteX18" fmla="*/ 1021404 w 2558374"/>
              <a:gd name="connsiteY18" fmla="*/ 116748 h 817634"/>
              <a:gd name="connsiteX19" fmla="*/ 1099225 w 2558374"/>
              <a:gd name="connsiteY19" fmla="*/ 145931 h 817634"/>
              <a:gd name="connsiteX20" fmla="*/ 1147863 w 2558374"/>
              <a:gd name="connsiteY20" fmla="*/ 155658 h 817634"/>
              <a:gd name="connsiteX21" fmla="*/ 1177046 w 2558374"/>
              <a:gd name="connsiteY21" fmla="*/ 175114 h 817634"/>
              <a:gd name="connsiteX22" fmla="*/ 1206229 w 2558374"/>
              <a:gd name="connsiteY22" fmla="*/ 184841 h 817634"/>
              <a:gd name="connsiteX23" fmla="*/ 1225685 w 2558374"/>
              <a:gd name="connsiteY23" fmla="*/ 204297 h 817634"/>
              <a:gd name="connsiteX24" fmla="*/ 1254868 w 2558374"/>
              <a:gd name="connsiteY24" fmla="*/ 223752 h 817634"/>
              <a:gd name="connsiteX25" fmla="*/ 1274323 w 2558374"/>
              <a:gd name="connsiteY25" fmla="*/ 252935 h 817634"/>
              <a:gd name="connsiteX26" fmla="*/ 1332689 w 2558374"/>
              <a:gd name="connsiteY26" fmla="*/ 311301 h 817634"/>
              <a:gd name="connsiteX27" fmla="*/ 1361872 w 2558374"/>
              <a:gd name="connsiteY27" fmla="*/ 350211 h 817634"/>
              <a:gd name="connsiteX28" fmla="*/ 1400783 w 2558374"/>
              <a:gd name="connsiteY28" fmla="*/ 408577 h 817634"/>
              <a:gd name="connsiteX29" fmla="*/ 1449421 w 2558374"/>
              <a:gd name="connsiteY29" fmla="*/ 447488 h 817634"/>
              <a:gd name="connsiteX30" fmla="*/ 1488331 w 2558374"/>
              <a:gd name="connsiteY30" fmla="*/ 505854 h 817634"/>
              <a:gd name="connsiteX31" fmla="*/ 1556425 w 2558374"/>
              <a:gd name="connsiteY31" fmla="*/ 564220 h 817634"/>
              <a:gd name="connsiteX32" fmla="*/ 1575880 w 2558374"/>
              <a:gd name="connsiteY32" fmla="*/ 593403 h 817634"/>
              <a:gd name="connsiteX33" fmla="*/ 1634246 w 2558374"/>
              <a:gd name="connsiteY33" fmla="*/ 622586 h 817634"/>
              <a:gd name="connsiteX34" fmla="*/ 1653702 w 2558374"/>
              <a:gd name="connsiteY34" fmla="*/ 642041 h 817634"/>
              <a:gd name="connsiteX35" fmla="*/ 1721795 w 2558374"/>
              <a:gd name="connsiteY35" fmla="*/ 661497 h 817634"/>
              <a:gd name="connsiteX36" fmla="*/ 1741251 w 2558374"/>
              <a:gd name="connsiteY36" fmla="*/ 680952 h 817634"/>
              <a:gd name="connsiteX37" fmla="*/ 1780161 w 2558374"/>
              <a:gd name="connsiteY37" fmla="*/ 690680 h 817634"/>
              <a:gd name="connsiteX38" fmla="*/ 1809344 w 2558374"/>
              <a:gd name="connsiteY38" fmla="*/ 700407 h 817634"/>
              <a:gd name="connsiteX39" fmla="*/ 1848255 w 2558374"/>
              <a:gd name="connsiteY39" fmla="*/ 719863 h 817634"/>
              <a:gd name="connsiteX40" fmla="*/ 1887166 w 2558374"/>
              <a:gd name="connsiteY40" fmla="*/ 729590 h 817634"/>
              <a:gd name="connsiteX41" fmla="*/ 1916349 w 2558374"/>
              <a:gd name="connsiteY41" fmla="*/ 739318 h 817634"/>
              <a:gd name="connsiteX42" fmla="*/ 1964987 w 2558374"/>
              <a:gd name="connsiteY42" fmla="*/ 749045 h 817634"/>
              <a:gd name="connsiteX43" fmla="*/ 2023353 w 2558374"/>
              <a:gd name="connsiteY43" fmla="*/ 768501 h 817634"/>
              <a:gd name="connsiteX44" fmla="*/ 2247089 w 2558374"/>
              <a:gd name="connsiteY44" fmla="*/ 797684 h 817634"/>
              <a:gd name="connsiteX45" fmla="*/ 2451370 w 2558374"/>
              <a:gd name="connsiteY45" fmla="*/ 807411 h 817634"/>
              <a:gd name="connsiteX46" fmla="*/ 2558374 w 2558374"/>
              <a:gd name="connsiteY46" fmla="*/ 817139 h 817634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5217 w 2558374"/>
              <a:gd name="connsiteY15" fmla="*/ 68134 h 817659"/>
              <a:gd name="connsiteX16" fmla="*/ 963038 w 2558374"/>
              <a:gd name="connsiteY16" fmla="*/ 87590 h 817659"/>
              <a:gd name="connsiteX17" fmla="*/ 992221 w 2558374"/>
              <a:gd name="connsiteY17" fmla="*/ 107045 h 817659"/>
              <a:gd name="connsiteX18" fmla="*/ 1021404 w 2558374"/>
              <a:gd name="connsiteY18" fmla="*/ 116773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992221 w 2558374"/>
              <a:gd name="connsiteY17" fmla="*/ 107045 h 817659"/>
              <a:gd name="connsiteX18" fmla="*/ 1021404 w 2558374"/>
              <a:gd name="connsiteY18" fmla="*/ 116773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21404 w 2558374"/>
              <a:gd name="connsiteY18" fmla="*/ 116773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099225 w 2558374"/>
              <a:gd name="connsiteY19" fmla="*/ 145956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77046 w 2558374"/>
              <a:gd name="connsiteY21" fmla="*/ 175139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74323 w 2558374"/>
              <a:gd name="connsiteY25" fmla="*/ 252960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49421 w 2558374"/>
              <a:gd name="connsiteY29" fmla="*/ 44751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34246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56425 w 2558374"/>
              <a:gd name="connsiteY31" fmla="*/ 564245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21795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9344 w 2558374"/>
              <a:gd name="connsiteY38" fmla="*/ 700432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41251 w 2558374"/>
              <a:gd name="connsiteY36" fmla="*/ 680977 h 817659"/>
              <a:gd name="connsiteX37" fmla="*/ 1780161 w 2558374"/>
              <a:gd name="connsiteY37" fmla="*/ 690705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41251 w 2558374"/>
              <a:gd name="connsiteY36" fmla="*/ 680977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702027 w 2558374"/>
              <a:gd name="connsiteY35" fmla="*/ 661522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8255 w 2558374"/>
              <a:gd name="connsiteY39" fmla="*/ 71988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1666 w 2558374"/>
              <a:gd name="connsiteY39" fmla="*/ 729338 h 817659"/>
              <a:gd name="connsiteX40" fmla="*/ 1887166 w 2558374"/>
              <a:gd name="connsiteY40" fmla="*/ 729615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41666 w 2558374"/>
              <a:gd name="connsiteY39" fmla="*/ 729338 h 817659"/>
              <a:gd name="connsiteX40" fmla="*/ 1883871 w 2558374"/>
              <a:gd name="connsiteY40" fmla="*/ 739066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61435 w 2558374"/>
              <a:gd name="connsiteY39" fmla="*/ 724613 h 817659"/>
              <a:gd name="connsiteX40" fmla="*/ 1883871 w 2558374"/>
              <a:gd name="connsiteY40" fmla="*/ 739066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790 h 817659"/>
              <a:gd name="connsiteX1" fmla="*/ 19455 w 2558374"/>
              <a:gd name="connsiteY1" fmla="*/ 321053 h 817659"/>
              <a:gd name="connsiteX2" fmla="*/ 29183 w 2558374"/>
              <a:gd name="connsiteY2" fmla="*/ 272415 h 817659"/>
              <a:gd name="connsiteX3" fmla="*/ 97276 w 2558374"/>
              <a:gd name="connsiteY3" fmla="*/ 175139 h 817659"/>
              <a:gd name="connsiteX4" fmla="*/ 126459 w 2558374"/>
              <a:gd name="connsiteY4" fmla="*/ 145956 h 817659"/>
              <a:gd name="connsiteX5" fmla="*/ 145914 w 2558374"/>
              <a:gd name="connsiteY5" fmla="*/ 116773 h 817659"/>
              <a:gd name="connsiteX6" fmla="*/ 175097 w 2558374"/>
              <a:gd name="connsiteY6" fmla="*/ 107045 h 817659"/>
              <a:gd name="connsiteX7" fmla="*/ 223736 w 2558374"/>
              <a:gd name="connsiteY7" fmla="*/ 77862 h 817659"/>
              <a:gd name="connsiteX8" fmla="*/ 252919 w 2558374"/>
              <a:gd name="connsiteY8" fmla="*/ 58407 h 817659"/>
              <a:gd name="connsiteX9" fmla="*/ 321012 w 2558374"/>
              <a:gd name="connsiteY9" fmla="*/ 38951 h 817659"/>
              <a:gd name="connsiteX10" fmla="*/ 407309 w 2558374"/>
              <a:gd name="connsiteY10" fmla="*/ 14493 h 817659"/>
              <a:gd name="connsiteX11" fmla="*/ 515566 w 2558374"/>
              <a:gd name="connsiteY11" fmla="*/ 41 h 817659"/>
              <a:gd name="connsiteX12" fmla="*/ 739302 w 2558374"/>
              <a:gd name="connsiteY12" fmla="*/ 19496 h 817659"/>
              <a:gd name="connsiteX13" fmla="*/ 768485 w 2558374"/>
              <a:gd name="connsiteY13" fmla="*/ 29224 h 817659"/>
              <a:gd name="connsiteX14" fmla="*/ 807395 w 2558374"/>
              <a:gd name="connsiteY14" fmla="*/ 38951 h 817659"/>
              <a:gd name="connsiteX15" fmla="*/ 888512 w 2558374"/>
              <a:gd name="connsiteY15" fmla="*/ 58683 h 817659"/>
              <a:gd name="connsiteX16" fmla="*/ 963038 w 2558374"/>
              <a:gd name="connsiteY16" fmla="*/ 87590 h 817659"/>
              <a:gd name="connsiteX17" fmla="*/ 1002105 w 2558374"/>
              <a:gd name="connsiteY17" fmla="*/ 102320 h 817659"/>
              <a:gd name="connsiteX18" fmla="*/ 1034583 w 2558374"/>
              <a:gd name="connsiteY18" fmla="*/ 114411 h 817659"/>
              <a:gd name="connsiteX19" fmla="*/ 1102520 w 2558374"/>
              <a:gd name="connsiteY19" fmla="*/ 136505 h 817659"/>
              <a:gd name="connsiteX20" fmla="*/ 1147863 w 2558374"/>
              <a:gd name="connsiteY20" fmla="*/ 155683 h 817659"/>
              <a:gd name="connsiteX21" fmla="*/ 1180341 w 2558374"/>
              <a:gd name="connsiteY21" fmla="*/ 170414 h 817659"/>
              <a:gd name="connsiteX22" fmla="*/ 1206229 w 2558374"/>
              <a:gd name="connsiteY22" fmla="*/ 184866 h 817659"/>
              <a:gd name="connsiteX23" fmla="*/ 1225685 w 2558374"/>
              <a:gd name="connsiteY23" fmla="*/ 204322 h 817659"/>
              <a:gd name="connsiteX24" fmla="*/ 1254868 w 2558374"/>
              <a:gd name="connsiteY24" fmla="*/ 223777 h 817659"/>
              <a:gd name="connsiteX25" fmla="*/ 1290797 w 2558374"/>
              <a:gd name="connsiteY25" fmla="*/ 250597 h 817659"/>
              <a:gd name="connsiteX26" fmla="*/ 1332689 w 2558374"/>
              <a:gd name="connsiteY26" fmla="*/ 311326 h 817659"/>
              <a:gd name="connsiteX27" fmla="*/ 1361872 w 2558374"/>
              <a:gd name="connsiteY27" fmla="*/ 350236 h 817659"/>
              <a:gd name="connsiteX28" fmla="*/ 1400783 w 2558374"/>
              <a:gd name="connsiteY28" fmla="*/ 408602 h 817659"/>
              <a:gd name="connsiteX29" fmla="*/ 1439537 w 2558374"/>
              <a:gd name="connsiteY29" fmla="*/ 456963 h 817659"/>
              <a:gd name="connsiteX30" fmla="*/ 1488331 w 2558374"/>
              <a:gd name="connsiteY30" fmla="*/ 505879 h 817659"/>
              <a:gd name="connsiteX31" fmla="*/ 1526772 w 2558374"/>
              <a:gd name="connsiteY31" fmla="*/ 542981 h 817659"/>
              <a:gd name="connsiteX32" fmla="*/ 1575880 w 2558374"/>
              <a:gd name="connsiteY32" fmla="*/ 593428 h 817659"/>
              <a:gd name="connsiteX33" fmla="*/ 1621067 w 2558374"/>
              <a:gd name="connsiteY33" fmla="*/ 622611 h 817659"/>
              <a:gd name="connsiteX34" fmla="*/ 1653702 w 2558374"/>
              <a:gd name="connsiteY34" fmla="*/ 642066 h 817659"/>
              <a:gd name="connsiteX35" fmla="*/ 1692143 w 2558374"/>
              <a:gd name="connsiteY35" fmla="*/ 666247 h 817659"/>
              <a:gd name="connsiteX36" fmla="*/ 1734661 w 2558374"/>
              <a:gd name="connsiteY36" fmla="*/ 685702 h 817659"/>
              <a:gd name="connsiteX37" fmla="*/ 1773571 w 2558374"/>
              <a:gd name="connsiteY37" fmla="*/ 697793 h 817659"/>
              <a:gd name="connsiteX38" fmla="*/ 1802754 w 2558374"/>
              <a:gd name="connsiteY38" fmla="*/ 712245 h 817659"/>
              <a:gd name="connsiteX39" fmla="*/ 1861435 w 2558374"/>
              <a:gd name="connsiteY39" fmla="*/ 724613 h 817659"/>
              <a:gd name="connsiteX40" fmla="*/ 1890461 w 2558374"/>
              <a:gd name="connsiteY40" fmla="*/ 734341 h 817659"/>
              <a:gd name="connsiteX41" fmla="*/ 1916349 w 2558374"/>
              <a:gd name="connsiteY41" fmla="*/ 739343 h 817659"/>
              <a:gd name="connsiteX42" fmla="*/ 1964987 w 2558374"/>
              <a:gd name="connsiteY42" fmla="*/ 749070 h 817659"/>
              <a:gd name="connsiteX43" fmla="*/ 2023353 w 2558374"/>
              <a:gd name="connsiteY43" fmla="*/ 768526 h 817659"/>
              <a:gd name="connsiteX44" fmla="*/ 2247089 w 2558374"/>
              <a:gd name="connsiteY44" fmla="*/ 797709 h 817659"/>
              <a:gd name="connsiteX45" fmla="*/ 2451370 w 2558374"/>
              <a:gd name="connsiteY45" fmla="*/ 807436 h 817659"/>
              <a:gd name="connsiteX46" fmla="*/ 2558374 w 2558374"/>
              <a:gd name="connsiteY46" fmla="*/ 817164 h 817659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21012 w 2558374"/>
              <a:gd name="connsiteY9" fmla="*/ 39045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07395 w 2558374"/>
              <a:gd name="connsiteY14" fmla="*/ 39045 h 817753"/>
              <a:gd name="connsiteX15" fmla="*/ 888512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21012 w 2558374"/>
              <a:gd name="connsiteY9" fmla="*/ 39045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888512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21012 w 2558374"/>
              <a:gd name="connsiteY9" fmla="*/ 39045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901691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45914 w 2558374"/>
              <a:gd name="connsiteY5" fmla="*/ 116867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04538 w 2558374"/>
              <a:gd name="connsiteY9" fmla="*/ 34320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901691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  <a:gd name="connsiteX0" fmla="*/ 0 w 2558374"/>
              <a:gd name="connsiteY0" fmla="*/ 544884 h 817753"/>
              <a:gd name="connsiteX1" fmla="*/ 19455 w 2558374"/>
              <a:gd name="connsiteY1" fmla="*/ 321147 h 817753"/>
              <a:gd name="connsiteX2" fmla="*/ 29183 w 2558374"/>
              <a:gd name="connsiteY2" fmla="*/ 272509 h 817753"/>
              <a:gd name="connsiteX3" fmla="*/ 97276 w 2558374"/>
              <a:gd name="connsiteY3" fmla="*/ 175233 h 817753"/>
              <a:gd name="connsiteX4" fmla="*/ 126459 w 2558374"/>
              <a:gd name="connsiteY4" fmla="*/ 146050 h 817753"/>
              <a:gd name="connsiteX5" fmla="*/ 152503 w 2558374"/>
              <a:gd name="connsiteY5" fmla="*/ 121592 h 817753"/>
              <a:gd name="connsiteX6" fmla="*/ 175097 w 2558374"/>
              <a:gd name="connsiteY6" fmla="*/ 107139 h 817753"/>
              <a:gd name="connsiteX7" fmla="*/ 223736 w 2558374"/>
              <a:gd name="connsiteY7" fmla="*/ 77956 h 817753"/>
              <a:gd name="connsiteX8" fmla="*/ 252919 w 2558374"/>
              <a:gd name="connsiteY8" fmla="*/ 58501 h 817753"/>
              <a:gd name="connsiteX9" fmla="*/ 304538 w 2558374"/>
              <a:gd name="connsiteY9" fmla="*/ 34320 h 817753"/>
              <a:gd name="connsiteX10" fmla="*/ 407309 w 2558374"/>
              <a:gd name="connsiteY10" fmla="*/ 14587 h 817753"/>
              <a:gd name="connsiteX11" fmla="*/ 515566 w 2558374"/>
              <a:gd name="connsiteY11" fmla="*/ 135 h 817753"/>
              <a:gd name="connsiteX12" fmla="*/ 647049 w 2558374"/>
              <a:gd name="connsiteY12" fmla="*/ 10139 h 817753"/>
              <a:gd name="connsiteX13" fmla="*/ 768485 w 2558374"/>
              <a:gd name="connsiteY13" fmla="*/ 29318 h 817753"/>
              <a:gd name="connsiteX14" fmla="*/ 833753 w 2558374"/>
              <a:gd name="connsiteY14" fmla="*/ 43770 h 817753"/>
              <a:gd name="connsiteX15" fmla="*/ 901691 w 2558374"/>
              <a:gd name="connsiteY15" fmla="*/ 58777 h 817753"/>
              <a:gd name="connsiteX16" fmla="*/ 963038 w 2558374"/>
              <a:gd name="connsiteY16" fmla="*/ 87684 h 817753"/>
              <a:gd name="connsiteX17" fmla="*/ 1002105 w 2558374"/>
              <a:gd name="connsiteY17" fmla="*/ 102414 h 817753"/>
              <a:gd name="connsiteX18" fmla="*/ 1034583 w 2558374"/>
              <a:gd name="connsiteY18" fmla="*/ 114505 h 817753"/>
              <a:gd name="connsiteX19" fmla="*/ 1102520 w 2558374"/>
              <a:gd name="connsiteY19" fmla="*/ 136599 h 817753"/>
              <a:gd name="connsiteX20" fmla="*/ 1147863 w 2558374"/>
              <a:gd name="connsiteY20" fmla="*/ 155777 h 817753"/>
              <a:gd name="connsiteX21" fmla="*/ 1180341 w 2558374"/>
              <a:gd name="connsiteY21" fmla="*/ 170508 h 817753"/>
              <a:gd name="connsiteX22" fmla="*/ 1206229 w 2558374"/>
              <a:gd name="connsiteY22" fmla="*/ 184960 h 817753"/>
              <a:gd name="connsiteX23" fmla="*/ 1225685 w 2558374"/>
              <a:gd name="connsiteY23" fmla="*/ 204416 h 817753"/>
              <a:gd name="connsiteX24" fmla="*/ 1254868 w 2558374"/>
              <a:gd name="connsiteY24" fmla="*/ 223871 h 817753"/>
              <a:gd name="connsiteX25" fmla="*/ 1290797 w 2558374"/>
              <a:gd name="connsiteY25" fmla="*/ 250691 h 817753"/>
              <a:gd name="connsiteX26" fmla="*/ 1332689 w 2558374"/>
              <a:gd name="connsiteY26" fmla="*/ 311420 h 817753"/>
              <a:gd name="connsiteX27" fmla="*/ 1361872 w 2558374"/>
              <a:gd name="connsiteY27" fmla="*/ 350330 h 817753"/>
              <a:gd name="connsiteX28" fmla="*/ 1400783 w 2558374"/>
              <a:gd name="connsiteY28" fmla="*/ 408696 h 817753"/>
              <a:gd name="connsiteX29" fmla="*/ 1439537 w 2558374"/>
              <a:gd name="connsiteY29" fmla="*/ 457057 h 817753"/>
              <a:gd name="connsiteX30" fmla="*/ 1488331 w 2558374"/>
              <a:gd name="connsiteY30" fmla="*/ 505973 h 817753"/>
              <a:gd name="connsiteX31" fmla="*/ 1526772 w 2558374"/>
              <a:gd name="connsiteY31" fmla="*/ 543075 h 817753"/>
              <a:gd name="connsiteX32" fmla="*/ 1575880 w 2558374"/>
              <a:gd name="connsiteY32" fmla="*/ 593522 h 817753"/>
              <a:gd name="connsiteX33" fmla="*/ 1621067 w 2558374"/>
              <a:gd name="connsiteY33" fmla="*/ 622705 h 817753"/>
              <a:gd name="connsiteX34" fmla="*/ 1653702 w 2558374"/>
              <a:gd name="connsiteY34" fmla="*/ 642160 h 817753"/>
              <a:gd name="connsiteX35" fmla="*/ 1692143 w 2558374"/>
              <a:gd name="connsiteY35" fmla="*/ 666341 h 817753"/>
              <a:gd name="connsiteX36" fmla="*/ 1734661 w 2558374"/>
              <a:gd name="connsiteY36" fmla="*/ 685796 h 817753"/>
              <a:gd name="connsiteX37" fmla="*/ 1773571 w 2558374"/>
              <a:gd name="connsiteY37" fmla="*/ 697887 h 817753"/>
              <a:gd name="connsiteX38" fmla="*/ 1802754 w 2558374"/>
              <a:gd name="connsiteY38" fmla="*/ 712339 h 817753"/>
              <a:gd name="connsiteX39" fmla="*/ 1861435 w 2558374"/>
              <a:gd name="connsiteY39" fmla="*/ 724707 h 817753"/>
              <a:gd name="connsiteX40" fmla="*/ 1890461 w 2558374"/>
              <a:gd name="connsiteY40" fmla="*/ 734435 h 817753"/>
              <a:gd name="connsiteX41" fmla="*/ 1916349 w 2558374"/>
              <a:gd name="connsiteY41" fmla="*/ 739437 h 817753"/>
              <a:gd name="connsiteX42" fmla="*/ 1964987 w 2558374"/>
              <a:gd name="connsiteY42" fmla="*/ 749164 h 817753"/>
              <a:gd name="connsiteX43" fmla="*/ 2023353 w 2558374"/>
              <a:gd name="connsiteY43" fmla="*/ 768620 h 817753"/>
              <a:gd name="connsiteX44" fmla="*/ 2247089 w 2558374"/>
              <a:gd name="connsiteY44" fmla="*/ 797803 h 817753"/>
              <a:gd name="connsiteX45" fmla="*/ 2451370 w 2558374"/>
              <a:gd name="connsiteY45" fmla="*/ 807530 h 817753"/>
              <a:gd name="connsiteX46" fmla="*/ 2558374 w 2558374"/>
              <a:gd name="connsiteY46" fmla="*/ 817258 h 81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558374" h="817753">
                <a:moveTo>
                  <a:pt x="0" y="544884"/>
                </a:moveTo>
                <a:cubicBezTo>
                  <a:pt x="14358" y="272068"/>
                  <a:pt x="-6088" y="436085"/>
                  <a:pt x="19455" y="321147"/>
                </a:cubicBezTo>
                <a:cubicBezTo>
                  <a:pt x="23042" y="305007"/>
                  <a:pt x="22341" y="287561"/>
                  <a:pt x="29183" y="272509"/>
                </a:cubicBezTo>
                <a:cubicBezTo>
                  <a:pt x="34586" y="260623"/>
                  <a:pt x="83532" y="191268"/>
                  <a:pt x="97276" y="175233"/>
                </a:cubicBezTo>
                <a:cubicBezTo>
                  <a:pt x="106229" y="164788"/>
                  <a:pt x="117255" y="154990"/>
                  <a:pt x="126459" y="146050"/>
                </a:cubicBezTo>
                <a:cubicBezTo>
                  <a:pt x="135663" y="137110"/>
                  <a:pt x="143374" y="128895"/>
                  <a:pt x="152503" y="121592"/>
                </a:cubicBezTo>
                <a:cubicBezTo>
                  <a:pt x="160510" y="115186"/>
                  <a:pt x="165369" y="110382"/>
                  <a:pt x="175097" y="107139"/>
                </a:cubicBezTo>
                <a:cubicBezTo>
                  <a:pt x="213099" y="69139"/>
                  <a:pt x="173224" y="103212"/>
                  <a:pt x="223736" y="77956"/>
                </a:cubicBezTo>
                <a:cubicBezTo>
                  <a:pt x="234193" y="72728"/>
                  <a:pt x="239452" y="65774"/>
                  <a:pt x="252919" y="58501"/>
                </a:cubicBezTo>
                <a:cubicBezTo>
                  <a:pt x="266386" y="51228"/>
                  <a:pt x="278806" y="41639"/>
                  <a:pt x="304538" y="34320"/>
                </a:cubicBezTo>
                <a:cubicBezTo>
                  <a:pt x="330270" y="27001"/>
                  <a:pt x="254176" y="28509"/>
                  <a:pt x="407309" y="14587"/>
                </a:cubicBezTo>
                <a:cubicBezTo>
                  <a:pt x="417037" y="11345"/>
                  <a:pt x="475609" y="876"/>
                  <a:pt x="515566" y="135"/>
                </a:cubicBezTo>
                <a:cubicBezTo>
                  <a:pt x="555523" y="-606"/>
                  <a:pt x="572682" y="1558"/>
                  <a:pt x="647049" y="10139"/>
                </a:cubicBezTo>
                <a:cubicBezTo>
                  <a:pt x="657235" y="11314"/>
                  <a:pt x="737368" y="23713"/>
                  <a:pt x="768485" y="29318"/>
                </a:cubicBezTo>
                <a:cubicBezTo>
                  <a:pt x="799602" y="34923"/>
                  <a:pt x="820783" y="40528"/>
                  <a:pt x="833753" y="43770"/>
                </a:cubicBezTo>
                <a:cubicBezTo>
                  <a:pt x="878879" y="66334"/>
                  <a:pt x="880144" y="51458"/>
                  <a:pt x="901691" y="58777"/>
                </a:cubicBezTo>
                <a:cubicBezTo>
                  <a:pt x="923238" y="66096"/>
                  <a:pt x="946302" y="80411"/>
                  <a:pt x="963038" y="87684"/>
                </a:cubicBezTo>
                <a:cubicBezTo>
                  <a:pt x="979774" y="94957"/>
                  <a:pt x="989083" y="97504"/>
                  <a:pt x="1002105" y="102414"/>
                </a:cubicBezTo>
                <a:cubicBezTo>
                  <a:pt x="1014029" y="106884"/>
                  <a:pt x="1017847" y="108808"/>
                  <a:pt x="1034583" y="114505"/>
                </a:cubicBezTo>
                <a:cubicBezTo>
                  <a:pt x="1051319" y="120203"/>
                  <a:pt x="1083640" y="129720"/>
                  <a:pt x="1102520" y="136599"/>
                </a:cubicBezTo>
                <a:cubicBezTo>
                  <a:pt x="1121400" y="143478"/>
                  <a:pt x="1131650" y="152535"/>
                  <a:pt x="1147863" y="155777"/>
                </a:cubicBezTo>
                <a:cubicBezTo>
                  <a:pt x="1157591" y="162262"/>
                  <a:pt x="1169884" y="165279"/>
                  <a:pt x="1180341" y="170508"/>
                </a:cubicBezTo>
                <a:cubicBezTo>
                  <a:pt x="1189512" y="175094"/>
                  <a:pt x="1198672" y="179309"/>
                  <a:pt x="1206229" y="184960"/>
                </a:cubicBezTo>
                <a:cubicBezTo>
                  <a:pt x="1213786" y="190611"/>
                  <a:pt x="1218523" y="198687"/>
                  <a:pt x="1225685" y="204416"/>
                </a:cubicBezTo>
                <a:cubicBezTo>
                  <a:pt x="1234814" y="211719"/>
                  <a:pt x="1245140" y="217386"/>
                  <a:pt x="1254868" y="223871"/>
                </a:cubicBezTo>
                <a:cubicBezTo>
                  <a:pt x="1261353" y="233599"/>
                  <a:pt x="1283030" y="241953"/>
                  <a:pt x="1290797" y="250691"/>
                </a:cubicBezTo>
                <a:cubicBezTo>
                  <a:pt x="1309076" y="271255"/>
                  <a:pt x="1320843" y="294814"/>
                  <a:pt x="1332689" y="311420"/>
                </a:cubicBezTo>
                <a:cubicBezTo>
                  <a:pt x="1344535" y="328026"/>
                  <a:pt x="1352575" y="337048"/>
                  <a:pt x="1361872" y="350330"/>
                </a:cubicBezTo>
                <a:cubicBezTo>
                  <a:pt x="1375281" y="369486"/>
                  <a:pt x="1387839" y="390908"/>
                  <a:pt x="1400783" y="408696"/>
                </a:cubicBezTo>
                <a:cubicBezTo>
                  <a:pt x="1413727" y="426484"/>
                  <a:pt x="1402723" y="432515"/>
                  <a:pt x="1439537" y="457057"/>
                </a:cubicBezTo>
                <a:cubicBezTo>
                  <a:pt x="1452507" y="476512"/>
                  <a:pt x="1473792" y="491637"/>
                  <a:pt x="1488331" y="505973"/>
                </a:cubicBezTo>
                <a:cubicBezTo>
                  <a:pt x="1502870" y="520309"/>
                  <a:pt x="1482327" y="513445"/>
                  <a:pt x="1526772" y="543075"/>
                </a:cubicBezTo>
                <a:cubicBezTo>
                  <a:pt x="1533257" y="552803"/>
                  <a:pt x="1560164" y="580250"/>
                  <a:pt x="1575880" y="593522"/>
                </a:cubicBezTo>
                <a:cubicBezTo>
                  <a:pt x="1591596" y="606794"/>
                  <a:pt x="1597333" y="614793"/>
                  <a:pt x="1621067" y="622705"/>
                </a:cubicBezTo>
                <a:cubicBezTo>
                  <a:pt x="1627552" y="629190"/>
                  <a:pt x="1641856" y="634887"/>
                  <a:pt x="1653702" y="642160"/>
                </a:cubicBezTo>
                <a:cubicBezTo>
                  <a:pt x="1665548" y="649433"/>
                  <a:pt x="1684874" y="664524"/>
                  <a:pt x="1692143" y="666341"/>
                </a:cubicBezTo>
                <a:cubicBezTo>
                  <a:pt x="1698628" y="672826"/>
                  <a:pt x="1721090" y="680538"/>
                  <a:pt x="1734661" y="685796"/>
                </a:cubicBezTo>
                <a:cubicBezTo>
                  <a:pt x="1748232" y="691054"/>
                  <a:pt x="1762222" y="693463"/>
                  <a:pt x="1773571" y="697887"/>
                </a:cubicBezTo>
                <a:cubicBezTo>
                  <a:pt x="1784920" y="702311"/>
                  <a:pt x="1788110" y="707869"/>
                  <a:pt x="1802754" y="712339"/>
                </a:cubicBezTo>
                <a:cubicBezTo>
                  <a:pt x="1817398" y="716809"/>
                  <a:pt x="1846817" y="721024"/>
                  <a:pt x="1861435" y="724707"/>
                </a:cubicBezTo>
                <a:cubicBezTo>
                  <a:pt x="1876053" y="728390"/>
                  <a:pt x="1881309" y="731980"/>
                  <a:pt x="1890461" y="734435"/>
                </a:cubicBezTo>
                <a:cubicBezTo>
                  <a:pt x="1899613" y="736890"/>
                  <a:pt x="1903928" y="736982"/>
                  <a:pt x="1916349" y="739437"/>
                </a:cubicBezTo>
                <a:cubicBezTo>
                  <a:pt x="1928770" y="741892"/>
                  <a:pt x="1949036" y="744814"/>
                  <a:pt x="1964987" y="749164"/>
                </a:cubicBezTo>
                <a:cubicBezTo>
                  <a:pt x="1984772" y="754560"/>
                  <a:pt x="2003243" y="764598"/>
                  <a:pt x="2023353" y="768620"/>
                </a:cubicBezTo>
                <a:cubicBezTo>
                  <a:pt x="2114594" y="786867"/>
                  <a:pt x="2108773" y="787163"/>
                  <a:pt x="2247089" y="797803"/>
                </a:cubicBezTo>
                <a:cubicBezTo>
                  <a:pt x="2315059" y="803031"/>
                  <a:pt x="2383276" y="804288"/>
                  <a:pt x="2451370" y="807530"/>
                </a:cubicBezTo>
                <a:cubicBezTo>
                  <a:pt x="2519085" y="821074"/>
                  <a:pt x="2483474" y="817258"/>
                  <a:pt x="2558374" y="817258"/>
                </a:cubicBezTo>
              </a:path>
            </a:pathLst>
          </a:cu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1763164" y="2756076"/>
            <a:ext cx="1950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18 fibres/chamber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3973597" y="1752572"/>
            <a:ext cx="137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x2 LC fibre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7605806" y="4439805"/>
            <a:ext cx="1586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x2 MPO fibre. </a:t>
            </a:r>
            <a:r>
              <a:rPr lang="en-GB" dirty="0" err="1" smtClean="0"/>
              <a:t>Dia</a:t>
            </a:r>
            <a:r>
              <a:rPr lang="en-GB" dirty="0" smtClean="0"/>
              <a:t> 3mm</a:t>
            </a:r>
          </a:p>
          <a:p>
            <a:r>
              <a:rPr lang="en-GB" dirty="0" smtClean="0"/>
              <a:t>12/24 fibres/MPO ?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9465013" y="5277334"/>
            <a:ext cx="222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OFs to be put in rigid corrugated piping 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2626559" y="3833460"/>
            <a:ext cx="1950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18 fibres/station 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061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9377464" y="550267"/>
            <a:ext cx="633919" cy="5933872"/>
          </a:xfrm>
          <a:prstGeom prst="rect">
            <a:avLst/>
          </a:prstGeom>
          <a:pattFill prst="wdDnDiag">
            <a:fgClr>
              <a:schemeClr val="accent4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662790" y="992220"/>
            <a:ext cx="503405" cy="39883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125494" y="992221"/>
            <a:ext cx="296693" cy="398834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608306" y="766864"/>
            <a:ext cx="710119" cy="369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YE3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140254" y="814286"/>
            <a:ext cx="710119" cy="369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YE1</a:t>
            </a:r>
            <a:endParaRPr lang="en-GB" dirty="0"/>
          </a:p>
        </p:txBody>
      </p:sp>
      <p:sp>
        <p:nvSpPr>
          <p:cNvPr id="8" name="Trapezoid 7"/>
          <p:cNvSpPr/>
          <p:nvPr/>
        </p:nvSpPr>
        <p:spPr>
          <a:xfrm rot="10800000">
            <a:off x="1575881" y="2709154"/>
            <a:ext cx="535022" cy="612842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rapezoid 8"/>
          <p:cNvSpPr/>
          <p:nvPr/>
        </p:nvSpPr>
        <p:spPr>
          <a:xfrm rot="10800000">
            <a:off x="1690992" y="2709154"/>
            <a:ext cx="304800" cy="309663"/>
          </a:xfrm>
          <a:prstGeom prst="trapezoi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rapezoid 12"/>
          <p:cNvSpPr/>
          <p:nvPr/>
        </p:nvSpPr>
        <p:spPr>
          <a:xfrm rot="10800000">
            <a:off x="2534054" y="2739149"/>
            <a:ext cx="535022" cy="612842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apezoid 11"/>
          <p:cNvSpPr/>
          <p:nvPr/>
        </p:nvSpPr>
        <p:spPr>
          <a:xfrm rot="10800000">
            <a:off x="2634573" y="2739149"/>
            <a:ext cx="304800" cy="309663"/>
          </a:xfrm>
          <a:prstGeom prst="trapezoi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ube 13"/>
          <p:cNvSpPr/>
          <p:nvPr/>
        </p:nvSpPr>
        <p:spPr>
          <a:xfrm>
            <a:off x="5857672" y="3745148"/>
            <a:ext cx="513945" cy="865762"/>
          </a:xfrm>
          <a:prstGeom prst="cube">
            <a:avLst>
              <a:gd name="adj" fmla="val 13643"/>
            </a:avLst>
          </a:prstGeom>
          <a:solidFill>
            <a:schemeClr val="accent5">
              <a:lumMod val="60000"/>
              <a:lumOff val="4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9377464" y="564524"/>
            <a:ext cx="0" cy="593387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be 16"/>
          <p:cNvSpPr/>
          <p:nvPr/>
        </p:nvSpPr>
        <p:spPr>
          <a:xfrm>
            <a:off x="10592032" y="1441476"/>
            <a:ext cx="903050" cy="1921212"/>
          </a:xfrm>
          <a:prstGeom prst="cube">
            <a:avLst>
              <a:gd name="adj" fmla="val 26892"/>
            </a:avLst>
          </a:prstGeom>
          <a:solidFill>
            <a:srgbClr val="00B0F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0592032" y="992220"/>
            <a:ext cx="1274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USC Racks</a:t>
            </a:r>
            <a:endParaRPr lang="en-GB" dirty="0"/>
          </a:p>
        </p:txBody>
      </p:sp>
      <p:sp>
        <p:nvSpPr>
          <p:cNvPr id="20" name="Block Arc 19"/>
          <p:cNvSpPr/>
          <p:nvPr/>
        </p:nvSpPr>
        <p:spPr>
          <a:xfrm rot="16200000">
            <a:off x="1522381" y="1832043"/>
            <a:ext cx="573932" cy="573932"/>
          </a:xfrm>
          <a:prstGeom prst="blockArc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Block Arc 20"/>
          <p:cNvSpPr/>
          <p:nvPr/>
        </p:nvSpPr>
        <p:spPr>
          <a:xfrm rot="5400000">
            <a:off x="5317786" y="1832043"/>
            <a:ext cx="573932" cy="573932"/>
          </a:xfrm>
          <a:prstGeom prst="blockArc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01237" y="1832043"/>
            <a:ext cx="3803515" cy="14267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544763" y="3332537"/>
            <a:ext cx="943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YE1 PP</a:t>
            </a:r>
            <a:endParaRPr lang="en-GB" dirty="0"/>
          </a:p>
        </p:txBody>
      </p:sp>
      <p:sp>
        <p:nvSpPr>
          <p:cNvPr id="33" name="Block Arc 32"/>
          <p:cNvSpPr/>
          <p:nvPr/>
        </p:nvSpPr>
        <p:spPr>
          <a:xfrm rot="16200000">
            <a:off x="4857440" y="5425889"/>
            <a:ext cx="936000" cy="936000"/>
          </a:xfrm>
          <a:prstGeom prst="blockArc">
            <a:avLst>
              <a:gd name="adj1" fmla="val 10800000"/>
              <a:gd name="adj2" fmla="val 0"/>
              <a:gd name="adj3" fmla="val 16258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Block Arc 33"/>
          <p:cNvSpPr/>
          <p:nvPr/>
        </p:nvSpPr>
        <p:spPr>
          <a:xfrm rot="5400000">
            <a:off x="7374296" y="5435632"/>
            <a:ext cx="936000" cy="936000"/>
          </a:xfrm>
          <a:prstGeom prst="blockArc">
            <a:avLst>
              <a:gd name="adj1" fmla="val 10800000"/>
              <a:gd name="adj2" fmla="val 0"/>
              <a:gd name="adj3" fmla="val 16258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325440" y="6204100"/>
            <a:ext cx="2527234" cy="1675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2738334" y="1528864"/>
            <a:ext cx="1918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Mini Cable Chains</a:t>
            </a:r>
            <a:endParaRPr lang="en-GB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017903" y="5875538"/>
            <a:ext cx="1918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Main Cable Chains</a:t>
            </a:r>
            <a:endParaRPr lang="en-GB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8346738" y="474222"/>
            <a:ext cx="787940" cy="37775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UXC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10212426" y="471789"/>
            <a:ext cx="787940" cy="37775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USC</a:t>
            </a:r>
            <a:endParaRPr lang="en-GB" dirty="0"/>
          </a:p>
        </p:txBody>
      </p:sp>
      <p:sp>
        <p:nvSpPr>
          <p:cNvPr id="42" name="Freeform 41"/>
          <p:cNvSpPr/>
          <p:nvPr/>
        </p:nvSpPr>
        <p:spPr>
          <a:xfrm>
            <a:off x="1819072" y="2292451"/>
            <a:ext cx="1129521" cy="450749"/>
          </a:xfrm>
          <a:custGeom>
            <a:avLst/>
            <a:gdLst>
              <a:gd name="connsiteX0" fmla="*/ 0 w 1129521"/>
              <a:gd name="connsiteY0" fmla="*/ 13004 h 450749"/>
              <a:gd name="connsiteX1" fmla="*/ 379379 w 1129521"/>
              <a:gd name="connsiteY1" fmla="*/ 3277 h 450749"/>
              <a:gd name="connsiteX2" fmla="*/ 719847 w 1129521"/>
              <a:gd name="connsiteY2" fmla="*/ 3277 h 450749"/>
              <a:gd name="connsiteX3" fmla="*/ 963039 w 1129521"/>
              <a:gd name="connsiteY3" fmla="*/ 42187 h 450749"/>
              <a:gd name="connsiteX4" fmla="*/ 1108954 w 1129521"/>
              <a:gd name="connsiteY4" fmla="*/ 197830 h 450749"/>
              <a:gd name="connsiteX5" fmla="*/ 1128409 w 1129521"/>
              <a:gd name="connsiteY5" fmla="*/ 334017 h 450749"/>
              <a:gd name="connsiteX6" fmla="*/ 1108954 w 1129521"/>
              <a:gd name="connsiteY6" fmla="*/ 421566 h 450749"/>
              <a:gd name="connsiteX7" fmla="*/ 1108954 w 1129521"/>
              <a:gd name="connsiteY7" fmla="*/ 450749 h 450749"/>
              <a:gd name="connsiteX8" fmla="*/ 1108954 w 1129521"/>
              <a:gd name="connsiteY8" fmla="*/ 450749 h 450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9521" h="450749">
                <a:moveTo>
                  <a:pt x="0" y="13004"/>
                </a:moveTo>
                <a:lnTo>
                  <a:pt x="379379" y="3277"/>
                </a:lnTo>
                <a:cubicBezTo>
                  <a:pt x="499353" y="1656"/>
                  <a:pt x="622570" y="-3208"/>
                  <a:pt x="719847" y="3277"/>
                </a:cubicBezTo>
                <a:cubicBezTo>
                  <a:pt x="817124" y="9762"/>
                  <a:pt x="898188" y="9761"/>
                  <a:pt x="963039" y="42187"/>
                </a:cubicBezTo>
                <a:cubicBezTo>
                  <a:pt x="1027890" y="74613"/>
                  <a:pt x="1081392" y="149192"/>
                  <a:pt x="1108954" y="197830"/>
                </a:cubicBezTo>
                <a:cubicBezTo>
                  <a:pt x="1136516" y="246468"/>
                  <a:pt x="1128409" y="296728"/>
                  <a:pt x="1128409" y="334017"/>
                </a:cubicBezTo>
                <a:cubicBezTo>
                  <a:pt x="1128409" y="371306"/>
                  <a:pt x="1112196" y="402111"/>
                  <a:pt x="1108954" y="421566"/>
                </a:cubicBezTo>
                <a:cubicBezTo>
                  <a:pt x="1105712" y="441021"/>
                  <a:pt x="1108954" y="450749"/>
                  <a:pt x="1108954" y="450749"/>
                </a:cubicBezTo>
                <a:lnTo>
                  <a:pt x="1108954" y="450749"/>
                </a:lnTo>
              </a:path>
            </a:pathLst>
          </a:cu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>
            <a:off x="1819072" y="2361983"/>
            <a:ext cx="429097" cy="342306"/>
          </a:xfrm>
          <a:custGeom>
            <a:avLst/>
            <a:gdLst>
              <a:gd name="connsiteX0" fmla="*/ 0 w 429097"/>
              <a:gd name="connsiteY0" fmla="*/ 1838 h 342306"/>
              <a:gd name="connsiteX1" fmla="*/ 204281 w 429097"/>
              <a:gd name="connsiteY1" fmla="*/ 11566 h 342306"/>
              <a:gd name="connsiteX2" fmla="*/ 418290 w 429097"/>
              <a:gd name="connsiteY2" fmla="*/ 89387 h 342306"/>
              <a:gd name="connsiteX3" fmla="*/ 379379 w 429097"/>
              <a:gd name="connsiteY3" fmla="*/ 225574 h 342306"/>
              <a:gd name="connsiteX4" fmla="*/ 223737 w 429097"/>
              <a:gd name="connsiteY4" fmla="*/ 254757 h 342306"/>
              <a:gd name="connsiteX5" fmla="*/ 87549 w 429097"/>
              <a:gd name="connsiteY5" fmla="*/ 274213 h 342306"/>
              <a:gd name="connsiteX6" fmla="*/ 48639 w 429097"/>
              <a:gd name="connsiteY6" fmla="*/ 342306 h 342306"/>
              <a:gd name="connsiteX7" fmla="*/ 48639 w 429097"/>
              <a:gd name="connsiteY7" fmla="*/ 342306 h 342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97" h="342306">
                <a:moveTo>
                  <a:pt x="0" y="1838"/>
                </a:moveTo>
                <a:cubicBezTo>
                  <a:pt x="67283" y="-594"/>
                  <a:pt x="134566" y="-3025"/>
                  <a:pt x="204281" y="11566"/>
                </a:cubicBezTo>
                <a:cubicBezTo>
                  <a:pt x="273996" y="26157"/>
                  <a:pt x="389107" y="53719"/>
                  <a:pt x="418290" y="89387"/>
                </a:cubicBezTo>
                <a:cubicBezTo>
                  <a:pt x="447473" y="125055"/>
                  <a:pt x="411805" y="198012"/>
                  <a:pt x="379379" y="225574"/>
                </a:cubicBezTo>
                <a:cubicBezTo>
                  <a:pt x="346954" y="253136"/>
                  <a:pt x="272375" y="246651"/>
                  <a:pt x="223737" y="254757"/>
                </a:cubicBezTo>
                <a:cubicBezTo>
                  <a:pt x="175099" y="262864"/>
                  <a:pt x="116732" y="259622"/>
                  <a:pt x="87549" y="274213"/>
                </a:cubicBezTo>
                <a:cubicBezTo>
                  <a:pt x="58366" y="288804"/>
                  <a:pt x="48639" y="342306"/>
                  <a:pt x="48639" y="342306"/>
                </a:cubicBezTo>
                <a:lnTo>
                  <a:pt x="48639" y="342306"/>
                </a:lnTo>
              </a:path>
            </a:pathLst>
          </a:cu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5317428" y="2321592"/>
            <a:ext cx="548351" cy="1830317"/>
          </a:xfrm>
          <a:custGeom>
            <a:avLst/>
            <a:gdLst>
              <a:gd name="connsiteX0" fmla="*/ 275976 w 548351"/>
              <a:gd name="connsiteY0" fmla="*/ 13756 h 1823101"/>
              <a:gd name="connsiteX1" fmla="*/ 149517 w 548351"/>
              <a:gd name="connsiteY1" fmla="*/ 4029 h 1823101"/>
              <a:gd name="connsiteX2" fmla="*/ 23057 w 548351"/>
              <a:gd name="connsiteY2" fmla="*/ 72122 h 1823101"/>
              <a:gd name="connsiteX3" fmla="*/ 3602 w 548351"/>
              <a:gd name="connsiteY3" fmla="*/ 140216 h 1823101"/>
              <a:gd name="connsiteX4" fmla="*/ 3602 w 548351"/>
              <a:gd name="connsiteY4" fmla="*/ 344497 h 1823101"/>
              <a:gd name="connsiteX5" fmla="*/ 3602 w 548351"/>
              <a:gd name="connsiteY5" fmla="*/ 519595 h 1823101"/>
              <a:gd name="connsiteX6" fmla="*/ 52240 w 548351"/>
              <a:gd name="connsiteY6" fmla="*/ 772514 h 1823101"/>
              <a:gd name="connsiteX7" fmla="*/ 32785 w 548351"/>
              <a:gd name="connsiteY7" fmla="*/ 1083799 h 1823101"/>
              <a:gd name="connsiteX8" fmla="*/ 91151 w 548351"/>
              <a:gd name="connsiteY8" fmla="*/ 1326990 h 1823101"/>
              <a:gd name="connsiteX9" fmla="*/ 188427 w 548351"/>
              <a:gd name="connsiteY9" fmla="*/ 1696641 h 1823101"/>
              <a:gd name="connsiteX10" fmla="*/ 363525 w 548351"/>
              <a:gd name="connsiteY10" fmla="*/ 1793918 h 1823101"/>
              <a:gd name="connsiteX11" fmla="*/ 548351 w 548351"/>
              <a:gd name="connsiteY11" fmla="*/ 1823101 h 1823101"/>
              <a:gd name="connsiteX12" fmla="*/ 548351 w 548351"/>
              <a:gd name="connsiteY12" fmla="*/ 1823101 h 1823101"/>
              <a:gd name="connsiteX0" fmla="*/ 274536 w 546911"/>
              <a:gd name="connsiteY0" fmla="*/ 13756 h 1823101"/>
              <a:gd name="connsiteX1" fmla="*/ 148077 w 546911"/>
              <a:gd name="connsiteY1" fmla="*/ 4029 h 1823101"/>
              <a:gd name="connsiteX2" fmla="*/ 21617 w 546911"/>
              <a:gd name="connsiteY2" fmla="*/ 72122 h 1823101"/>
              <a:gd name="connsiteX3" fmla="*/ 2162 w 546911"/>
              <a:gd name="connsiteY3" fmla="*/ 140216 h 1823101"/>
              <a:gd name="connsiteX4" fmla="*/ 2162 w 546911"/>
              <a:gd name="connsiteY4" fmla="*/ 344497 h 1823101"/>
              <a:gd name="connsiteX5" fmla="*/ 2162 w 546911"/>
              <a:gd name="connsiteY5" fmla="*/ 519595 h 1823101"/>
              <a:gd name="connsiteX6" fmla="*/ 2162 w 546911"/>
              <a:gd name="connsiteY6" fmla="*/ 753058 h 1823101"/>
              <a:gd name="connsiteX7" fmla="*/ 31345 w 546911"/>
              <a:gd name="connsiteY7" fmla="*/ 1083799 h 1823101"/>
              <a:gd name="connsiteX8" fmla="*/ 89711 w 546911"/>
              <a:gd name="connsiteY8" fmla="*/ 1326990 h 1823101"/>
              <a:gd name="connsiteX9" fmla="*/ 186987 w 546911"/>
              <a:gd name="connsiteY9" fmla="*/ 1696641 h 1823101"/>
              <a:gd name="connsiteX10" fmla="*/ 362085 w 546911"/>
              <a:gd name="connsiteY10" fmla="*/ 1793918 h 1823101"/>
              <a:gd name="connsiteX11" fmla="*/ 546911 w 546911"/>
              <a:gd name="connsiteY11" fmla="*/ 1823101 h 1823101"/>
              <a:gd name="connsiteX12" fmla="*/ 546911 w 546911"/>
              <a:gd name="connsiteY12" fmla="*/ 1823101 h 1823101"/>
              <a:gd name="connsiteX0" fmla="*/ 274536 w 546911"/>
              <a:gd name="connsiteY0" fmla="*/ 13756 h 1823101"/>
              <a:gd name="connsiteX1" fmla="*/ 148077 w 546911"/>
              <a:gd name="connsiteY1" fmla="*/ 4029 h 1823101"/>
              <a:gd name="connsiteX2" fmla="*/ 21617 w 546911"/>
              <a:gd name="connsiteY2" fmla="*/ 72122 h 1823101"/>
              <a:gd name="connsiteX3" fmla="*/ 2162 w 546911"/>
              <a:gd name="connsiteY3" fmla="*/ 218037 h 1823101"/>
              <a:gd name="connsiteX4" fmla="*/ 2162 w 546911"/>
              <a:gd name="connsiteY4" fmla="*/ 344497 h 1823101"/>
              <a:gd name="connsiteX5" fmla="*/ 2162 w 546911"/>
              <a:gd name="connsiteY5" fmla="*/ 519595 h 1823101"/>
              <a:gd name="connsiteX6" fmla="*/ 2162 w 546911"/>
              <a:gd name="connsiteY6" fmla="*/ 753058 h 1823101"/>
              <a:gd name="connsiteX7" fmla="*/ 31345 w 546911"/>
              <a:gd name="connsiteY7" fmla="*/ 1083799 h 1823101"/>
              <a:gd name="connsiteX8" fmla="*/ 89711 w 546911"/>
              <a:gd name="connsiteY8" fmla="*/ 1326990 h 1823101"/>
              <a:gd name="connsiteX9" fmla="*/ 186987 w 546911"/>
              <a:gd name="connsiteY9" fmla="*/ 1696641 h 1823101"/>
              <a:gd name="connsiteX10" fmla="*/ 362085 w 546911"/>
              <a:gd name="connsiteY10" fmla="*/ 1793918 h 1823101"/>
              <a:gd name="connsiteX11" fmla="*/ 546911 w 546911"/>
              <a:gd name="connsiteY11" fmla="*/ 1823101 h 1823101"/>
              <a:gd name="connsiteX12" fmla="*/ 546911 w 546911"/>
              <a:gd name="connsiteY12" fmla="*/ 1823101 h 1823101"/>
              <a:gd name="connsiteX0" fmla="*/ 275976 w 548351"/>
              <a:gd name="connsiteY0" fmla="*/ 13046 h 1822391"/>
              <a:gd name="connsiteX1" fmla="*/ 149517 w 548351"/>
              <a:gd name="connsiteY1" fmla="*/ 3319 h 1822391"/>
              <a:gd name="connsiteX2" fmla="*/ 52240 w 548351"/>
              <a:gd name="connsiteY2" fmla="*/ 61685 h 1822391"/>
              <a:gd name="connsiteX3" fmla="*/ 3602 w 548351"/>
              <a:gd name="connsiteY3" fmla="*/ 217327 h 1822391"/>
              <a:gd name="connsiteX4" fmla="*/ 3602 w 548351"/>
              <a:gd name="connsiteY4" fmla="*/ 343787 h 1822391"/>
              <a:gd name="connsiteX5" fmla="*/ 3602 w 548351"/>
              <a:gd name="connsiteY5" fmla="*/ 518885 h 1822391"/>
              <a:gd name="connsiteX6" fmla="*/ 3602 w 548351"/>
              <a:gd name="connsiteY6" fmla="*/ 752348 h 1822391"/>
              <a:gd name="connsiteX7" fmla="*/ 32785 w 548351"/>
              <a:gd name="connsiteY7" fmla="*/ 1083089 h 1822391"/>
              <a:gd name="connsiteX8" fmla="*/ 91151 w 548351"/>
              <a:gd name="connsiteY8" fmla="*/ 1326280 h 1822391"/>
              <a:gd name="connsiteX9" fmla="*/ 188427 w 548351"/>
              <a:gd name="connsiteY9" fmla="*/ 1695931 h 1822391"/>
              <a:gd name="connsiteX10" fmla="*/ 363525 w 548351"/>
              <a:gd name="connsiteY10" fmla="*/ 1793208 h 1822391"/>
              <a:gd name="connsiteX11" fmla="*/ 548351 w 548351"/>
              <a:gd name="connsiteY11" fmla="*/ 1822391 h 1822391"/>
              <a:gd name="connsiteX12" fmla="*/ 548351 w 548351"/>
              <a:gd name="connsiteY12" fmla="*/ 1822391 h 1822391"/>
              <a:gd name="connsiteX0" fmla="*/ 275976 w 548351"/>
              <a:gd name="connsiteY0" fmla="*/ 13046 h 1822391"/>
              <a:gd name="connsiteX1" fmla="*/ 149517 w 548351"/>
              <a:gd name="connsiteY1" fmla="*/ 3319 h 1822391"/>
              <a:gd name="connsiteX2" fmla="*/ 52240 w 548351"/>
              <a:gd name="connsiteY2" fmla="*/ 61685 h 1822391"/>
              <a:gd name="connsiteX3" fmla="*/ 3602 w 548351"/>
              <a:gd name="connsiteY3" fmla="*/ 217327 h 1822391"/>
              <a:gd name="connsiteX4" fmla="*/ 3602 w 548351"/>
              <a:gd name="connsiteY4" fmla="*/ 343787 h 1822391"/>
              <a:gd name="connsiteX5" fmla="*/ 3602 w 548351"/>
              <a:gd name="connsiteY5" fmla="*/ 518885 h 1822391"/>
              <a:gd name="connsiteX6" fmla="*/ 3602 w 548351"/>
              <a:gd name="connsiteY6" fmla="*/ 752348 h 1822391"/>
              <a:gd name="connsiteX7" fmla="*/ 32785 w 548351"/>
              <a:gd name="connsiteY7" fmla="*/ 1083089 h 1822391"/>
              <a:gd name="connsiteX8" fmla="*/ 81423 w 548351"/>
              <a:gd name="connsiteY8" fmla="*/ 1433285 h 1822391"/>
              <a:gd name="connsiteX9" fmla="*/ 188427 w 548351"/>
              <a:gd name="connsiteY9" fmla="*/ 1695931 h 1822391"/>
              <a:gd name="connsiteX10" fmla="*/ 363525 w 548351"/>
              <a:gd name="connsiteY10" fmla="*/ 1793208 h 1822391"/>
              <a:gd name="connsiteX11" fmla="*/ 548351 w 548351"/>
              <a:gd name="connsiteY11" fmla="*/ 1822391 h 1822391"/>
              <a:gd name="connsiteX12" fmla="*/ 548351 w 548351"/>
              <a:gd name="connsiteY12" fmla="*/ 1822391 h 1822391"/>
              <a:gd name="connsiteX0" fmla="*/ 275976 w 548351"/>
              <a:gd name="connsiteY0" fmla="*/ 13046 h 1822391"/>
              <a:gd name="connsiteX1" fmla="*/ 149517 w 548351"/>
              <a:gd name="connsiteY1" fmla="*/ 3319 h 1822391"/>
              <a:gd name="connsiteX2" fmla="*/ 52240 w 548351"/>
              <a:gd name="connsiteY2" fmla="*/ 61685 h 1822391"/>
              <a:gd name="connsiteX3" fmla="*/ 3602 w 548351"/>
              <a:gd name="connsiteY3" fmla="*/ 217327 h 1822391"/>
              <a:gd name="connsiteX4" fmla="*/ 3602 w 548351"/>
              <a:gd name="connsiteY4" fmla="*/ 343787 h 1822391"/>
              <a:gd name="connsiteX5" fmla="*/ 3602 w 548351"/>
              <a:gd name="connsiteY5" fmla="*/ 518885 h 1822391"/>
              <a:gd name="connsiteX6" fmla="*/ 3602 w 548351"/>
              <a:gd name="connsiteY6" fmla="*/ 752348 h 1822391"/>
              <a:gd name="connsiteX7" fmla="*/ 32785 w 548351"/>
              <a:gd name="connsiteY7" fmla="*/ 1083089 h 1822391"/>
              <a:gd name="connsiteX8" fmla="*/ 81423 w 548351"/>
              <a:gd name="connsiteY8" fmla="*/ 1433285 h 1822391"/>
              <a:gd name="connsiteX9" fmla="*/ 139789 w 548351"/>
              <a:gd name="connsiteY9" fmla="*/ 1715386 h 1822391"/>
              <a:gd name="connsiteX10" fmla="*/ 363525 w 548351"/>
              <a:gd name="connsiteY10" fmla="*/ 1793208 h 1822391"/>
              <a:gd name="connsiteX11" fmla="*/ 548351 w 548351"/>
              <a:gd name="connsiteY11" fmla="*/ 1822391 h 1822391"/>
              <a:gd name="connsiteX12" fmla="*/ 548351 w 548351"/>
              <a:gd name="connsiteY12" fmla="*/ 1822391 h 1822391"/>
              <a:gd name="connsiteX0" fmla="*/ 275976 w 548351"/>
              <a:gd name="connsiteY0" fmla="*/ 13046 h 1830317"/>
              <a:gd name="connsiteX1" fmla="*/ 149517 w 548351"/>
              <a:gd name="connsiteY1" fmla="*/ 3319 h 1830317"/>
              <a:gd name="connsiteX2" fmla="*/ 52240 w 548351"/>
              <a:gd name="connsiteY2" fmla="*/ 61685 h 1830317"/>
              <a:gd name="connsiteX3" fmla="*/ 3602 w 548351"/>
              <a:gd name="connsiteY3" fmla="*/ 217327 h 1830317"/>
              <a:gd name="connsiteX4" fmla="*/ 3602 w 548351"/>
              <a:gd name="connsiteY4" fmla="*/ 343787 h 1830317"/>
              <a:gd name="connsiteX5" fmla="*/ 3602 w 548351"/>
              <a:gd name="connsiteY5" fmla="*/ 518885 h 1830317"/>
              <a:gd name="connsiteX6" fmla="*/ 3602 w 548351"/>
              <a:gd name="connsiteY6" fmla="*/ 752348 h 1830317"/>
              <a:gd name="connsiteX7" fmla="*/ 32785 w 548351"/>
              <a:gd name="connsiteY7" fmla="*/ 1083089 h 1830317"/>
              <a:gd name="connsiteX8" fmla="*/ 81423 w 548351"/>
              <a:gd name="connsiteY8" fmla="*/ 1433285 h 1830317"/>
              <a:gd name="connsiteX9" fmla="*/ 139789 w 548351"/>
              <a:gd name="connsiteY9" fmla="*/ 1715386 h 1830317"/>
              <a:gd name="connsiteX10" fmla="*/ 295431 w 548351"/>
              <a:gd name="connsiteY10" fmla="*/ 1822391 h 1830317"/>
              <a:gd name="connsiteX11" fmla="*/ 548351 w 548351"/>
              <a:gd name="connsiteY11" fmla="*/ 1822391 h 1830317"/>
              <a:gd name="connsiteX12" fmla="*/ 548351 w 548351"/>
              <a:gd name="connsiteY12" fmla="*/ 1822391 h 1830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48351" h="1830317">
                <a:moveTo>
                  <a:pt x="275976" y="13046"/>
                </a:moveTo>
                <a:cubicBezTo>
                  <a:pt x="233823" y="3318"/>
                  <a:pt x="186806" y="-4787"/>
                  <a:pt x="149517" y="3319"/>
                </a:cubicBezTo>
                <a:cubicBezTo>
                  <a:pt x="112228" y="11425"/>
                  <a:pt x="76559" y="26017"/>
                  <a:pt x="52240" y="61685"/>
                </a:cubicBezTo>
                <a:cubicBezTo>
                  <a:pt x="27921" y="97353"/>
                  <a:pt x="11708" y="170310"/>
                  <a:pt x="3602" y="217327"/>
                </a:cubicBezTo>
                <a:cubicBezTo>
                  <a:pt x="-4504" y="264344"/>
                  <a:pt x="3602" y="293527"/>
                  <a:pt x="3602" y="343787"/>
                </a:cubicBezTo>
                <a:lnTo>
                  <a:pt x="3602" y="518885"/>
                </a:lnTo>
                <a:cubicBezTo>
                  <a:pt x="3602" y="586978"/>
                  <a:pt x="-1262" y="658314"/>
                  <a:pt x="3602" y="752348"/>
                </a:cubicBezTo>
                <a:cubicBezTo>
                  <a:pt x="8466" y="846382"/>
                  <a:pt x="19815" y="969600"/>
                  <a:pt x="32785" y="1083089"/>
                </a:cubicBezTo>
                <a:cubicBezTo>
                  <a:pt x="45755" y="1196578"/>
                  <a:pt x="63589" y="1327902"/>
                  <a:pt x="81423" y="1433285"/>
                </a:cubicBezTo>
                <a:cubicBezTo>
                  <a:pt x="99257" y="1538668"/>
                  <a:pt x="104121" y="1650535"/>
                  <a:pt x="139789" y="1715386"/>
                </a:cubicBezTo>
                <a:cubicBezTo>
                  <a:pt x="175457" y="1780237"/>
                  <a:pt x="227337" y="1804557"/>
                  <a:pt x="295431" y="1822391"/>
                </a:cubicBezTo>
                <a:cubicBezTo>
                  <a:pt x="363525" y="1840225"/>
                  <a:pt x="506198" y="1822391"/>
                  <a:pt x="548351" y="1822391"/>
                </a:cubicBezTo>
                <a:lnTo>
                  <a:pt x="548351" y="1822391"/>
                </a:lnTo>
              </a:path>
            </a:pathLst>
          </a:cu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 44"/>
          <p:cNvSpPr/>
          <p:nvPr/>
        </p:nvSpPr>
        <p:spPr>
          <a:xfrm>
            <a:off x="5329317" y="4610912"/>
            <a:ext cx="771883" cy="945744"/>
          </a:xfrm>
          <a:custGeom>
            <a:avLst/>
            <a:gdLst>
              <a:gd name="connsiteX0" fmla="*/ 749867 w 769323"/>
              <a:gd name="connsiteY0" fmla="*/ 0 h 944103"/>
              <a:gd name="connsiteX1" fmla="*/ 769323 w 769323"/>
              <a:gd name="connsiteY1" fmla="*/ 359923 h 944103"/>
              <a:gd name="connsiteX2" fmla="*/ 749867 w 769323"/>
              <a:gd name="connsiteY2" fmla="*/ 535021 h 944103"/>
              <a:gd name="connsiteX3" fmla="*/ 672046 w 769323"/>
              <a:gd name="connsiteY3" fmla="*/ 817123 h 944103"/>
              <a:gd name="connsiteX4" fmla="*/ 477493 w 769323"/>
              <a:gd name="connsiteY4" fmla="*/ 914400 h 944103"/>
              <a:gd name="connsiteX5" fmla="*/ 292667 w 769323"/>
              <a:gd name="connsiteY5" fmla="*/ 943583 h 944103"/>
              <a:gd name="connsiteX6" fmla="*/ 137025 w 769323"/>
              <a:gd name="connsiteY6" fmla="*/ 933855 h 944103"/>
              <a:gd name="connsiteX7" fmla="*/ 20293 w 769323"/>
              <a:gd name="connsiteY7" fmla="*/ 943583 h 944103"/>
              <a:gd name="connsiteX8" fmla="*/ 837 w 769323"/>
              <a:gd name="connsiteY8" fmla="*/ 933855 h 944103"/>
              <a:gd name="connsiteX0" fmla="*/ 749867 w 771280"/>
              <a:gd name="connsiteY0" fmla="*/ 0 h 944103"/>
              <a:gd name="connsiteX1" fmla="*/ 769323 w 771280"/>
              <a:gd name="connsiteY1" fmla="*/ 359923 h 944103"/>
              <a:gd name="connsiteX2" fmla="*/ 759595 w 771280"/>
              <a:gd name="connsiteY2" fmla="*/ 622570 h 944103"/>
              <a:gd name="connsiteX3" fmla="*/ 672046 w 771280"/>
              <a:gd name="connsiteY3" fmla="*/ 817123 h 944103"/>
              <a:gd name="connsiteX4" fmla="*/ 477493 w 771280"/>
              <a:gd name="connsiteY4" fmla="*/ 914400 h 944103"/>
              <a:gd name="connsiteX5" fmla="*/ 292667 w 771280"/>
              <a:gd name="connsiteY5" fmla="*/ 943583 h 944103"/>
              <a:gd name="connsiteX6" fmla="*/ 137025 w 771280"/>
              <a:gd name="connsiteY6" fmla="*/ 933855 h 944103"/>
              <a:gd name="connsiteX7" fmla="*/ 20293 w 771280"/>
              <a:gd name="connsiteY7" fmla="*/ 943583 h 944103"/>
              <a:gd name="connsiteX8" fmla="*/ 837 w 771280"/>
              <a:gd name="connsiteY8" fmla="*/ 933855 h 944103"/>
              <a:gd name="connsiteX0" fmla="*/ 750470 w 771883"/>
              <a:gd name="connsiteY0" fmla="*/ 0 h 945744"/>
              <a:gd name="connsiteX1" fmla="*/ 769926 w 771883"/>
              <a:gd name="connsiteY1" fmla="*/ 359923 h 945744"/>
              <a:gd name="connsiteX2" fmla="*/ 760198 w 771883"/>
              <a:gd name="connsiteY2" fmla="*/ 622570 h 945744"/>
              <a:gd name="connsiteX3" fmla="*/ 672649 w 771883"/>
              <a:gd name="connsiteY3" fmla="*/ 817123 h 945744"/>
              <a:gd name="connsiteX4" fmla="*/ 478096 w 771883"/>
              <a:gd name="connsiteY4" fmla="*/ 914400 h 945744"/>
              <a:gd name="connsiteX5" fmla="*/ 293270 w 771883"/>
              <a:gd name="connsiteY5" fmla="*/ 943583 h 945744"/>
              <a:gd name="connsiteX6" fmla="*/ 157083 w 771883"/>
              <a:gd name="connsiteY6" fmla="*/ 943583 h 945744"/>
              <a:gd name="connsiteX7" fmla="*/ 20896 w 771883"/>
              <a:gd name="connsiteY7" fmla="*/ 943583 h 945744"/>
              <a:gd name="connsiteX8" fmla="*/ 1440 w 771883"/>
              <a:gd name="connsiteY8" fmla="*/ 933855 h 945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1883" h="945744">
                <a:moveTo>
                  <a:pt x="750470" y="0"/>
                </a:moveTo>
                <a:cubicBezTo>
                  <a:pt x="760198" y="135376"/>
                  <a:pt x="768305" y="256161"/>
                  <a:pt x="769926" y="359923"/>
                </a:cubicBezTo>
                <a:cubicBezTo>
                  <a:pt x="771547" y="463685"/>
                  <a:pt x="776411" y="546370"/>
                  <a:pt x="760198" y="622570"/>
                </a:cubicBezTo>
                <a:cubicBezTo>
                  <a:pt x="743985" y="698770"/>
                  <a:pt x="719666" y="768485"/>
                  <a:pt x="672649" y="817123"/>
                </a:cubicBezTo>
                <a:cubicBezTo>
                  <a:pt x="625632" y="865761"/>
                  <a:pt x="541326" y="893323"/>
                  <a:pt x="478096" y="914400"/>
                </a:cubicBezTo>
                <a:cubicBezTo>
                  <a:pt x="414866" y="935477"/>
                  <a:pt x="346772" y="938719"/>
                  <a:pt x="293270" y="943583"/>
                </a:cubicBezTo>
                <a:cubicBezTo>
                  <a:pt x="239768" y="948447"/>
                  <a:pt x="202479" y="943583"/>
                  <a:pt x="157083" y="943583"/>
                </a:cubicBezTo>
                <a:cubicBezTo>
                  <a:pt x="111687" y="943583"/>
                  <a:pt x="46836" y="945204"/>
                  <a:pt x="20896" y="943583"/>
                </a:cubicBezTo>
                <a:cubicBezTo>
                  <a:pt x="-5044" y="941962"/>
                  <a:pt x="-181" y="938719"/>
                  <a:pt x="1440" y="933855"/>
                </a:cubicBezTo>
              </a:path>
            </a:pathLst>
          </a:cu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375682" y="5183041"/>
            <a:ext cx="41034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Schematic of UXC to USC OF routing components</a:t>
            </a:r>
            <a:endParaRPr lang="en-GB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2491393" y="338538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RE3/1 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1361872" y="336268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RE4/1 </a:t>
            </a:r>
            <a:endParaRPr lang="en-GB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10011383" y="550267"/>
            <a:ext cx="0" cy="593387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0405921" y="4860788"/>
            <a:ext cx="1410958" cy="656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OF passages UXC-USC</a:t>
            </a:r>
            <a:endParaRPr lang="en-GB" dirty="0"/>
          </a:p>
        </p:txBody>
      </p:sp>
      <p:cxnSp>
        <p:nvCxnSpPr>
          <p:cNvPr id="57" name="Straight Connector 56"/>
          <p:cNvCxnSpPr>
            <a:stCxn id="50" idx="17"/>
            <a:endCxn id="50" idx="21"/>
          </p:cNvCxnSpPr>
          <p:nvPr/>
        </p:nvCxnSpPr>
        <p:spPr>
          <a:xfrm flipV="1">
            <a:off x="9396919" y="4280170"/>
            <a:ext cx="612843" cy="486383"/>
          </a:xfrm>
          <a:prstGeom prst="line">
            <a:avLst/>
          </a:prstGeom>
          <a:ln w="142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 49"/>
          <p:cNvSpPr/>
          <p:nvPr/>
        </p:nvSpPr>
        <p:spPr>
          <a:xfrm>
            <a:off x="7353169" y="3346315"/>
            <a:ext cx="3668269" cy="2170483"/>
          </a:xfrm>
          <a:custGeom>
            <a:avLst/>
            <a:gdLst>
              <a:gd name="connsiteX0" fmla="*/ 467869 w 3668269"/>
              <a:gd name="connsiteY0" fmla="*/ 2159540 h 2170483"/>
              <a:gd name="connsiteX1" fmla="*/ 409503 w 3668269"/>
              <a:gd name="connsiteY1" fmla="*/ 2169268 h 2170483"/>
              <a:gd name="connsiteX2" fmla="*/ 321954 w 3668269"/>
              <a:gd name="connsiteY2" fmla="*/ 2169268 h 2170483"/>
              <a:gd name="connsiteX3" fmla="*/ 117674 w 3668269"/>
              <a:gd name="connsiteY3" fmla="*/ 2159540 h 2170483"/>
              <a:gd name="connsiteX4" fmla="*/ 30125 w 3668269"/>
              <a:gd name="connsiteY4" fmla="*/ 2091447 h 2170483"/>
              <a:gd name="connsiteX5" fmla="*/ 942 w 3668269"/>
              <a:gd name="connsiteY5" fmla="*/ 1896894 h 2170483"/>
              <a:gd name="connsiteX6" fmla="*/ 59308 w 3668269"/>
              <a:gd name="connsiteY6" fmla="*/ 1731523 h 2170483"/>
              <a:gd name="connsiteX7" fmla="*/ 156584 w 3668269"/>
              <a:gd name="connsiteY7" fmla="*/ 1624519 h 2170483"/>
              <a:gd name="connsiteX8" fmla="*/ 409503 w 3668269"/>
              <a:gd name="connsiteY8" fmla="*/ 1488332 h 2170483"/>
              <a:gd name="connsiteX9" fmla="*/ 623512 w 3668269"/>
              <a:gd name="connsiteY9" fmla="*/ 1449421 h 2170483"/>
              <a:gd name="connsiteX10" fmla="*/ 749971 w 3668269"/>
              <a:gd name="connsiteY10" fmla="*/ 1449421 h 2170483"/>
              <a:gd name="connsiteX11" fmla="*/ 1041801 w 3668269"/>
              <a:gd name="connsiteY11" fmla="*/ 1468876 h 2170483"/>
              <a:gd name="connsiteX12" fmla="*/ 1177988 w 3668269"/>
              <a:gd name="connsiteY12" fmla="*/ 1449421 h 2170483"/>
              <a:gd name="connsiteX13" fmla="*/ 1401725 w 3668269"/>
              <a:gd name="connsiteY13" fmla="*/ 1449421 h 2170483"/>
              <a:gd name="connsiteX14" fmla="*/ 1606005 w 3668269"/>
              <a:gd name="connsiteY14" fmla="*/ 1439694 h 2170483"/>
              <a:gd name="connsiteX15" fmla="*/ 1654644 w 3668269"/>
              <a:gd name="connsiteY15" fmla="*/ 1439694 h 2170483"/>
              <a:gd name="connsiteX16" fmla="*/ 1927018 w 3668269"/>
              <a:gd name="connsiteY16" fmla="*/ 1420238 h 2170483"/>
              <a:gd name="connsiteX17" fmla="*/ 2043750 w 3668269"/>
              <a:gd name="connsiteY17" fmla="*/ 1420238 h 2170483"/>
              <a:gd name="connsiteX18" fmla="*/ 2306397 w 3668269"/>
              <a:gd name="connsiteY18" fmla="*/ 1206230 h 2170483"/>
              <a:gd name="connsiteX19" fmla="*/ 2452312 w 3668269"/>
              <a:gd name="connsiteY19" fmla="*/ 1079770 h 2170483"/>
              <a:gd name="connsiteX20" fmla="*/ 2607954 w 3668269"/>
              <a:gd name="connsiteY20" fmla="*/ 963038 h 2170483"/>
              <a:gd name="connsiteX21" fmla="*/ 2656593 w 3668269"/>
              <a:gd name="connsiteY21" fmla="*/ 933855 h 2170483"/>
              <a:gd name="connsiteX22" fmla="*/ 2821963 w 3668269"/>
              <a:gd name="connsiteY22" fmla="*/ 778213 h 2170483"/>
              <a:gd name="connsiteX23" fmla="*/ 3006788 w 3668269"/>
              <a:gd name="connsiteY23" fmla="*/ 642025 h 2170483"/>
              <a:gd name="connsiteX24" fmla="*/ 3395895 w 3668269"/>
              <a:gd name="connsiteY24" fmla="*/ 486383 h 2170483"/>
              <a:gd name="connsiteX25" fmla="*/ 3570993 w 3668269"/>
              <a:gd name="connsiteY25" fmla="*/ 369651 h 2170483"/>
              <a:gd name="connsiteX26" fmla="*/ 3648814 w 3668269"/>
              <a:gd name="connsiteY26" fmla="*/ 184825 h 2170483"/>
              <a:gd name="connsiteX27" fmla="*/ 3658542 w 3668269"/>
              <a:gd name="connsiteY27" fmla="*/ 87549 h 2170483"/>
              <a:gd name="connsiteX28" fmla="*/ 3668269 w 3668269"/>
              <a:gd name="connsiteY28" fmla="*/ 0 h 2170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668269" h="2170483">
                <a:moveTo>
                  <a:pt x="467869" y="2159540"/>
                </a:moveTo>
                <a:cubicBezTo>
                  <a:pt x="450845" y="2163593"/>
                  <a:pt x="433822" y="2167647"/>
                  <a:pt x="409503" y="2169268"/>
                </a:cubicBezTo>
                <a:cubicBezTo>
                  <a:pt x="385184" y="2170889"/>
                  <a:pt x="370592" y="2170889"/>
                  <a:pt x="321954" y="2169268"/>
                </a:cubicBezTo>
                <a:cubicBezTo>
                  <a:pt x="273316" y="2167647"/>
                  <a:pt x="166312" y="2172510"/>
                  <a:pt x="117674" y="2159540"/>
                </a:cubicBezTo>
                <a:cubicBezTo>
                  <a:pt x="69036" y="2146570"/>
                  <a:pt x="49580" y="2135221"/>
                  <a:pt x="30125" y="2091447"/>
                </a:cubicBezTo>
                <a:cubicBezTo>
                  <a:pt x="10670" y="2047673"/>
                  <a:pt x="-3922" y="1956881"/>
                  <a:pt x="942" y="1896894"/>
                </a:cubicBezTo>
                <a:cubicBezTo>
                  <a:pt x="5806" y="1836907"/>
                  <a:pt x="33368" y="1776919"/>
                  <a:pt x="59308" y="1731523"/>
                </a:cubicBezTo>
                <a:cubicBezTo>
                  <a:pt x="85248" y="1686127"/>
                  <a:pt x="98218" y="1665051"/>
                  <a:pt x="156584" y="1624519"/>
                </a:cubicBezTo>
                <a:cubicBezTo>
                  <a:pt x="214950" y="1583987"/>
                  <a:pt x="331682" y="1517515"/>
                  <a:pt x="409503" y="1488332"/>
                </a:cubicBezTo>
                <a:cubicBezTo>
                  <a:pt x="487324" y="1459149"/>
                  <a:pt x="566767" y="1455906"/>
                  <a:pt x="623512" y="1449421"/>
                </a:cubicBezTo>
                <a:cubicBezTo>
                  <a:pt x="680257" y="1442936"/>
                  <a:pt x="680256" y="1446179"/>
                  <a:pt x="749971" y="1449421"/>
                </a:cubicBezTo>
                <a:cubicBezTo>
                  <a:pt x="819686" y="1452663"/>
                  <a:pt x="970465" y="1468876"/>
                  <a:pt x="1041801" y="1468876"/>
                </a:cubicBezTo>
                <a:cubicBezTo>
                  <a:pt x="1113137" y="1468876"/>
                  <a:pt x="1118001" y="1452663"/>
                  <a:pt x="1177988" y="1449421"/>
                </a:cubicBezTo>
                <a:cubicBezTo>
                  <a:pt x="1237975" y="1446178"/>
                  <a:pt x="1330389" y="1451042"/>
                  <a:pt x="1401725" y="1449421"/>
                </a:cubicBezTo>
                <a:cubicBezTo>
                  <a:pt x="1473061" y="1447800"/>
                  <a:pt x="1563852" y="1441315"/>
                  <a:pt x="1606005" y="1439694"/>
                </a:cubicBezTo>
                <a:cubicBezTo>
                  <a:pt x="1648158" y="1438073"/>
                  <a:pt x="1601142" y="1442937"/>
                  <a:pt x="1654644" y="1439694"/>
                </a:cubicBezTo>
                <a:cubicBezTo>
                  <a:pt x="1708146" y="1436451"/>
                  <a:pt x="1862167" y="1423481"/>
                  <a:pt x="1927018" y="1420238"/>
                </a:cubicBezTo>
                <a:cubicBezTo>
                  <a:pt x="1991869" y="1416995"/>
                  <a:pt x="1980520" y="1455906"/>
                  <a:pt x="2043750" y="1420238"/>
                </a:cubicBezTo>
                <a:cubicBezTo>
                  <a:pt x="2106980" y="1384570"/>
                  <a:pt x="2238303" y="1262975"/>
                  <a:pt x="2306397" y="1206230"/>
                </a:cubicBezTo>
                <a:cubicBezTo>
                  <a:pt x="2374491" y="1149485"/>
                  <a:pt x="2402053" y="1120302"/>
                  <a:pt x="2452312" y="1079770"/>
                </a:cubicBezTo>
                <a:cubicBezTo>
                  <a:pt x="2502571" y="1039238"/>
                  <a:pt x="2573907" y="987357"/>
                  <a:pt x="2607954" y="963038"/>
                </a:cubicBezTo>
                <a:cubicBezTo>
                  <a:pt x="2642001" y="938719"/>
                  <a:pt x="2620925" y="964659"/>
                  <a:pt x="2656593" y="933855"/>
                </a:cubicBezTo>
                <a:cubicBezTo>
                  <a:pt x="2692261" y="903051"/>
                  <a:pt x="2763597" y="826851"/>
                  <a:pt x="2821963" y="778213"/>
                </a:cubicBezTo>
                <a:cubicBezTo>
                  <a:pt x="2880329" y="729575"/>
                  <a:pt x="2911133" y="690663"/>
                  <a:pt x="3006788" y="642025"/>
                </a:cubicBezTo>
                <a:cubicBezTo>
                  <a:pt x="3102443" y="593387"/>
                  <a:pt x="3301861" y="531779"/>
                  <a:pt x="3395895" y="486383"/>
                </a:cubicBezTo>
                <a:cubicBezTo>
                  <a:pt x="3489929" y="440987"/>
                  <a:pt x="3528840" y="419911"/>
                  <a:pt x="3570993" y="369651"/>
                </a:cubicBezTo>
                <a:cubicBezTo>
                  <a:pt x="3613146" y="319391"/>
                  <a:pt x="3634223" y="231842"/>
                  <a:pt x="3648814" y="184825"/>
                </a:cubicBezTo>
                <a:cubicBezTo>
                  <a:pt x="3663405" y="137808"/>
                  <a:pt x="3655299" y="118353"/>
                  <a:pt x="3658542" y="87549"/>
                </a:cubicBezTo>
                <a:cubicBezTo>
                  <a:pt x="3661785" y="56745"/>
                  <a:pt x="3665027" y="28372"/>
                  <a:pt x="3668269" y="0"/>
                </a:cubicBezTo>
              </a:path>
            </a:pathLst>
          </a:cu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9361368" y="4178029"/>
            <a:ext cx="660552" cy="5107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9349210" y="4372909"/>
            <a:ext cx="660552" cy="5107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9750882" y="4568185"/>
            <a:ext cx="655039" cy="315427"/>
          </a:xfrm>
          <a:prstGeom prst="straightConnector1">
            <a:avLst/>
          </a:prstGeom>
          <a:ln w="1905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243994" y="1698141"/>
            <a:ext cx="1660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MPO OF from Chamber to USC Rack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604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make corrections</a:t>
            </a:r>
          </a:p>
          <a:p>
            <a:r>
              <a:rPr lang="en-GB" dirty="0" smtClean="0"/>
              <a:t>Please make modifications</a:t>
            </a:r>
          </a:p>
          <a:p>
            <a:r>
              <a:rPr lang="en-GB" dirty="0" smtClean="0"/>
              <a:t>The aim is to establish a cross section for the cable chains both the 	Mini CC from YE3 to YE1	</a:t>
            </a:r>
          </a:p>
          <a:p>
            <a:pPr marL="914400" lvl="2" indent="0">
              <a:buNone/>
            </a:pPr>
            <a:r>
              <a:rPr lang="en-GB" sz="2800" dirty="0" smtClean="0"/>
              <a:t>Major CC from UXC to USC</a:t>
            </a:r>
          </a:p>
          <a:p>
            <a:pPr marL="914400" lvl="2" indent="0">
              <a:buNone/>
            </a:pPr>
            <a:endParaRPr lang="en-GB" sz="2800" dirty="0"/>
          </a:p>
          <a:p>
            <a:pPr marL="914400" lvl="2" indent="0">
              <a:buNone/>
            </a:pPr>
            <a:r>
              <a:rPr lang="en-GB" sz="2800" dirty="0" smtClean="0"/>
              <a:t>The volume available required in the YE1 X1 PP must be requested to Integration Office (IO)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2721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5695</TotalTime>
  <Words>133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Optical Fibre schematic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Fibre optic schematic</dc:title>
  <dc:creator>Ian Crotty</dc:creator>
  <cp:lastModifiedBy>Ian Crotty</cp:lastModifiedBy>
  <cp:revision>35</cp:revision>
  <dcterms:created xsi:type="dcterms:W3CDTF">2017-06-08T09:15:37Z</dcterms:created>
  <dcterms:modified xsi:type="dcterms:W3CDTF">2017-06-12T08:10:57Z</dcterms:modified>
</cp:coreProperties>
</file>