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08" autoAdjust="0"/>
  </p:normalViewPr>
  <p:slideViewPr>
    <p:cSldViewPr snapToGrid="0" snapToObjects="1">
      <p:cViewPr>
        <p:scale>
          <a:sx n="121" d="100"/>
          <a:sy n="121" d="100"/>
        </p:scale>
        <p:origin x="-54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A130-1511-374F-A45A-6F7CE8755347}" type="datetimeFigureOut">
              <a:rPr lang="es-ES" smtClean="0"/>
              <a:t>2/11/18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2027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A130-1511-374F-A45A-6F7CE8755347}" type="datetimeFigureOut">
              <a:rPr lang="es-ES" smtClean="0"/>
              <a:t>2/11/18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113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A130-1511-374F-A45A-6F7CE8755347}" type="datetimeFigureOut">
              <a:rPr lang="es-ES" smtClean="0"/>
              <a:t>2/11/18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386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A130-1511-374F-A45A-6F7CE8755347}" type="datetimeFigureOut">
              <a:rPr lang="es-ES" smtClean="0"/>
              <a:t>2/11/18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8282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A130-1511-374F-A45A-6F7CE8755347}" type="datetimeFigureOut">
              <a:rPr lang="es-ES" smtClean="0"/>
              <a:t>2/11/18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9270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A130-1511-374F-A45A-6F7CE8755347}" type="datetimeFigureOut">
              <a:rPr lang="es-ES" smtClean="0"/>
              <a:t>2/11/18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711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A130-1511-374F-A45A-6F7CE8755347}" type="datetimeFigureOut">
              <a:rPr lang="es-ES" smtClean="0"/>
              <a:t>2/11/18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969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A130-1511-374F-A45A-6F7CE8755347}" type="datetimeFigureOut">
              <a:rPr lang="es-ES" smtClean="0"/>
              <a:t>2/11/18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5524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A130-1511-374F-A45A-6F7CE8755347}" type="datetimeFigureOut">
              <a:rPr lang="es-ES" smtClean="0"/>
              <a:t>2/11/18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750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A130-1511-374F-A45A-6F7CE8755347}" type="datetimeFigureOut">
              <a:rPr lang="es-ES" smtClean="0"/>
              <a:t>2/11/18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792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A130-1511-374F-A45A-6F7CE8755347}" type="datetimeFigureOut">
              <a:rPr lang="es-ES" smtClean="0"/>
              <a:t>2/11/18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3912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EA130-1511-374F-A45A-6F7CE8755347}" type="datetimeFigureOut">
              <a:rPr lang="es-ES" smtClean="0"/>
              <a:t>2/11/18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918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dms.cern.ch/document/335745/LAST_RELEASE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ángulo 156"/>
          <p:cNvSpPr/>
          <p:nvPr/>
        </p:nvSpPr>
        <p:spPr>
          <a:xfrm>
            <a:off x="6821923" y="89300"/>
            <a:ext cx="850116" cy="4455168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1100675" y="403560"/>
            <a:ext cx="380815" cy="34925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2303974" y="403560"/>
            <a:ext cx="455083" cy="34925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CuadroTexto 81"/>
          <p:cNvSpPr txBox="1"/>
          <p:nvPr/>
        </p:nvSpPr>
        <p:spPr>
          <a:xfrm>
            <a:off x="860482" y="84887"/>
            <a:ext cx="860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YE3</a:t>
            </a:r>
            <a:endParaRPr lang="es-ES" dirty="0"/>
          </a:p>
        </p:txBody>
      </p:sp>
      <p:sp>
        <p:nvSpPr>
          <p:cNvPr id="83" name="CuadroTexto 82"/>
          <p:cNvSpPr txBox="1"/>
          <p:nvPr/>
        </p:nvSpPr>
        <p:spPr>
          <a:xfrm>
            <a:off x="2128473" y="89300"/>
            <a:ext cx="860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YE1</a:t>
            </a:r>
            <a:endParaRPr lang="es-ES" dirty="0"/>
          </a:p>
        </p:txBody>
      </p:sp>
      <p:grpSp>
        <p:nvGrpSpPr>
          <p:cNvPr id="98" name="Agrupar 97"/>
          <p:cNvGrpSpPr/>
          <p:nvPr/>
        </p:nvGrpSpPr>
        <p:grpSpPr>
          <a:xfrm>
            <a:off x="168261" y="867030"/>
            <a:ext cx="3400126" cy="637859"/>
            <a:chOff x="4355038" y="867833"/>
            <a:chExt cx="2879508" cy="709681"/>
          </a:xfrm>
        </p:grpSpPr>
        <p:sp>
          <p:nvSpPr>
            <p:cNvPr id="99" name="Rectángulo 98"/>
            <p:cNvSpPr/>
            <p:nvPr/>
          </p:nvSpPr>
          <p:spPr>
            <a:xfrm>
              <a:off x="4709583" y="867833"/>
              <a:ext cx="2160000" cy="18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0" name="Arco de bloque 99"/>
            <p:cNvSpPr/>
            <p:nvPr/>
          </p:nvSpPr>
          <p:spPr>
            <a:xfrm rot="16200000">
              <a:off x="4365621" y="857250"/>
              <a:ext cx="709084" cy="730250"/>
            </a:xfrm>
            <a:prstGeom prst="blockArc">
              <a:avLst/>
            </a:prstGeom>
            <a:solidFill>
              <a:srgbClr val="D9D9D9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101" name="Rectángulo 100"/>
            <p:cNvSpPr/>
            <p:nvPr/>
          </p:nvSpPr>
          <p:spPr>
            <a:xfrm>
              <a:off x="4709583" y="1396917"/>
              <a:ext cx="375705" cy="18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2" name="Rectángulo 101"/>
            <p:cNvSpPr/>
            <p:nvPr/>
          </p:nvSpPr>
          <p:spPr>
            <a:xfrm>
              <a:off x="6718292" y="1396917"/>
              <a:ext cx="161871" cy="18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3" name="Forma libre 102"/>
            <p:cNvSpPr/>
            <p:nvPr/>
          </p:nvSpPr>
          <p:spPr>
            <a:xfrm>
              <a:off x="4717900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4" name="Forma libre 103"/>
            <p:cNvSpPr/>
            <p:nvPr/>
          </p:nvSpPr>
          <p:spPr>
            <a:xfrm>
              <a:off x="4954963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5" name="Forma libre 104"/>
            <p:cNvSpPr/>
            <p:nvPr/>
          </p:nvSpPr>
          <p:spPr>
            <a:xfrm>
              <a:off x="5219543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6" name="Forma libre 105"/>
            <p:cNvSpPr/>
            <p:nvPr/>
          </p:nvSpPr>
          <p:spPr>
            <a:xfrm>
              <a:off x="5467189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7" name="Forma libre 106"/>
            <p:cNvSpPr/>
            <p:nvPr/>
          </p:nvSpPr>
          <p:spPr>
            <a:xfrm flipH="1">
              <a:off x="6023683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8" name="Forma libre 107"/>
            <p:cNvSpPr/>
            <p:nvPr/>
          </p:nvSpPr>
          <p:spPr>
            <a:xfrm flipH="1">
              <a:off x="6260746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9" name="Forma libre 108"/>
            <p:cNvSpPr/>
            <p:nvPr/>
          </p:nvSpPr>
          <p:spPr>
            <a:xfrm flipH="1">
              <a:off x="6525326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0" name="Forma libre 109"/>
            <p:cNvSpPr/>
            <p:nvPr/>
          </p:nvSpPr>
          <p:spPr>
            <a:xfrm flipH="1">
              <a:off x="6762389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1" name="Forma libre 110"/>
            <p:cNvSpPr/>
            <p:nvPr/>
          </p:nvSpPr>
          <p:spPr>
            <a:xfrm>
              <a:off x="5704253" y="872071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2" name="Forma libre 111"/>
            <p:cNvSpPr/>
            <p:nvPr/>
          </p:nvSpPr>
          <p:spPr>
            <a:xfrm flipH="1">
              <a:off x="4729262" y="1396917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3" name="Forma libre 112"/>
            <p:cNvSpPr/>
            <p:nvPr/>
          </p:nvSpPr>
          <p:spPr>
            <a:xfrm flipH="1">
              <a:off x="4966325" y="1396917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5" name="Forma libre 114"/>
            <p:cNvSpPr/>
            <p:nvPr/>
          </p:nvSpPr>
          <p:spPr>
            <a:xfrm>
              <a:off x="6747726" y="1396917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6" name="Forma libre 115"/>
            <p:cNvSpPr/>
            <p:nvPr/>
          </p:nvSpPr>
          <p:spPr>
            <a:xfrm rot="16200000">
              <a:off x="4389438" y="1201851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7" name="Forma libre 116"/>
            <p:cNvSpPr/>
            <p:nvPr/>
          </p:nvSpPr>
          <p:spPr>
            <a:xfrm rot="2700000" flipH="1">
              <a:off x="4506210" y="1361459"/>
              <a:ext cx="111200" cy="1728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8" name="Forma libre 117"/>
            <p:cNvSpPr/>
            <p:nvPr/>
          </p:nvSpPr>
          <p:spPr>
            <a:xfrm rot="18900000">
              <a:off x="4449136" y="965671"/>
              <a:ext cx="111200" cy="1728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9" name="Agrupar 118"/>
            <p:cNvGrpSpPr/>
            <p:nvPr/>
          </p:nvGrpSpPr>
          <p:grpSpPr>
            <a:xfrm flipH="1">
              <a:off x="6504296" y="868430"/>
              <a:ext cx="730250" cy="709084"/>
              <a:chOff x="7068283" y="2201132"/>
              <a:chExt cx="730250" cy="709084"/>
            </a:xfrm>
          </p:grpSpPr>
          <p:sp>
            <p:nvSpPr>
              <p:cNvPr id="120" name="Arco de bloque 119"/>
              <p:cNvSpPr/>
              <p:nvPr/>
            </p:nvSpPr>
            <p:spPr>
              <a:xfrm rot="16200000">
                <a:off x="7078866" y="2190549"/>
                <a:ext cx="709084" cy="730250"/>
              </a:xfrm>
              <a:prstGeom prst="blockArc">
                <a:avLst/>
              </a:prstGeom>
              <a:solidFill>
                <a:srgbClr val="D9D9D9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Forma libre 120"/>
              <p:cNvSpPr/>
              <p:nvPr/>
            </p:nvSpPr>
            <p:spPr>
              <a:xfrm rot="16200000">
                <a:off x="7102683" y="2535150"/>
                <a:ext cx="111200" cy="180000"/>
              </a:xfrm>
              <a:custGeom>
                <a:avLst/>
                <a:gdLst>
                  <a:gd name="connsiteX0" fmla="*/ 1206537 w 1206537"/>
                  <a:gd name="connsiteY0" fmla="*/ 0 h 1932438"/>
                  <a:gd name="connsiteX1" fmla="*/ 751453 w 1206537"/>
                  <a:gd name="connsiteY1" fmla="*/ 74083 h 1932438"/>
                  <a:gd name="connsiteX2" fmla="*/ 349287 w 1206537"/>
                  <a:gd name="connsiteY2" fmla="*/ 296333 h 1932438"/>
                  <a:gd name="connsiteX3" fmla="*/ 116453 w 1206537"/>
                  <a:gd name="connsiteY3" fmla="*/ 613833 h 1932438"/>
                  <a:gd name="connsiteX4" fmla="*/ 37 w 1206537"/>
                  <a:gd name="connsiteY4" fmla="*/ 994833 h 1932438"/>
                  <a:gd name="connsiteX5" fmla="*/ 127037 w 1206537"/>
                  <a:gd name="connsiteY5" fmla="*/ 1397000 h 1932438"/>
                  <a:gd name="connsiteX6" fmla="*/ 391620 w 1206537"/>
                  <a:gd name="connsiteY6" fmla="*/ 1651000 h 1932438"/>
                  <a:gd name="connsiteX7" fmla="*/ 730287 w 1206537"/>
                  <a:gd name="connsiteY7" fmla="*/ 1841500 h 1932438"/>
                  <a:gd name="connsiteX8" fmla="*/ 1058370 w 1206537"/>
                  <a:gd name="connsiteY8" fmla="*/ 1926167 h 1932438"/>
                  <a:gd name="connsiteX9" fmla="*/ 1206537 w 1206537"/>
                  <a:gd name="connsiteY9" fmla="*/ 1926167 h 1932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6537" h="1932438">
                    <a:moveTo>
                      <a:pt x="1206537" y="0"/>
                    </a:moveTo>
                    <a:cubicBezTo>
                      <a:pt x="1050432" y="12347"/>
                      <a:pt x="894328" y="24694"/>
                      <a:pt x="751453" y="74083"/>
                    </a:cubicBezTo>
                    <a:cubicBezTo>
                      <a:pt x="608578" y="123472"/>
                      <a:pt x="455120" y="206375"/>
                      <a:pt x="349287" y="296333"/>
                    </a:cubicBezTo>
                    <a:cubicBezTo>
                      <a:pt x="243454" y="386291"/>
                      <a:pt x="174661" y="497416"/>
                      <a:pt x="116453" y="613833"/>
                    </a:cubicBezTo>
                    <a:cubicBezTo>
                      <a:pt x="58245" y="730250"/>
                      <a:pt x="-1727" y="864305"/>
                      <a:pt x="37" y="994833"/>
                    </a:cubicBezTo>
                    <a:cubicBezTo>
                      <a:pt x="1801" y="1125361"/>
                      <a:pt x="61773" y="1287639"/>
                      <a:pt x="127037" y="1397000"/>
                    </a:cubicBezTo>
                    <a:cubicBezTo>
                      <a:pt x="192301" y="1506361"/>
                      <a:pt x="291078" y="1576917"/>
                      <a:pt x="391620" y="1651000"/>
                    </a:cubicBezTo>
                    <a:cubicBezTo>
                      <a:pt x="492162" y="1725083"/>
                      <a:pt x="619162" y="1795639"/>
                      <a:pt x="730287" y="1841500"/>
                    </a:cubicBezTo>
                    <a:cubicBezTo>
                      <a:pt x="841412" y="1887361"/>
                      <a:pt x="978995" y="1912056"/>
                      <a:pt x="1058370" y="1926167"/>
                    </a:cubicBezTo>
                    <a:cubicBezTo>
                      <a:pt x="1137745" y="1940278"/>
                      <a:pt x="1206537" y="1926167"/>
                      <a:pt x="1206537" y="1926167"/>
                    </a:cubicBezTo>
                  </a:path>
                </a:pathLst>
              </a:custGeom>
              <a:ln w="952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2" name="Forma libre 121"/>
              <p:cNvSpPr/>
              <p:nvPr/>
            </p:nvSpPr>
            <p:spPr>
              <a:xfrm rot="2700000" flipH="1">
                <a:off x="7219455" y="2694758"/>
                <a:ext cx="111200" cy="172800"/>
              </a:xfrm>
              <a:custGeom>
                <a:avLst/>
                <a:gdLst>
                  <a:gd name="connsiteX0" fmla="*/ 1206537 w 1206537"/>
                  <a:gd name="connsiteY0" fmla="*/ 0 h 1932438"/>
                  <a:gd name="connsiteX1" fmla="*/ 751453 w 1206537"/>
                  <a:gd name="connsiteY1" fmla="*/ 74083 h 1932438"/>
                  <a:gd name="connsiteX2" fmla="*/ 349287 w 1206537"/>
                  <a:gd name="connsiteY2" fmla="*/ 296333 h 1932438"/>
                  <a:gd name="connsiteX3" fmla="*/ 116453 w 1206537"/>
                  <a:gd name="connsiteY3" fmla="*/ 613833 h 1932438"/>
                  <a:gd name="connsiteX4" fmla="*/ 37 w 1206537"/>
                  <a:gd name="connsiteY4" fmla="*/ 994833 h 1932438"/>
                  <a:gd name="connsiteX5" fmla="*/ 127037 w 1206537"/>
                  <a:gd name="connsiteY5" fmla="*/ 1397000 h 1932438"/>
                  <a:gd name="connsiteX6" fmla="*/ 391620 w 1206537"/>
                  <a:gd name="connsiteY6" fmla="*/ 1651000 h 1932438"/>
                  <a:gd name="connsiteX7" fmla="*/ 730287 w 1206537"/>
                  <a:gd name="connsiteY7" fmla="*/ 1841500 h 1932438"/>
                  <a:gd name="connsiteX8" fmla="*/ 1058370 w 1206537"/>
                  <a:gd name="connsiteY8" fmla="*/ 1926167 h 1932438"/>
                  <a:gd name="connsiteX9" fmla="*/ 1206537 w 1206537"/>
                  <a:gd name="connsiteY9" fmla="*/ 1926167 h 1932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6537" h="1932438">
                    <a:moveTo>
                      <a:pt x="1206537" y="0"/>
                    </a:moveTo>
                    <a:cubicBezTo>
                      <a:pt x="1050432" y="12347"/>
                      <a:pt x="894328" y="24694"/>
                      <a:pt x="751453" y="74083"/>
                    </a:cubicBezTo>
                    <a:cubicBezTo>
                      <a:pt x="608578" y="123472"/>
                      <a:pt x="455120" y="206375"/>
                      <a:pt x="349287" y="296333"/>
                    </a:cubicBezTo>
                    <a:cubicBezTo>
                      <a:pt x="243454" y="386291"/>
                      <a:pt x="174661" y="497416"/>
                      <a:pt x="116453" y="613833"/>
                    </a:cubicBezTo>
                    <a:cubicBezTo>
                      <a:pt x="58245" y="730250"/>
                      <a:pt x="-1727" y="864305"/>
                      <a:pt x="37" y="994833"/>
                    </a:cubicBezTo>
                    <a:cubicBezTo>
                      <a:pt x="1801" y="1125361"/>
                      <a:pt x="61773" y="1287639"/>
                      <a:pt x="127037" y="1397000"/>
                    </a:cubicBezTo>
                    <a:cubicBezTo>
                      <a:pt x="192301" y="1506361"/>
                      <a:pt x="291078" y="1576917"/>
                      <a:pt x="391620" y="1651000"/>
                    </a:cubicBezTo>
                    <a:cubicBezTo>
                      <a:pt x="492162" y="1725083"/>
                      <a:pt x="619162" y="1795639"/>
                      <a:pt x="730287" y="1841500"/>
                    </a:cubicBezTo>
                    <a:cubicBezTo>
                      <a:pt x="841412" y="1887361"/>
                      <a:pt x="978995" y="1912056"/>
                      <a:pt x="1058370" y="1926167"/>
                    </a:cubicBezTo>
                    <a:cubicBezTo>
                      <a:pt x="1137745" y="1940278"/>
                      <a:pt x="1206537" y="1926167"/>
                      <a:pt x="1206537" y="1926167"/>
                    </a:cubicBezTo>
                  </a:path>
                </a:pathLst>
              </a:custGeom>
              <a:ln w="952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3" name="Forma libre 122"/>
              <p:cNvSpPr/>
              <p:nvPr/>
            </p:nvSpPr>
            <p:spPr>
              <a:xfrm rot="18900000">
                <a:off x="7162381" y="2298970"/>
                <a:ext cx="111200" cy="172800"/>
              </a:xfrm>
              <a:custGeom>
                <a:avLst/>
                <a:gdLst>
                  <a:gd name="connsiteX0" fmla="*/ 1206537 w 1206537"/>
                  <a:gd name="connsiteY0" fmla="*/ 0 h 1932438"/>
                  <a:gd name="connsiteX1" fmla="*/ 751453 w 1206537"/>
                  <a:gd name="connsiteY1" fmla="*/ 74083 h 1932438"/>
                  <a:gd name="connsiteX2" fmla="*/ 349287 w 1206537"/>
                  <a:gd name="connsiteY2" fmla="*/ 296333 h 1932438"/>
                  <a:gd name="connsiteX3" fmla="*/ 116453 w 1206537"/>
                  <a:gd name="connsiteY3" fmla="*/ 613833 h 1932438"/>
                  <a:gd name="connsiteX4" fmla="*/ 37 w 1206537"/>
                  <a:gd name="connsiteY4" fmla="*/ 994833 h 1932438"/>
                  <a:gd name="connsiteX5" fmla="*/ 127037 w 1206537"/>
                  <a:gd name="connsiteY5" fmla="*/ 1397000 h 1932438"/>
                  <a:gd name="connsiteX6" fmla="*/ 391620 w 1206537"/>
                  <a:gd name="connsiteY6" fmla="*/ 1651000 h 1932438"/>
                  <a:gd name="connsiteX7" fmla="*/ 730287 w 1206537"/>
                  <a:gd name="connsiteY7" fmla="*/ 1841500 h 1932438"/>
                  <a:gd name="connsiteX8" fmla="*/ 1058370 w 1206537"/>
                  <a:gd name="connsiteY8" fmla="*/ 1926167 h 1932438"/>
                  <a:gd name="connsiteX9" fmla="*/ 1206537 w 1206537"/>
                  <a:gd name="connsiteY9" fmla="*/ 1926167 h 1932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6537" h="1932438">
                    <a:moveTo>
                      <a:pt x="1206537" y="0"/>
                    </a:moveTo>
                    <a:cubicBezTo>
                      <a:pt x="1050432" y="12347"/>
                      <a:pt x="894328" y="24694"/>
                      <a:pt x="751453" y="74083"/>
                    </a:cubicBezTo>
                    <a:cubicBezTo>
                      <a:pt x="608578" y="123472"/>
                      <a:pt x="455120" y="206375"/>
                      <a:pt x="349287" y="296333"/>
                    </a:cubicBezTo>
                    <a:cubicBezTo>
                      <a:pt x="243454" y="386291"/>
                      <a:pt x="174661" y="497416"/>
                      <a:pt x="116453" y="613833"/>
                    </a:cubicBezTo>
                    <a:cubicBezTo>
                      <a:pt x="58245" y="730250"/>
                      <a:pt x="-1727" y="864305"/>
                      <a:pt x="37" y="994833"/>
                    </a:cubicBezTo>
                    <a:cubicBezTo>
                      <a:pt x="1801" y="1125361"/>
                      <a:pt x="61773" y="1287639"/>
                      <a:pt x="127037" y="1397000"/>
                    </a:cubicBezTo>
                    <a:cubicBezTo>
                      <a:pt x="192301" y="1506361"/>
                      <a:pt x="291078" y="1576917"/>
                      <a:pt x="391620" y="1651000"/>
                    </a:cubicBezTo>
                    <a:cubicBezTo>
                      <a:pt x="492162" y="1725083"/>
                      <a:pt x="619162" y="1795639"/>
                      <a:pt x="730287" y="1841500"/>
                    </a:cubicBezTo>
                    <a:cubicBezTo>
                      <a:pt x="841412" y="1887361"/>
                      <a:pt x="978995" y="1912056"/>
                      <a:pt x="1058370" y="1926167"/>
                    </a:cubicBezTo>
                    <a:cubicBezTo>
                      <a:pt x="1137745" y="1940278"/>
                      <a:pt x="1206537" y="1926167"/>
                      <a:pt x="1206537" y="1926167"/>
                    </a:cubicBezTo>
                  </a:path>
                </a:pathLst>
              </a:custGeom>
              <a:ln w="952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24" name="CuadroTexto 123"/>
          <p:cNvSpPr txBox="1"/>
          <p:nvPr/>
        </p:nvSpPr>
        <p:spPr>
          <a:xfrm>
            <a:off x="1305797" y="1575516"/>
            <a:ext cx="586923" cy="461665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bg1"/>
                </a:solidFill>
              </a:rPr>
              <a:t>Panel </a:t>
            </a:r>
            <a:r>
              <a:rPr lang="es-ES" sz="1200" dirty="0" err="1" smtClean="0">
                <a:solidFill>
                  <a:schemeClr val="bg1"/>
                </a:solidFill>
              </a:rPr>
              <a:t>iRPC</a:t>
            </a:r>
            <a:endParaRPr lang="es-ES" sz="1200" dirty="0">
              <a:solidFill>
                <a:schemeClr val="bg1"/>
              </a:solidFill>
            </a:endParaRPr>
          </a:p>
        </p:txBody>
      </p:sp>
      <p:sp>
        <p:nvSpPr>
          <p:cNvPr id="126" name="CuadroTexto 125"/>
          <p:cNvSpPr txBox="1"/>
          <p:nvPr/>
        </p:nvSpPr>
        <p:spPr>
          <a:xfrm>
            <a:off x="3080936" y="2043754"/>
            <a:ext cx="807138" cy="58477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dirty="0" err="1" smtClean="0">
                <a:solidFill>
                  <a:srgbClr val="FFFFFF"/>
                </a:solidFill>
              </a:rPr>
              <a:t>Patch</a:t>
            </a:r>
            <a:r>
              <a:rPr lang="es-ES" sz="1600" dirty="0" smtClean="0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es-ES" sz="1600" dirty="0" smtClean="0">
                <a:solidFill>
                  <a:srgbClr val="FFFFFF"/>
                </a:solidFill>
              </a:rPr>
              <a:t>Panel</a:t>
            </a:r>
            <a:endParaRPr lang="es-ES" sz="1600" dirty="0">
              <a:solidFill>
                <a:srgbClr val="FFFFFF"/>
              </a:solidFill>
            </a:endParaRPr>
          </a:p>
        </p:txBody>
      </p:sp>
      <p:sp>
        <p:nvSpPr>
          <p:cNvPr id="127" name="CuadroTexto 126"/>
          <p:cNvSpPr txBox="1"/>
          <p:nvPr/>
        </p:nvSpPr>
        <p:spPr>
          <a:xfrm>
            <a:off x="728034" y="523582"/>
            <a:ext cx="2352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Mini Cable </a:t>
            </a:r>
            <a:r>
              <a:rPr lang="es-ES" dirty="0" err="1" smtClean="0"/>
              <a:t>Chain</a:t>
            </a:r>
            <a:endParaRPr lang="es-ES" dirty="0"/>
          </a:p>
        </p:txBody>
      </p:sp>
      <p:grpSp>
        <p:nvGrpSpPr>
          <p:cNvPr id="130" name="Agrupar 129"/>
          <p:cNvGrpSpPr>
            <a:grpSpLocks/>
          </p:cNvGrpSpPr>
          <p:nvPr/>
        </p:nvGrpSpPr>
        <p:grpSpPr>
          <a:xfrm rot="10800000">
            <a:off x="2965647" y="2891712"/>
            <a:ext cx="3743360" cy="922585"/>
            <a:chOff x="4355038" y="867833"/>
            <a:chExt cx="2879508" cy="709681"/>
          </a:xfrm>
        </p:grpSpPr>
        <p:sp>
          <p:nvSpPr>
            <p:cNvPr id="131" name="Rectángulo 130"/>
            <p:cNvSpPr/>
            <p:nvPr/>
          </p:nvSpPr>
          <p:spPr>
            <a:xfrm>
              <a:off x="4709583" y="867833"/>
              <a:ext cx="2160000" cy="18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2" name="Arco de bloque 131"/>
            <p:cNvSpPr/>
            <p:nvPr/>
          </p:nvSpPr>
          <p:spPr>
            <a:xfrm rot="16200000">
              <a:off x="4365621" y="857250"/>
              <a:ext cx="709084" cy="730250"/>
            </a:xfrm>
            <a:prstGeom prst="blockArc">
              <a:avLst/>
            </a:prstGeom>
            <a:solidFill>
              <a:srgbClr val="D9D9D9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133" name="Rectángulo 132"/>
            <p:cNvSpPr/>
            <p:nvPr/>
          </p:nvSpPr>
          <p:spPr>
            <a:xfrm>
              <a:off x="4709583" y="1396917"/>
              <a:ext cx="375705" cy="18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4" name="Rectángulo 133"/>
            <p:cNvSpPr/>
            <p:nvPr/>
          </p:nvSpPr>
          <p:spPr>
            <a:xfrm>
              <a:off x="6504458" y="1396917"/>
              <a:ext cx="375705" cy="18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5" name="Forma libre 134"/>
            <p:cNvSpPr/>
            <p:nvPr/>
          </p:nvSpPr>
          <p:spPr>
            <a:xfrm>
              <a:off x="4717900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6" name="Forma libre 135"/>
            <p:cNvSpPr/>
            <p:nvPr/>
          </p:nvSpPr>
          <p:spPr>
            <a:xfrm>
              <a:off x="4954963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7" name="Forma libre 136"/>
            <p:cNvSpPr/>
            <p:nvPr/>
          </p:nvSpPr>
          <p:spPr>
            <a:xfrm>
              <a:off x="5219543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8" name="Forma libre 137"/>
            <p:cNvSpPr/>
            <p:nvPr/>
          </p:nvSpPr>
          <p:spPr>
            <a:xfrm>
              <a:off x="5467189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9" name="Forma libre 138"/>
            <p:cNvSpPr/>
            <p:nvPr/>
          </p:nvSpPr>
          <p:spPr>
            <a:xfrm flipH="1">
              <a:off x="6023683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0" name="Forma libre 139"/>
            <p:cNvSpPr/>
            <p:nvPr/>
          </p:nvSpPr>
          <p:spPr>
            <a:xfrm flipH="1">
              <a:off x="6260746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1" name="Forma libre 140"/>
            <p:cNvSpPr/>
            <p:nvPr/>
          </p:nvSpPr>
          <p:spPr>
            <a:xfrm flipH="1">
              <a:off x="6525326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2" name="Forma libre 141"/>
            <p:cNvSpPr/>
            <p:nvPr/>
          </p:nvSpPr>
          <p:spPr>
            <a:xfrm flipH="1">
              <a:off x="6762389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3" name="Forma libre 142"/>
            <p:cNvSpPr/>
            <p:nvPr/>
          </p:nvSpPr>
          <p:spPr>
            <a:xfrm>
              <a:off x="5704253" y="872071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4" name="Forma libre 143"/>
            <p:cNvSpPr/>
            <p:nvPr/>
          </p:nvSpPr>
          <p:spPr>
            <a:xfrm flipH="1">
              <a:off x="4729262" y="1396917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5" name="Forma libre 144"/>
            <p:cNvSpPr/>
            <p:nvPr/>
          </p:nvSpPr>
          <p:spPr>
            <a:xfrm flipH="1">
              <a:off x="4966325" y="1396917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6" name="Forma libre 145"/>
            <p:cNvSpPr/>
            <p:nvPr/>
          </p:nvSpPr>
          <p:spPr>
            <a:xfrm>
              <a:off x="6510663" y="1396917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7" name="Forma libre 146"/>
            <p:cNvSpPr/>
            <p:nvPr/>
          </p:nvSpPr>
          <p:spPr>
            <a:xfrm>
              <a:off x="6747726" y="1396917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8" name="Forma libre 147"/>
            <p:cNvSpPr/>
            <p:nvPr/>
          </p:nvSpPr>
          <p:spPr>
            <a:xfrm rot="16200000">
              <a:off x="4389438" y="1201851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9" name="Forma libre 148"/>
            <p:cNvSpPr/>
            <p:nvPr/>
          </p:nvSpPr>
          <p:spPr>
            <a:xfrm rot="2700000" flipH="1">
              <a:off x="4506210" y="1361459"/>
              <a:ext cx="111200" cy="1728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0" name="Forma libre 149"/>
            <p:cNvSpPr/>
            <p:nvPr/>
          </p:nvSpPr>
          <p:spPr>
            <a:xfrm rot="18900000">
              <a:off x="4449136" y="965671"/>
              <a:ext cx="111200" cy="1728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51" name="Agrupar 150"/>
            <p:cNvGrpSpPr/>
            <p:nvPr/>
          </p:nvGrpSpPr>
          <p:grpSpPr>
            <a:xfrm flipH="1">
              <a:off x="6504296" y="868430"/>
              <a:ext cx="730250" cy="709084"/>
              <a:chOff x="7068283" y="2201132"/>
              <a:chExt cx="730250" cy="709084"/>
            </a:xfrm>
          </p:grpSpPr>
          <p:sp>
            <p:nvSpPr>
              <p:cNvPr id="152" name="Arco de bloque 151"/>
              <p:cNvSpPr/>
              <p:nvPr/>
            </p:nvSpPr>
            <p:spPr>
              <a:xfrm rot="16200000">
                <a:off x="7078866" y="2190549"/>
                <a:ext cx="709084" cy="730250"/>
              </a:xfrm>
              <a:prstGeom prst="blockArc">
                <a:avLst/>
              </a:prstGeom>
              <a:solidFill>
                <a:srgbClr val="D9D9D9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Forma libre 152"/>
              <p:cNvSpPr/>
              <p:nvPr/>
            </p:nvSpPr>
            <p:spPr>
              <a:xfrm rot="16200000">
                <a:off x="7102683" y="2535150"/>
                <a:ext cx="111200" cy="180000"/>
              </a:xfrm>
              <a:custGeom>
                <a:avLst/>
                <a:gdLst>
                  <a:gd name="connsiteX0" fmla="*/ 1206537 w 1206537"/>
                  <a:gd name="connsiteY0" fmla="*/ 0 h 1932438"/>
                  <a:gd name="connsiteX1" fmla="*/ 751453 w 1206537"/>
                  <a:gd name="connsiteY1" fmla="*/ 74083 h 1932438"/>
                  <a:gd name="connsiteX2" fmla="*/ 349287 w 1206537"/>
                  <a:gd name="connsiteY2" fmla="*/ 296333 h 1932438"/>
                  <a:gd name="connsiteX3" fmla="*/ 116453 w 1206537"/>
                  <a:gd name="connsiteY3" fmla="*/ 613833 h 1932438"/>
                  <a:gd name="connsiteX4" fmla="*/ 37 w 1206537"/>
                  <a:gd name="connsiteY4" fmla="*/ 994833 h 1932438"/>
                  <a:gd name="connsiteX5" fmla="*/ 127037 w 1206537"/>
                  <a:gd name="connsiteY5" fmla="*/ 1397000 h 1932438"/>
                  <a:gd name="connsiteX6" fmla="*/ 391620 w 1206537"/>
                  <a:gd name="connsiteY6" fmla="*/ 1651000 h 1932438"/>
                  <a:gd name="connsiteX7" fmla="*/ 730287 w 1206537"/>
                  <a:gd name="connsiteY7" fmla="*/ 1841500 h 1932438"/>
                  <a:gd name="connsiteX8" fmla="*/ 1058370 w 1206537"/>
                  <a:gd name="connsiteY8" fmla="*/ 1926167 h 1932438"/>
                  <a:gd name="connsiteX9" fmla="*/ 1206537 w 1206537"/>
                  <a:gd name="connsiteY9" fmla="*/ 1926167 h 1932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6537" h="1932438">
                    <a:moveTo>
                      <a:pt x="1206537" y="0"/>
                    </a:moveTo>
                    <a:cubicBezTo>
                      <a:pt x="1050432" y="12347"/>
                      <a:pt x="894328" y="24694"/>
                      <a:pt x="751453" y="74083"/>
                    </a:cubicBezTo>
                    <a:cubicBezTo>
                      <a:pt x="608578" y="123472"/>
                      <a:pt x="455120" y="206375"/>
                      <a:pt x="349287" y="296333"/>
                    </a:cubicBezTo>
                    <a:cubicBezTo>
                      <a:pt x="243454" y="386291"/>
                      <a:pt x="174661" y="497416"/>
                      <a:pt x="116453" y="613833"/>
                    </a:cubicBezTo>
                    <a:cubicBezTo>
                      <a:pt x="58245" y="730250"/>
                      <a:pt x="-1727" y="864305"/>
                      <a:pt x="37" y="994833"/>
                    </a:cubicBezTo>
                    <a:cubicBezTo>
                      <a:pt x="1801" y="1125361"/>
                      <a:pt x="61773" y="1287639"/>
                      <a:pt x="127037" y="1397000"/>
                    </a:cubicBezTo>
                    <a:cubicBezTo>
                      <a:pt x="192301" y="1506361"/>
                      <a:pt x="291078" y="1576917"/>
                      <a:pt x="391620" y="1651000"/>
                    </a:cubicBezTo>
                    <a:cubicBezTo>
                      <a:pt x="492162" y="1725083"/>
                      <a:pt x="619162" y="1795639"/>
                      <a:pt x="730287" y="1841500"/>
                    </a:cubicBezTo>
                    <a:cubicBezTo>
                      <a:pt x="841412" y="1887361"/>
                      <a:pt x="978995" y="1912056"/>
                      <a:pt x="1058370" y="1926167"/>
                    </a:cubicBezTo>
                    <a:cubicBezTo>
                      <a:pt x="1137745" y="1940278"/>
                      <a:pt x="1206537" y="1926167"/>
                      <a:pt x="1206537" y="1926167"/>
                    </a:cubicBezTo>
                  </a:path>
                </a:pathLst>
              </a:custGeom>
              <a:ln w="952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4" name="Forma libre 153"/>
              <p:cNvSpPr/>
              <p:nvPr/>
            </p:nvSpPr>
            <p:spPr>
              <a:xfrm rot="2700000" flipH="1">
                <a:off x="7219455" y="2694758"/>
                <a:ext cx="111200" cy="172800"/>
              </a:xfrm>
              <a:custGeom>
                <a:avLst/>
                <a:gdLst>
                  <a:gd name="connsiteX0" fmla="*/ 1206537 w 1206537"/>
                  <a:gd name="connsiteY0" fmla="*/ 0 h 1932438"/>
                  <a:gd name="connsiteX1" fmla="*/ 751453 w 1206537"/>
                  <a:gd name="connsiteY1" fmla="*/ 74083 h 1932438"/>
                  <a:gd name="connsiteX2" fmla="*/ 349287 w 1206537"/>
                  <a:gd name="connsiteY2" fmla="*/ 296333 h 1932438"/>
                  <a:gd name="connsiteX3" fmla="*/ 116453 w 1206537"/>
                  <a:gd name="connsiteY3" fmla="*/ 613833 h 1932438"/>
                  <a:gd name="connsiteX4" fmla="*/ 37 w 1206537"/>
                  <a:gd name="connsiteY4" fmla="*/ 994833 h 1932438"/>
                  <a:gd name="connsiteX5" fmla="*/ 127037 w 1206537"/>
                  <a:gd name="connsiteY5" fmla="*/ 1397000 h 1932438"/>
                  <a:gd name="connsiteX6" fmla="*/ 391620 w 1206537"/>
                  <a:gd name="connsiteY6" fmla="*/ 1651000 h 1932438"/>
                  <a:gd name="connsiteX7" fmla="*/ 730287 w 1206537"/>
                  <a:gd name="connsiteY7" fmla="*/ 1841500 h 1932438"/>
                  <a:gd name="connsiteX8" fmla="*/ 1058370 w 1206537"/>
                  <a:gd name="connsiteY8" fmla="*/ 1926167 h 1932438"/>
                  <a:gd name="connsiteX9" fmla="*/ 1206537 w 1206537"/>
                  <a:gd name="connsiteY9" fmla="*/ 1926167 h 1932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6537" h="1932438">
                    <a:moveTo>
                      <a:pt x="1206537" y="0"/>
                    </a:moveTo>
                    <a:cubicBezTo>
                      <a:pt x="1050432" y="12347"/>
                      <a:pt x="894328" y="24694"/>
                      <a:pt x="751453" y="74083"/>
                    </a:cubicBezTo>
                    <a:cubicBezTo>
                      <a:pt x="608578" y="123472"/>
                      <a:pt x="455120" y="206375"/>
                      <a:pt x="349287" y="296333"/>
                    </a:cubicBezTo>
                    <a:cubicBezTo>
                      <a:pt x="243454" y="386291"/>
                      <a:pt x="174661" y="497416"/>
                      <a:pt x="116453" y="613833"/>
                    </a:cubicBezTo>
                    <a:cubicBezTo>
                      <a:pt x="58245" y="730250"/>
                      <a:pt x="-1727" y="864305"/>
                      <a:pt x="37" y="994833"/>
                    </a:cubicBezTo>
                    <a:cubicBezTo>
                      <a:pt x="1801" y="1125361"/>
                      <a:pt x="61773" y="1287639"/>
                      <a:pt x="127037" y="1397000"/>
                    </a:cubicBezTo>
                    <a:cubicBezTo>
                      <a:pt x="192301" y="1506361"/>
                      <a:pt x="291078" y="1576917"/>
                      <a:pt x="391620" y="1651000"/>
                    </a:cubicBezTo>
                    <a:cubicBezTo>
                      <a:pt x="492162" y="1725083"/>
                      <a:pt x="619162" y="1795639"/>
                      <a:pt x="730287" y="1841500"/>
                    </a:cubicBezTo>
                    <a:cubicBezTo>
                      <a:pt x="841412" y="1887361"/>
                      <a:pt x="978995" y="1912056"/>
                      <a:pt x="1058370" y="1926167"/>
                    </a:cubicBezTo>
                    <a:cubicBezTo>
                      <a:pt x="1137745" y="1940278"/>
                      <a:pt x="1206537" y="1926167"/>
                      <a:pt x="1206537" y="1926167"/>
                    </a:cubicBezTo>
                  </a:path>
                </a:pathLst>
              </a:custGeom>
              <a:ln w="952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5" name="Forma libre 154"/>
              <p:cNvSpPr/>
              <p:nvPr/>
            </p:nvSpPr>
            <p:spPr>
              <a:xfrm rot="18900000">
                <a:off x="7162381" y="2298970"/>
                <a:ext cx="111200" cy="172800"/>
              </a:xfrm>
              <a:custGeom>
                <a:avLst/>
                <a:gdLst>
                  <a:gd name="connsiteX0" fmla="*/ 1206537 w 1206537"/>
                  <a:gd name="connsiteY0" fmla="*/ 0 h 1932438"/>
                  <a:gd name="connsiteX1" fmla="*/ 751453 w 1206537"/>
                  <a:gd name="connsiteY1" fmla="*/ 74083 h 1932438"/>
                  <a:gd name="connsiteX2" fmla="*/ 349287 w 1206537"/>
                  <a:gd name="connsiteY2" fmla="*/ 296333 h 1932438"/>
                  <a:gd name="connsiteX3" fmla="*/ 116453 w 1206537"/>
                  <a:gd name="connsiteY3" fmla="*/ 613833 h 1932438"/>
                  <a:gd name="connsiteX4" fmla="*/ 37 w 1206537"/>
                  <a:gd name="connsiteY4" fmla="*/ 994833 h 1932438"/>
                  <a:gd name="connsiteX5" fmla="*/ 127037 w 1206537"/>
                  <a:gd name="connsiteY5" fmla="*/ 1397000 h 1932438"/>
                  <a:gd name="connsiteX6" fmla="*/ 391620 w 1206537"/>
                  <a:gd name="connsiteY6" fmla="*/ 1651000 h 1932438"/>
                  <a:gd name="connsiteX7" fmla="*/ 730287 w 1206537"/>
                  <a:gd name="connsiteY7" fmla="*/ 1841500 h 1932438"/>
                  <a:gd name="connsiteX8" fmla="*/ 1058370 w 1206537"/>
                  <a:gd name="connsiteY8" fmla="*/ 1926167 h 1932438"/>
                  <a:gd name="connsiteX9" fmla="*/ 1206537 w 1206537"/>
                  <a:gd name="connsiteY9" fmla="*/ 1926167 h 1932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6537" h="1932438">
                    <a:moveTo>
                      <a:pt x="1206537" y="0"/>
                    </a:moveTo>
                    <a:cubicBezTo>
                      <a:pt x="1050432" y="12347"/>
                      <a:pt x="894328" y="24694"/>
                      <a:pt x="751453" y="74083"/>
                    </a:cubicBezTo>
                    <a:cubicBezTo>
                      <a:pt x="608578" y="123472"/>
                      <a:pt x="455120" y="206375"/>
                      <a:pt x="349287" y="296333"/>
                    </a:cubicBezTo>
                    <a:cubicBezTo>
                      <a:pt x="243454" y="386291"/>
                      <a:pt x="174661" y="497416"/>
                      <a:pt x="116453" y="613833"/>
                    </a:cubicBezTo>
                    <a:cubicBezTo>
                      <a:pt x="58245" y="730250"/>
                      <a:pt x="-1727" y="864305"/>
                      <a:pt x="37" y="994833"/>
                    </a:cubicBezTo>
                    <a:cubicBezTo>
                      <a:pt x="1801" y="1125361"/>
                      <a:pt x="61773" y="1287639"/>
                      <a:pt x="127037" y="1397000"/>
                    </a:cubicBezTo>
                    <a:cubicBezTo>
                      <a:pt x="192301" y="1506361"/>
                      <a:pt x="291078" y="1576917"/>
                      <a:pt x="391620" y="1651000"/>
                    </a:cubicBezTo>
                    <a:cubicBezTo>
                      <a:pt x="492162" y="1725083"/>
                      <a:pt x="619162" y="1795639"/>
                      <a:pt x="730287" y="1841500"/>
                    </a:cubicBezTo>
                    <a:cubicBezTo>
                      <a:pt x="841412" y="1887361"/>
                      <a:pt x="978995" y="1912056"/>
                      <a:pt x="1058370" y="1926167"/>
                    </a:cubicBezTo>
                    <a:cubicBezTo>
                      <a:pt x="1137745" y="1940278"/>
                      <a:pt x="1206537" y="1926167"/>
                      <a:pt x="1206537" y="1926167"/>
                    </a:cubicBezTo>
                  </a:path>
                </a:pathLst>
              </a:custGeom>
              <a:ln w="952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56" name="CuadroTexto 155"/>
          <p:cNvSpPr txBox="1"/>
          <p:nvPr/>
        </p:nvSpPr>
        <p:spPr>
          <a:xfrm>
            <a:off x="3778577" y="3851970"/>
            <a:ext cx="2352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err="1" smtClean="0"/>
              <a:t>Main</a:t>
            </a:r>
            <a:r>
              <a:rPr lang="es-ES" dirty="0" smtClean="0"/>
              <a:t> Cable </a:t>
            </a:r>
            <a:r>
              <a:rPr lang="es-ES" dirty="0" err="1" smtClean="0"/>
              <a:t>Chain</a:t>
            </a:r>
            <a:endParaRPr lang="es-ES" dirty="0"/>
          </a:p>
        </p:txBody>
      </p:sp>
      <p:sp>
        <p:nvSpPr>
          <p:cNvPr id="160" name="CuadroTexto 159"/>
          <p:cNvSpPr txBox="1"/>
          <p:nvPr/>
        </p:nvSpPr>
        <p:spPr>
          <a:xfrm>
            <a:off x="7846979" y="1504889"/>
            <a:ext cx="866630" cy="64633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 err="1" smtClean="0">
                <a:solidFill>
                  <a:srgbClr val="FFFFFF"/>
                </a:solidFill>
              </a:rPr>
              <a:t>Patch</a:t>
            </a:r>
            <a:r>
              <a:rPr lang="es-ES" sz="1200" dirty="0" smtClean="0">
                <a:solidFill>
                  <a:srgbClr val="FFFFFF"/>
                </a:solidFill>
              </a:rPr>
              <a:t> Panel </a:t>
            </a:r>
          </a:p>
          <a:p>
            <a:pPr algn="ctr"/>
            <a:r>
              <a:rPr lang="es-ES" sz="1200" dirty="0" smtClean="0">
                <a:solidFill>
                  <a:srgbClr val="FFFFFF"/>
                </a:solidFill>
              </a:rPr>
              <a:t>USC</a:t>
            </a:r>
            <a:endParaRPr lang="es-ES" sz="1200" dirty="0">
              <a:solidFill>
                <a:srgbClr val="FFFFFF"/>
              </a:solidFill>
            </a:endParaRPr>
          </a:p>
        </p:txBody>
      </p:sp>
      <p:sp>
        <p:nvSpPr>
          <p:cNvPr id="162" name="CuadroTexto 161"/>
          <p:cNvSpPr txBox="1"/>
          <p:nvPr/>
        </p:nvSpPr>
        <p:spPr>
          <a:xfrm>
            <a:off x="8121198" y="2607467"/>
            <a:ext cx="771376" cy="1754327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rgbClr val="FFFFFF"/>
                </a:solidFill>
              </a:rPr>
              <a:t>USC Rack</a:t>
            </a:r>
          </a:p>
          <a:p>
            <a:pPr algn="ctr"/>
            <a:endParaRPr lang="es-ES" sz="1200" dirty="0">
              <a:solidFill>
                <a:srgbClr val="FFFFFF"/>
              </a:solidFill>
            </a:endParaRPr>
          </a:p>
          <a:p>
            <a:pPr algn="ctr"/>
            <a:endParaRPr lang="es-ES" sz="1200" dirty="0" smtClean="0">
              <a:solidFill>
                <a:srgbClr val="FFFFFF"/>
              </a:solidFill>
            </a:endParaRPr>
          </a:p>
          <a:p>
            <a:pPr algn="ctr"/>
            <a:endParaRPr lang="es-ES" sz="1200" dirty="0">
              <a:solidFill>
                <a:srgbClr val="FFFFFF"/>
              </a:solidFill>
            </a:endParaRPr>
          </a:p>
          <a:p>
            <a:pPr algn="ctr"/>
            <a:endParaRPr lang="es-ES" sz="1200" dirty="0" smtClean="0">
              <a:solidFill>
                <a:srgbClr val="FFFFFF"/>
              </a:solidFill>
            </a:endParaRPr>
          </a:p>
          <a:p>
            <a:pPr algn="ctr"/>
            <a:endParaRPr lang="es-ES" sz="1200" dirty="0">
              <a:solidFill>
                <a:srgbClr val="FFFFFF"/>
              </a:solidFill>
            </a:endParaRPr>
          </a:p>
          <a:p>
            <a:pPr algn="ctr"/>
            <a:endParaRPr lang="es-ES" sz="1200" dirty="0" smtClean="0">
              <a:solidFill>
                <a:srgbClr val="FFFFFF"/>
              </a:solidFill>
            </a:endParaRPr>
          </a:p>
          <a:p>
            <a:pPr algn="ctr"/>
            <a:endParaRPr lang="es-ES" sz="1200" dirty="0">
              <a:solidFill>
                <a:srgbClr val="FFFFFF"/>
              </a:solidFill>
            </a:endParaRPr>
          </a:p>
          <a:p>
            <a:pPr algn="ctr"/>
            <a:endParaRPr lang="es-ES" sz="1200" dirty="0">
              <a:solidFill>
                <a:srgbClr val="FFFFFF"/>
              </a:solidFill>
            </a:endParaRPr>
          </a:p>
        </p:txBody>
      </p:sp>
      <p:sp>
        <p:nvSpPr>
          <p:cNvPr id="163" name="Trapecio 162"/>
          <p:cNvSpPr/>
          <p:nvPr/>
        </p:nvSpPr>
        <p:spPr>
          <a:xfrm rot="16200000">
            <a:off x="341142" y="2244529"/>
            <a:ext cx="606993" cy="667108"/>
          </a:xfrm>
          <a:prstGeom prst="trapezoid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4" name="Trapecio 163"/>
          <p:cNvSpPr/>
          <p:nvPr/>
        </p:nvSpPr>
        <p:spPr>
          <a:xfrm rot="16200000">
            <a:off x="655528" y="2430902"/>
            <a:ext cx="367928" cy="292420"/>
          </a:xfrm>
          <a:prstGeom prst="trapezoid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66" name="Conector curvado 165"/>
          <p:cNvCxnSpPr>
            <a:stCxn id="101" idx="3"/>
            <a:endCxn id="124" idx="0"/>
          </p:cNvCxnSpPr>
          <p:nvPr/>
        </p:nvCxnSpPr>
        <p:spPr>
          <a:xfrm>
            <a:off x="1030541" y="1423461"/>
            <a:ext cx="568718" cy="152055"/>
          </a:xfrm>
          <a:prstGeom prst="curvedConnector2">
            <a:avLst/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Conector curvado 166"/>
          <p:cNvCxnSpPr>
            <a:stCxn id="102" idx="1"/>
            <a:endCxn id="126" idx="0"/>
          </p:cNvCxnSpPr>
          <p:nvPr/>
        </p:nvCxnSpPr>
        <p:spPr>
          <a:xfrm rot="10800000" flipH="1" flipV="1">
            <a:off x="2958793" y="1423460"/>
            <a:ext cx="525711" cy="620293"/>
          </a:xfrm>
          <a:prstGeom prst="curvedConnector4">
            <a:avLst>
              <a:gd name="adj1" fmla="val -43484"/>
              <a:gd name="adj2" fmla="val 56520"/>
            </a:avLst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0" name="CuadroTexto 169"/>
          <p:cNvSpPr txBox="1"/>
          <p:nvPr/>
        </p:nvSpPr>
        <p:spPr>
          <a:xfrm>
            <a:off x="171152" y="2037181"/>
            <a:ext cx="8779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err="1" smtClean="0"/>
              <a:t>iRPC</a:t>
            </a:r>
            <a:endParaRPr lang="es-ES" sz="1200" dirty="0"/>
          </a:p>
        </p:txBody>
      </p:sp>
      <p:cxnSp>
        <p:nvCxnSpPr>
          <p:cNvPr id="172" name="Conector curvado 171"/>
          <p:cNvCxnSpPr>
            <a:stCxn id="163" idx="2"/>
            <a:endCxn id="124" idx="2"/>
          </p:cNvCxnSpPr>
          <p:nvPr/>
        </p:nvCxnSpPr>
        <p:spPr>
          <a:xfrm flipV="1">
            <a:off x="978193" y="2037181"/>
            <a:ext cx="621066" cy="540902"/>
          </a:xfrm>
          <a:prstGeom prst="curvedConnector2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Conector curvado 177"/>
          <p:cNvCxnSpPr>
            <a:stCxn id="126" idx="3"/>
            <a:endCxn id="134" idx="1"/>
          </p:cNvCxnSpPr>
          <p:nvPr/>
        </p:nvCxnSpPr>
        <p:spPr>
          <a:xfrm>
            <a:off x="3888074" y="2336142"/>
            <a:ext cx="26687" cy="673346"/>
          </a:xfrm>
          <a:prstGeom prst="curvedConnector3">
            <a:avLst>
              <a:gd name="adj1" fmla="val 956597"/>
            </a:avLst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5" name="Rectángulo 184"/>
          <p:cNvSpPr/>
          <p:nvPr/>
        </p:nvSpPr>
        <p:spPr>
          <a:xfrm>
            <a:off x="6709007" y="1746000"/>
            <a:ext cx="1057489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1" name="Conector curvado 180"/>
          <p:cNvCxnSpPr>
            <a:stCxn id="160" idx="1"/>
            <a:endCxn id="133" idx="3"/>
          </p:cNvCxnSpPr>
          <p:nvPr/>
        </p:nvCxnSpPr>
        <p:spPr>
          <a:xfrm rot="10800000" flipV="1">
            <a:off x="5759683" y="1828054"/>
            <a:ext cx="2087297" cy="1181433"/>
          </a:xfrm>
          <a:prstGeom prst="curvedConnector3">
            <a:avLst>
              <a:gd name="adj1" fmla="val 110952"/>
            </a:avLst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6" name="CuadroTexto 185"/>
          <p:cNvSpPr txBox="1"/>
          <p:nvPr/>
        </p:nvSpPr>
        <p:spPr>
          <a:xfrm>
            <a:off x="5440590" y="314886"/>
            <a:ext cx="1125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UXC</a:t>
            </a:r>
            <a:endParaRPr lang="es-ES" sz="2800" dirty="0"/>
          </a:p>
        </p:txBody>
      </p:sp>
      <p:sp>
        <p:nvSpPr>
          <p:cNvPr id="187" name="CuadroTexto 186"/>
          <p:cNvSpPr txBox="1"/>
          <p:nvPr/>
        </p:nvSpPr>
        <p:spPr>
          <a:xfrm>
            <a:off x="7940202" y="318743"/>
            <a:ext cx="1125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USC</a:t>
            </a:r>
            <a:endParaRPr lang="es-ES" sz="2800" dirty="0"/>
          </a:p>
        </p:txBody>
      </p:sp>
      <p:sp>
        <p:nvSpPr>
          <p:cNvPr id="188" name="Rectángulo 187"/>
          <p:cNvSpPr/>
          <p:nvPr/>
        </p:nvSpPr>
        <p:spPr>
          <a:xfrm>
            <a:off x="94457" y="84887"/>
            <a:ext cx="8971314" cy="445958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93" name="Conector curvado 192"/>
          <p:cNvCxnSpPr>
            <a:stCxn id="162" idx="0"/>
            <a:endCxn id="160" idx="2"/>
          </p:cNvCxnSpPr>
          <p:nvPr/>
        </p:nvCxnSpPr>
        <p:spPr>
          <a:xfrm rot="16200000" flipV="1">
            <a:off x="8165467" y="2266048"/>
            <a:ext cx="456247" cy="226592"/>
          </a:xfrm>
          <a:prstGeom prst="curvedConnector3">
            <a:avLst>
              <a:gd name="adj1" fmla="val 50000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1" name="CuadroTexto 200"/>
          <p:cNvSpPr txBox="1"/>
          <p:nvPr/>
        </p:nvSpPr>
        <p:spPr>
          <a:xfrm>
            <a:off x="85972" y="4712825"/>
            <a:ext cx="3007593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iRPC</a:t>
            </a:r>
            <a:r>
              <a:rPr lang="es-ES" dirty="0" smtClean="0"/>
              <a:t>: 4 </a:t>
            </a:r>
            <a:r>
              <a:rPr lang="es-ES" dirty="0" err="1" smtClean="0"/>
              <a:t>fibers</a:t>
            </a:r>
            <a:r>
              <a:rPr lang="es-ES" dirty="0" smtClean="0"/>
              <a:t> per </a:t>
            </a:r>
            <a:r>
              <a:rPr lang="es-ES" dirty="0" err="1" smtClean="0"/>
              <a:t>chamber</a:t>
            </a:r>
            <a:endParaRPr lang="es-ES" dirty="0" smtClean="0"/>
          </a:p>
          <a:p>
            <a:r>
              <a:rPr lang="es-ES" dirty="0" err="1" smtClean="0"/>
              <a:t>Number</a:t>
            </a:r>
            <a:r>
              <a:rPr lang="es-ES" dirty="0" smtClean="0"/>
              <a:t> of </a:t>
            </a:r>
            <a:r>
              <a:rPr lang="es-ES" dirty="0" err="1" smtClean="0"/>
              <a:t>Chambers</a:t>
            </a:r>
            <a:r>
              <a:rPr lang="es-ES" dirty="0" smtClean="0"/>
              <a:t>:</a:t>
            </a:r>
          </a:p>
          <a:p>
            <a:r>
              <a:rPr lang="es-ES" dirty="0" smtClean="0"/>
              <a:t>18 RE+3/1 -&gt; 72 </a:t>
            </a:r>
            <a:r>
              <a:rPr lang="es-ES" dirty="0" err="1" smtClean="0"/>
              <a:t>fibers</a:t>
            </a:r>
            <a:r>
              <a:rPr lang="es-ES" dirty="0" smtClean="0"/>
              <a:t> </a:t>
            </a:r>
          </a:p>
          <a:p>
            <a:r>
              <a:rPr lang="es-ES" dirty="0" smtClean="0"/>
              <a:t>18 RE+4/1 -&gt; 72 </a:t>
            </a:r>
            <a:r>
              <a:rPr lang="es-ES" dirty="0" err="1" smtClean="0"/>
              <a:t>fibers</a:t>
            </a:r>
            <a:endParaRPr lang="es-ES" dirty="0" smtClean="0"/>
          </a:p>
          <a:p>
            <a:r>
              <a:rPr lang="es-ES" dirty="0" smtClean="0"/>
              <a:t>18 RE-3/1  -&gt; 72 </a:t>
            </a:r>
            <a:r>
              <a:rPr lang="es-ES" dirty="0" err="1" smtClean="0"/>
              <a:t>fibers</a:t>
            </a:r>
            <a:endParaRPr lang="es-ES" dirty="0" smtClean="0"/>
          </a:p>
          <a:p>
            <a:r>
              <a:rPr lang="es-ES" dirty="0" smtClean="0"/>
              <a:t>18 RE-4/1  -&gt; 72 </a:t>
            </a:r>
            <a:r>
              <a:rPr lang="es-ES" dirty="0" err="1" smtClean="0"/>
              <a:t>fibers</a:t>
            </a:r>
            <a:endParaRPr lang="es-ES" dirty="0" smtClean="0"/>
          </a:p>
        </p:txBody>
      </p:sp>
      <p:sp>
        <p:nvSpPr>
          <p:cNvPr id="202" name="CuadroTexto 201"/>
          <p:cNvSpPr txBox="1"/>
          <p:nvPr/>
        </p:nvSpPr>
        <p:spPr>
          <a:xfrm>
            <a:off x="3183268" y="1461864"/>
            <a:ext cx="1562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 smtClean="0">
                <a:solidFill>
                  <a:srgbClr val="008000"/>
                </a:solidFill>
              </a:rPr>
              <a:t>Trunk</a:t>
            </a:r>
            <a:r>
              <a:rPr lang="es-ES" b="1" dirty="0" smtClean="0">
                <a:solidFill>
                  <a:srgbClr val="008000"/>
                </a:solidFill>
              </a:rPr>
              <a:t> Cable 1 </a:t>
            </a:r>
            <a:endParaRPr lang="es-ES" b="1" dirty="0">
              <a:solidFill>
                <a:srgbClr val="008000"/>
              </a:solidFill>
            </a:endParaRPr>
          </a:p>
        </p:txBody>
      </p:sp>
      <p:sp>
        <p:nvSpPr>
          <p:cNvPr id="203" name="CuadroTexto 202"/>
          <p:cNvSpPr txBox="1"/>
          <p:nvPr/>
        </p:nvSpPr>
        <p:spPr>
          <a:xfrm>
            <a:off x="5132943" y="1561334"/>
            <a:ext cx="1562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 smtClean="0"/>
              <a:t>Trunk</a:t>
            </a:r>
            <a:r>
              <a:rPr lang="es-ES" b="1" dirty="0" smtClean="0"/>
              <a:t> Cable 2 </a:t>
            </a:r>
            <a:endParaRPr lang="es-ES" b="1" dirty="0"/>
          </a:p>
        </p:txBody>
      </p:sp>
      <p:sp>
        <p:nvSpPr>
          <p:cNvPr id="205" name="CuadroTexto 204"/>
          <p:cNvSpPr txBox="1"/>
          <p:nvPr/>
        </p:nvSpPr>
        <p:spPr>
          <a:xfrm>
            <a:off x="2926977" y="4681340"/>
            <a:ext cx="543774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Proposal</a:t>
            </a:r>
            <a:r>
              <a:rPr lang="es-ES" dirty="0" smtClean="0"/>
              <a:t>:</a:t>
            </a:r>
          </a:p>
          <a:p>
            <a:r>
              <a:rPr lang="es-ES" b="1" dirty="0" smtClean="0">
                <a:solidFill>
                  <a:srgbClr val="008000"/>
                </a:solidFill>
              </a:rPr>
              <a:t>4 </a:t>
            </a:r>
            <a:r>
              <a:rPr lang="es-ES" b="1" dirty="0" err="1" smtClean="0">
                <a:solidFill>
                  <a:srgbClr val="008000"/>
                </a:solidFill>
              </a:rPr>
              <a:t>Trunk</a:t>
            </a:r>
            <a:r>
              <a:rPr lang="es-ES" b="1" dirty="0" smtClean="0">
                <a:solidFill>
                  <a:srgbClr val="008000"/>
                </a:solidFill>
              </a:rPr>
              <a:t> cable 1 (96 </a:t>
            </a:r>
            <a:r>
              <a:rPr lang="es-ES" b="1" dirty="0" err="1" smtClean="0">
                <a:solidFill>
                  <a:srgbClr val="008000"/>
                </a:solidFill>
              </a:rPr>
              <a:t>fibers</a:t>
            </a:r>
            <a:r>
              <a:rPr lang="es-ES" b="1" dirty="0" smtClean="0">
                <a:solidFill>
                  <a:srgbClr val="008000"/>
                </a:solidFill>
              </a:rPr>
              <a:t>: 72 </a:t>
            </a:r>
            <a:r>
              <a:rPr lang="es-ES" b="1" dirty="0" err="1" smtClean="0">
                <a:solidFill>
                  <a:srgbClr val="008000"/>
                </a:solidFill>
              </a:rPr>
              <a:t>used</a:t>
            </a:r>
            <a:r>
              <a:rPr lang="es-ES" b="1" dirty="0">
                <a:solidFill>
                  <a:srgbClr val="008000"/>
                </a:solidFill>
              </a:rPr>
              <a:t> </a:t>
            </a:r>
            <a:r>
              <a:rPr lang="es-ES" b="1" dirty="0" smtClean="0">
                <a:solidFill>
                  <a:srgbClr val="008000"/>
                </a:solidFill>
              </a:rPr>
              <a:t>+ 24 </a:t>
            </a:r>
            <a:r>
              <a:rPr lang="es-ES" b="1" dirty="0" err="1" smtClean="0">
                <a:solidFill>
                  <a:srgbClr val="008000"/>
                </a:solidFill>
              </a:rPr>
              <a:t>spares</a:t>
            </a:r>
            <a:r>
              <a:rPr lang="es-ES" b="1" dirty="0" smtClean="0">
                <a:solidFill>
                  <a:srgbClr val="008000"/>
                </a:solidFill>
              </a:rPr>
              <a:t>) </a:t>
            </a:r>
          </a:p>
          <a:p>
            <a:endParaRPr lang="es-ES" b="1" dirty="0"/>
          </a:p>
          <a:p>
            <a:r>
              <a:rPr lang="es-ES" b="1" dirty="0" smtClean="0"/>
              <a:t>4 </a:t>
            </a:r>
            <a:r>
              <a:rPr lang="es-ES" b="1" dirty="0" err="1" smtClean="0"/>
              <a:t>Trunk</a:t>
            </a:r>
            <a:r>
              <a:rPr lang="es-ES" b="1" dirty="0" smtClean="0"/>
              <a:t> cable 2 (96 </a:t>
            </a:r>
            <a:r>
              <a:rPr lang="es-ES" b="1" dirty="0" err="1" smtClean="0"/>
              <a:t>fibers</a:t>
            </a:r>
            <a:r>
              <a:rPr lang="es-ES" b="1" dirty="0" smtClean="0"/>
              <a:t>: 72 </a:t>
            </a:r>
            <a:r>
              <a:rPr lang="es-ES" b="1" dirty="0" err="1" smtClean="0"/>
              <a:t>used</a:t>
            </a:r>
            <a:r>
              <a:rPr lang="es-ES" b="1" dirty="0" smtClean="0"/>
              <a:t> + 24 </a:t>
            </a:r>
            <a:r>
              <a:rPr lang="es-ES" b="1" dirty="0" err="1" smtClean="0"/>
              <a:t>spares</a:t>
            </a:r>
            <a:r>
              <a:rPr lang="es-ES" b="1" dirty="0" smtClean="0"/>
              <a:t>)</a:t>
            </a:r>
          </a:p>
          <a:p>
            <a:endParaRPr lang="es-ES" b="1" dirty="0"/>
          </a:p>
          <a:p>
            <a:r>
              <a:rPr lang="es-ES" dirty="0" smtClean="0"/>
              <a:t>*1 cable per 18 </a:t>
            </a:r>
            <a:r>
              <a:rPr lang="es-ES" dirty="0" err="1" smtClean="0"/>
              <a:t>chambers</a:t>
            </a:r>
            <a:endParaRPr lang="es-ES" dirty="0" smtClean="0"/>
          </a:p>
          <a:p>
            <a:endParaRPr lang="es-ES" dirty="0"/>
          </a:p>
        </p:txBody>
      </p:sp>
      <p:cxnSp>
        <p:nvCxnSpPr>
          <p:cNvPr id="206" name="Conector curvado 205"/>
          <p:cNvCxnSpPr/>
          <p:nvPr/>
        </p:nvCxnSpPr>
        <p:spPr>
          <a:xfrm>
            <a:off x="3030164" y="5448205"/>
            <a:ext cx="5077958" cy="12700"/>
          </a:xfrm>
          <a:prstGeom prst="curvedConnector3">
            <a:avLst>
              <a:gd name="adj1" fmla="val 50000"/>
            </a:avLst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9" name="Conector curvado 208"/>
          <p:cNvCxnSpPr/>
          <p:nvPr/>
        </p:nvCxnSpPr>
        <p:spPr>
          <a:xfrm>
            <a:off x="3030164" y="5936485"/>
            <a:ext cx="5077958" cy="12700"/>
          </a:xfrm>
          <a:prstGeom prst="curvedConnector3">
            <a:avLst>
              <a:gd name="adj1" fmla="val 50000"/>
            </a:avLst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265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aptura de pantalla 2018-10-17 a las 11.56.2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32" y="896162"/>
            <a:ext cx="3130689" cy="2570584"/>
          </a:xfrm>
          <a:prstGeom prst="rect">
            <a:avLst/>
          </a:prstGeom>
        </p:spPr>
      </p:pic>
      <p:pic>
        <p:nvPicPr>
          <p:cNvPr id="3" name="Imagen 2" descr="Captura de pantalla 2018-10-18 a las 9.34.3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1" y="4637591"/>
            <a:ext cx="2034826" cy="1336041"/>
          </a:xfrm>
          <a:prstGeom prst="rect">
            <a:avLst/>
          </a:prstGeom>
        </p:spPr>
      </p:pic>
      <p:pic>
        <p:nvPicPr>
          <p:cNvPr id="4" name="Imagen 3" descr="Captura de pantalla 2018-10-18 a las 9.34.2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325" y="4442988"/>
            <a:ext cx="2253818" cy="1530644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02311" y="3466746"/>
            <a:ext cx="4058832" cy="6862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MTP/MPO connector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n 5" descr="male-female-1.jp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11"/>
          <a:stretch/>
        </p:blipFill>
        <p:spPr>
          <a:xfrm>
            <a:off x="4222092" y="723636"/>
            <a:ext cx="4388831" cy="3063236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135016" y="4288900"/>
            <a:ext cx="2410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24 </a:t>
            </a:r>
            <a:r>
              <a:rPr lang="es-ES" dirty="0" err="1" smtClean="0"/>
              <a:t>fibers</a:t>
            </a:r>
            <a:r>
              <a:rPr lang="es-ES" dirty="0" smtClean="0"/>
              <a:t> per </a:t>
            </a:r>
            <a:r>
              <a:rPr lang="es-ES" dirty="0" err="1" smtClean="0"/>
              <a:t>connector</a:t>
            </a:r>
            <a:endParaRPr lang="es-ES" dirty="0"/>
          </a:p>
        </p:txBody>
      </p:sp>
      <p:sp>
        <p:nvSpPr>
          <p:cNvPr id="8" name="Rectángulo 7"/>
          <p:cNvSpPr/>
          <p:nvPr/>
        </p:nvSpPr>
        <p:spPr>
          <a:xfrm>
            <a:off x="1613141" y="200416"/>
            <a:ext cx="60903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err="1" smtClean="0">
                <a:solidFill>
                  <a:srgbClr val="FF0000"/>
                </a:solidFill>
              </a:rPr>
              <a:t>Trunk</a:t>
            </a:r>
            <a:r>
              <a:rPr lang="es-ES" sz="2800" b="1" dirty="0" smtClean="0">
                <a:solidFill>
                  <a:srgbClr val="FF0000"/>
                </a:solidFill>
              </a:rPr>
              <a:t> cable </a:t>
            </a:r>
            <a:r>
              <a:rPr lang="es-ES" sz="2800" b="1" dirty="0" err="1" smtClean="0">
                <a:solidFill>
                  <a:srgbClr val="FF0000"/>
                </a:solidFill>
              </a:rPr>
              <a:t>option</a:t>
            </a:r>
            <a:r>
              <a:rPr lang="es-ES" sz="2800" b="1" dirty="0" smtClean="0">
                <a:solidFill>
                  <a:srgbClr val="FF0000"/>
                </a:solidFill>
              </a:rPr>
              <a:t> </a:t>
            </a:r>
            <a:endParaRPr lang="es-ES" sz="2800" dirty="0">
              <a:solidFill>
                <a:srgbClr val="FF0000"/>
              </a:solidFill>
            </a:endParaRPr>
          </a:p>
        </p:txBody>
      </p:sp>
      <p:pic>
        <p:nvPicPr>
          <p:cNvPr id="9" name="Imagen 8" descr="Captura de pantalla 2018-11-02 a las 14.44.31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2027" y="4509663"/>
            <a:ext cx="2182950" cy="1640659"/>
          </a:xfrm>
          <a:prstGeom prst="rect">
            <a:avLst/>
          </a:prstGeom>
        </p:spPr>
      </p:pic>
      <p:pic>
        <p:nvPicPr>
          <p:cNvPr id="10" name="Imagen 9" descr="Captura de pantalla 2018-11-02 a las 14.44.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996" y="4509663"/>
            <a:ext cx="2318004" cy="1513332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5499502" y="4256634"/>
            <a:ext cx="2410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12</a:t>
            </a:r>
            <a:r>
              <a:rPr lang="es-ES" dirty="0" smtClean="0"/>
              <a:t> </a:t>
            </a:r>
            <a:r>
              <a:rPr lang="es-ES" dirty="0" err="1" smtClean="0"/>
              <a:t>fibers</a:t>
            </a:r>
            <a:r>
              <a:rPr lang="es-ES" dirty="0" smtClean="0"/>
              <a:t> per </a:t>
            </a:r>
            <a:r>
              <a:rPr lang="es-ES" dirty="0" err="1" smtClean="0"/>
              <a:t>connector</a:t>
            </a:r>
            <a:endParaRPr lang="es-ES" dirty="0"/>
          </a:p>
        </p:txBody>
      </p:sp>
      <p:sp>
        <p:nvSpPr>
          <p:cNvPr id="12" name="CuadroTexto 11"/>
          <p:cNvSpPr txBox="1"/>
          <p:nvPr/>
        </p:nvSpPr>
        <p:spPr>
          <a:xfrm>
            <a:off x="622198" y="6010635"/>
            <a:ext cx="102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err="1" smtClean="0"/>
              <a:t>Male</a:t>
            </a:r>
            <a:endParaRPr lang="es-ES" dirty="0"/>
          </a:p>
        </p:txBody>
      </p:sp>
      <p:sp>
        <p:nvSpPr>
          <p:cNvPr id="13" name="CuadroTexto 12"/>
          <p:cNvSpPr txBox="1"/>
          <p:nvPr/>
        </p:nvSpPr>
        <p:spPr>
          <a:xfrm>
            <a:off x="5098648" y="6022995"/>
            <a:ext cx="102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err="1" smtClean="0"/>
              <a:t>Male</a:t>
            </a:r>
            <a:endParaRPr lang="es-ES" dirty="0"/>
          </a:p>
        </p:txBody>
      </p:sp>
      <p:sp>
        <p:nvSpPr>
          <p:cNvPr id="14" name="CuadroTexto 13"/>
          <p:cNvSpPr txBox="1"/>
          <p:nvPr/>
        </p:nvSpPr>
        <p:spPr>
          <a:xfrm>
            <a:off x="2697546" y="6022995"/>
            <a:ext cx="102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err="1" smtClean="0"/>
              <a:t>Fem</a:t>
            </a:r>
            <a:r>
              <a:rPr lang="es-ES" dirty="0" err="1" smtClean="0"/>
              <a:t>ale</a:t>
            </a:r>
            <a:endParaRPr lang="es-ES" dirty="0"/>
          </a:p>
        </p:txBody>
      </p:sp>
      <p:sp>
        <p:nvSpPr>
          <p:cNvPr id="15" name="CuadroTexto 14"/>
          <p:cNvSpPr txBox="1"/>
          <p:nvPr/>
        </p:nvSpPr>
        <p:spPr>
          <a:xfrm>
            <a:off x="7502584" y="5978655"/>
            <a:ext cx="102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err="1" smtClean="0"/>
              <a:t>Fem</a:t>
            </a:r>
            <a:r>
              <a:rPr lang="es-ES" dirty="0" err="1" smtClean="0"/>
              <a:t>ale</a:t>
            </a:r>
            <a:endParaRPr lang="es-ES" dirty="0"/>
          </a:p>
        </p:txBody>
      </p:sp>
      <p:cxnSp>
        <p:nvCxnSpPr>
          <p:cNvPr id="17" name="Conector recto 16"/>
          <p:cNvCxnSpPr/>
          <p:nvPr/>
        </p:nvCxnSpPr>
        <p:spPr>
          <a:xfrm>
            <a:off x="4522027" y="4153044"/>
            <a:ext cx="0" cy="25750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488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 descr="Captura de pantalla 2018-10-18 a las 9.34.2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369" y="2294244"/>
            <a:ext cx="1612900" cy="1095375"/>
          </a:xfrm>
          <a:prstGeom prst="rect">
            <a:avLst/>
          </a:prstGeom>
        </p:spPr>
      </p:pic>
      <p:pic>
        <p:nvPicPr>
          <p:cNvPr id="24" name="Imagen 23" descr="Captura de pantalla 2018-11-02 a las 14.44.1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97" y="2441190"/>
            <a:ext cx="1609725" cy="105092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2893233" y="54467"/>
            <a:ext cx="3851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rgbClr val="008000"/>
                </a:solidFill>
              </a:rPr>
              <a:t> </a:t>
            </a:r>
            <a:r>
              <a:rPr lang="es-ES" b="1" dirty="0" err="1" smtClean="0">
                <a:solidFill>
                  <a:srgbClr val="008000"/>
                </a:solidFill>
              </a:rPr>
              <a:t>Specification</a:t>
            </a:r>
            <a:r>
              <a:rPr lang="es-ES" b="1" dirty="0" smtClean="0">
                <a:solidFill>
                  <a:srgbClr val="008000"/>
                </a:solidFill>
              </a:rPr>
              <a:t> </a:t>
            </a:r>
            <a:r>
              <a:rPr lang="es-ES" b="1" dirty="0" err="1" smtClean="0">
                <a:solidFill>
                  <a:srgbClr val="008000"/>
                </a:solidFill>
              </a:rPr>
              <a:t>Trunk</a:t>
            </a:r>
            <a:r>
              <a:rPr lang="es-ES" b="1" dirty="0" smtClean="0">
                <a:solidFill>
                  <a:srgbClr val="008000"/>
                </a:solidFill>
              </a:rPr>
              <a:t> Cable 1 (96 </a:t>
            </a:r>
            <a:r>
              <a:rPr lang="es-ES" b="1" dirty="0" err="1" smtClean="0">
                <a:solidFill>
                  <a:srgbClr val="008000"/>
                </a:solidFill>
              </a:rPr>
              <a:t>fibers</a:t>
            </a:r>
            <a:r>
              <a:rPr lang="es-ES" b="1" dirty="0" smtClean="0">
                <a:solidFill>
                  <a:srgbClr val="008000"/>
                </a:solidFill>
              </a:rPr>
              <a:t>)</a:t>
            </a: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2842080" y="3390712"/>
            <a:ext cx="3851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/>
              <a:t> </a:t>
            </a:r>
            <a:r>
              <a:rPr lang="es-ES" b="1" dirty="0" err="1" smtClean="0"/>
              <a:t>Specification</a:t>
            </a:r>
            <a:r>
              <a:rPr lang="es-ES" b="1" dirty="0" smtClean="0"/>
              <a:t> </a:t>
            </a:r>
            <a:r>
              <a:rPr lang="es-ES" b="1" dirty="0" err="1" smtClean="0"/>
              <a:t>Trunk</a:t>
            </a:r>
            <a:r>
              <a:rPr lang="es-ES" b="1" dirty="0" smtClean="0"/>
              <a:t> Cable 2 (96 </a:t>
            </a:r>
            <a:r>
              <a:rPr lang="es-ES" b="1" dirty="0" err="1" smtClean="0"/>
              <a:t>fibers</a:t>
            </a:r>
            <a:r>
              <a:rPr lang="es-ES" b="1" dirty="0" smtClean="0"/>
              <a:t>)</a:t>
            </a:r>
            <a:endParaRPr lang="es-ES" dirty="0"/>
          </a:p>
        </p:txBody>
      </p:sp>
      <p:cxnSp>
        <p:nvCxnSpPr>
          <p:cNvPr id="6" name="Conector curvado 5"/>
          <p:cNvCxnSpPr/>
          <p:nvPr/>
        </p:nvCxnSpPr>
        <p:spPr>
          <a:xfrm>
            <a:off x="2012122" y="1450463"/>
            <a:ext cx="5077958" cy="12700"/>
          </a:xfrm>
          <a:prstGeom prst="curvedConnector3">
            <a:avLst>
              <a:gd name="adj1" fmla="val 50000"/>
            </a:avLst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80667" y="1037113"/>
            <a:ext cx="586923" cy="461665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bg1"/>
                </a:solidFill>
              </a:rPr>
              <a:t>Panel </a:t>
            </a:r>
            <a:r>
              <a:rPr lang="es-ES" sz="1200" dirty="0" err="1" smtClean="0">
                <a:solidFill>
                  <a:schemeClr val="bg1"/>
                </a:solidFill>
              </a:rPr>
              <a:t>iRPC</a:t>
            </a:r>
            <a:endParaRPr lang="es-ES" sz="1200" dirty="0">
              <a:solidFill>
                <a:schemeClr val="bg1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8289199" y="744084"/>
            <a:ext cx="807138" cy="58477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dirty="0" err="1" smtClean="0">
                <a:solidFill>
                  <a:srgbClr val="FFFFFF"/>
                </a:solidFill>
              </a:rPr>
              <a:t>Patch</a:t>
            </a:r>
            <a:r>
              <a:rPr lang="es-ES" sz="1600" dirty="0" smtClean="0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es-ES" sz="1600" dirty="0" smtClean="0">
                <a:solidFill>
                  <a:srgbClr val="FFFFFF"/>
                </a:solidFill>
              </a:rPr>
              <a:t>Panel</a:t>
            </a:r>
            <a:endParaRPr lang="es-ES" sz="1600" dirty="0">
              <a:solidFill>
                <a:srgbClr val="FFFFFF"/>
              </a:solidFill>
            </a:endParaRPr>
          </a:p>
        </p:txBody>
      </p:sp>
      <p:cxnSp>
        <p:nvCxnSpPr>
          <p:cNvPr id="11" name="Conector curvado 10"/>
          <p:cNvCxnSpPr>
            <a:stCxn id="7" idx="3"/>
          </p:cNvCxnSpPr>
          <p:nvPr/>
        </p:nvCxnSpPr>
        <p:spPr>
          <a:xfrm>
            <a:off x="767590" y="1267946"/>
            <a:ext cx="1244532" cy="182517"/>
          </a:xfrm>
          <a:prstGeom prst="curvedConnector3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curvado 12"/>
          <p:cNvCxnSpPr>
            <a:stCxn id="8" idx="1"/>
          </p:cNvCxnSpPr>
          <p:nvPr/>
        </p:nvCxnSpPr>
        <p:spPr>
          <a:xfrm rot="10800000" flipV="1">
            <a:off x="7090081" y="1036471"/>
            <a:ext cx="1199119" cy="426691"/>
          </a:xfrm>
          <a:prstGeom prst="curvedConnector3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93297" y="4164755"/>
            <a:ext cx="807138" cy="58477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dirty="0" err="1" smtClean="0">
                <a:solidFill>
                  <a:srgbClr val="FFFFFF"/>
                </a:solidFill>
              </a:rPr>
              <a:t>Patch</a:t>
            </a:r>
            <a:r>
              <a:rPr lang="es-ES" sz="1600" dirty="0" smtClean="0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es-ES" sz="1600" dirty="0" smtClean="0">
                <a:solidFill>
                  <a:srgbClr val="FFFFFF"/>
                </a:solidFill>
              </a:rPr>
              <a:t>Panel</a:t>
            </a:r>
            <a:endParaRPr lang="es-ES" sz="1600" dirty="0">
              <a:solidFill>
                <a:srgbClr val="FFFFFF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235390" y="4095721"/>
            <a:ext cx="866630" cy="64633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 err="1" smtClean="0">
                <a:solidFill>
                  <a:srgbClr val="FFFFFF"/>
                </a:solidFill>
              </a:rPr>
              <a:t>Patch</a:t>
            </a:r>
            <a:r>
              <a:rPr lang="es-ES" sz="1200" dirty="0" smtClean="0">
                <a:solidFill>
                  <a:srgbClr val="FFFFFF"/>
                </a:solidFill>
              </a:rPr>
              <a:t> Panel </a:t>
            </a:r>
          </a:p>
          <a:p>
            <a:pPr algn="ctr"/>
            <a:r>
              <a:rPr lang="es-ES" sz="1200" dirty="0" smtClean="0">
                <a:solidFill>
                  <a:srgbClr val="FFFFFF"/>
                </a:solidFill>
              </a:rPr>
              <a:t>USC</a:t>
            </a:r>
            <a:endParaRPr lang="es-ES" sz="1200" dirty="0">
              <a:solidFill>
                <a:srgbClr val="FFFFFF"/>
              </a:solidFill>
            </a:endParaRPr>
          </a:p>
        </p:txBody>
      </p:sp>
      <p:cxnSp>
        <p:nvCxnSpPr>
          <p:cNvPr id="16" name="Conector curvado 15"/>
          <p:cNvCxnSpPr/>
          <p:nvPr/>
        </p:nvCxnSpPr>
        <p:spPr>
          <a:xfrm>
            <a:off x="2164522" y="4742052"/>
            <a:ext cx="5077958" cy="12700"/>
          </a:xfrm>
          <a:prstGeom prst="curvedConnector3">
            <a:avLst>
              <a:gd name="adj1" fmla="val 50000"/>
            </a:avLst>
          </a:prstGeom>
          <a:ln w="762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ector curvado 16"/>
          <p:cNvCxnSpPr>
            <a:stCxn id="14" idx="3"/>
          </p:cNvCxnSpPr>
          <p:nvPr/>
        </p:nvCxnSpPr>
        <p:spPr>
          <a:xfrm>
            <a:off x="900435" y="4457143"/>
            <a:ext cx="1264087" cy="284909"/>
          </a:xfrm>
          <a:prstGeom prst="curvedConnector3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ector curvado 17"/>
          <p:cNvCxnSpPr>
            <a:stCxn id="15" idx="1"/>
          </p:cNvCxnSpPr>
          <p:nvPr/>
        </p:nvCxnSpPr>
        <p:spPr>
          <a:xfrm rot="10800000" flipV="1">
            <a:off x="7200502" y="4418887"/>
            <a:ext cx="1034888" cy="335864"/>
          </a:xfrm>
          <a:prstGeom prst="curvedConnector3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uadroTexto 20"/>
          <p:cNvSpPr txBox="1"/>
          <p:nvPr/>
        </p:nvSpPr>
        <p:spPr>
          <a:xfrm>
            <a:off x="5940316" y="1521963"/>
            <a:ext cx="3201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4 MPT/MPO </a:t>
            </a:r>
            <a:r>
              <a:rPr lang="es-ES" dirty="0" err="1" smtClean="0"/>
              <a:t>Connectors</a:t>
            </a:r>
            <a:r>
              <a:rPr lang="es-ES" dirty="0"/>
              <a:t> </a:t>
            </a:r>
            <a:r>
              <a:rPr lang="es-ES" dirty="0" err="1" smtClean="0"/>
              <a:t>Female</a:t>
            </a:r>
            <a:r>
              <a:rPr lang="es-ES" dirty="0" smtClean="0"/>
              <a:t> </a:t>
            </a:r>
          </a:p>
          <a:p>
            <a:r>
              <a:rPr lang="es-ES" dirty="0"/>
              <a:t>3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+ 1 </a:t>
            </a:r>
            <a:r>
              <a:rPr lang="es-ES" dirty="0" err="1" smtClean="0"/>
              <a:t>spare</a:t>
            </a:r>
            <a:r>
              <a:rPr lang="es-ES" dirty="0" smtClean="0"/>
              <a:t>  </a:t>
            </a:r>
          </a:p>
          <a:p>
            <a:r>
              <a:rPr lang="es-ES" dirty="0" smtClean="0"/>
              <a:t>(24 </a:t>
            </a:r>
            <a:r>
              <a:rPr lang="es-ES" dirty="0" err="1" smtClean="0"/>
              <a:t>fiber</a:t>
            </a:r>
            <a:r>
              <a:rPr lang="es-ES" dirty="0" smtClean="0"/>
              <a:t> per </a:t>
            </a:r>
            <a:r>
              <a:rPr lang="es-ES" dirty="0" err="1" smtClean="0"/>
              <a:t>connector</a:t>
            </a:r>
            <a:r>
              <a:rPr lang="es-ES" dirty="0"/>
              <a:t>)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93297" y="1626923"/>
            <a:ext cx="34960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8</a:t>
            </a:r>
            <a:r>
              <a:rPr lang="es-ES" dirty="0" smtClean="0"/>
              <a:t> MPT/MPO </a:t>
            </a:r>
            <a:r>
              <a:rPr lang="es-ES" dirty="0" err="1" smtClean="0"/>
              <a:t>Connectors</a:t>
            </a:r>
            <a:r>
              <a:rPr lang="es-ES" dirty="0" smtClean="0"/>
              <a:t> </a:t>
            </a:r>
            <a:r>
              <a:rPr lang="es-ES" dirty="0" err="1" smtClean="0"/>
              <a:t>Female</a:t>
            </a:r>
            <a:endParaRPr lang="es-ES" dirty="0" smtClean="0"/>
          </a:p>
          <a:p>
            <a:r>
              <a:rPr lang="es-ES" dirty="0" smtClean="0"/>
              <a:t>6 </a:t>
            </a:r>
            <a:r>
              <a:rPr lang="es-ES" dirty="0" err="1" smtClean="0"/>
              <a:t>used</a:t>
            </a:r>
            <a:r>
              <a:rPr lang="es-ES" dirty="0" smtClean="0"/>
              <a:t> + 2 </a:t>
            </a:r>
            <a:r>
              <a:rPr lang="es-ES" dirty="0" err="1" smtClean="0"/>
              <a:t>spares</a:t>
            </a:r>
            <a:r>
              <a:rPr lang="es-ES" dirty="0" smtClean="0"/>
              <a:t> </a:t>
            </a:r>
            <a:r>
              <a:rPr lang="es-ES" dirty="0" smtClean="0"/>
              <a:t> </a:t>
            </a:r>
          </a:p>
          <a:p>
            <a:r>
              <a:rPr lang="es-ES" dirty="0" smtClean="0"/>
              <a:t>(12 </a:t>
            </a:r>
            <a:r>
              <a:rPr lang="es-ES" dirty="0" err="1" smtClean="0"/>
              <a:t>fiber</a:t>
            </a:r>
            <a:r>
              <a:rPr lang="es-ES" dirty="0" smtClean="0"/>
              <a:t> per </a:t>
            </a:r>
            <a:r>
              <a:rPr lang="es-ES" dirty="0" err="1" smtClean="0"/>
              <a:t>connector</a:t>
            </a:r>
            <a:r>
              <a:rPr lang="es-ES" dirty="0" smtClean="0"/>
              <a:t>)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93297" y="4938700"/>
            <a:ext cx="3201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4 MPT/MPO </a:t>
            </a:r>
            <a:r>
              <a:rPr lang="es-ES" dirty="0" err="1" smtClean="0"/>
              <a:t>Connectors</a:t>
            </a:r>
            <a:r>
              <a:rPr lang="es-ES" dirty="0"/>
              <a:t> </a:t>
            </a:r>
            <a:r>
              <a:rPr lang="es-ES" dirty="0" err="1" smtClean="0"/>
              <a:t>Male</a:t>
            </a:r>
            <a:endParaRPr lang="es-ES" dirty="0" smtClean="0"/>
          </a:p>
          <a:p>
            <a:r>
              <a:rPr lang="es-ES" dirty="0" smtClean="0"/>
              <a:t>3 </a:t>
            </a:r>
            <a:r>
              <a:rPr lang="es-ES" dirty="0" err="1" smtClean="0"/>
              <a:t>used</a:t>
            </a:r>
            <a:r>
              <a:rPr lang="es-ES" dirty="0" smtClean="0"/>
              <a:t> + 1 </a:t>
            </a:r>
            <a:r>
              <a:rPr lang="es-ES" dirty="0" err="1" smtClean="0"/>
              <a:t>spare</a:t>
            </a:r>
            <a:r>
              <a:rPr lang="es-ES" dirty="0" smtClean="0"/>
              <a:t>  </a:t>
            </a:r>
            <a:r>
              <a:rPr lang="es-ES" dirty="0" smtClean="0"/>
              <a:t> </a:t>
            </a:r>
          </a:p>
          <a:p>
            <a:r>
              <a:rPr lang="es-ES" dirty="0" smtClean="0"/>
              <a:t>(24 </a:t>
            </a:r>
            <a:r>
              <a:rPr lang="es-ES" dirty="0" err="1" smtClean="0"/>
              <a:t>fiber</a:t>
            </a:r>
            <a:r>
              <a:rPr lang="es-ES" dirty="0" smtClean="0"/>
              <a:t> per </a:t>
            </a:r>
            <a:r>
              <a:rPr lang="es-ES" dirty="0" err="1" smtClean="0"/>
              <a:t>connector</a:t>
            </a:r>
            <a:r>
              <a:rPr lang="es-ES" dirty="0"/>
              <a:t>)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5940316" y="4966164"/>
            <a:ext cx="3201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4 MPT/MPO </a:t>
            </a:r>
            <a:r>
              <a:rPr lang="es-ES" dirty="0" err="1" smtClean="0"/>
              <a:t>Connectors</a:t>
            </a:r>
            <a:r>
              <a:rPr lang="es-ES" dirty="0"/>
              <a:t> </a:t>
            </a:r>
            <a:r>
              <a:rPr lang="es-ES" dirty="0" err="1"/>
              <a:t>M</a:t>
            </a:r>
            <a:r>
              <a:rPr lang="es-ES" dirty="0" err="1" smtClean="0"/>
              <a:t>ale</a:t>
            </a:r>
            <a:r>
              <a:rPr lang="es-ES" dirty="0" smtClean="0"/>
              <a:t> </a:t>
            </a:r>
          </a:p>
          <a:p>
            <a:r>
              <a:rPr lang="es-ES" dirty="0" smtClean="0"/>
              <a:t>3 </a:t>
            </a:r>
            <a:r>
              <a:rPr lang="es-ES" dirty="0" err="1" smtClean="0"/>
              <a:t>used</a:t>
            </a:r>
            <a:r>
              <a:rPr lang="es-ES" dirty="0" smtClean="0"/>
              <a:t> + 1 </a:t>
            </a:r>
            <a:r>
              <a:rPr lang="es-ES" dirty="0" err="1" smtClean="0"/>
              <a:t>spare</a:t>
            </a:r>
            <a:r>
              <a:rPr lang="es-ES" dirty="0" smtClean="0"/>
              <a:t>  </a:t>
            </a:r>
            <a:endParaRPr lang="es-ES" dirty="0" smtClean="0"/>
          </a:p>
          <a:p>
            <a:r>
              <a:rPr lang="es-ES" dirty="0" smtClean="0"/>
              <a:t>(24 </a:t>
            </a:r>
            <a:r>
              <a:rPr lang="es-ES" dirty="0" err="1" smtClean="0"/>
              <a:t>fiber</a:t>
            </a:r>
            <a:r>
              <a:rPr lang="es-ES" dirty="0" smtClean="0"/>
              <a:t> per </a:t>
            </a:r>
            <a:r>
              <a:rPr lang="es-ES" dirty="0" err="1" smtClean="0"/>
              <a:t>connector</a:t>
            </a:r>
            <a:r>
              <a:rPr lang="es-ES" dirty="0"/>
              <a:t>)</a:t>
            </a:r>
          </a:p>
        </p:txBody>
      </p:sp>
      <p:pic>
        <p:nvPicPr>
          <p:cNvPr id="27" name="Imagen 26" descr="Captura de pantalla 2018-10-18 a las 9.34.30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88" y="5843407"/>
            <a:ext cx="1447315" cy="950289"/>
          </a:xfrm>
          <a:prstGeom prst="rect">
            <a:avLst/>
          </a:prstGeom>
        </p:spPr>
      </p:pic>
      <p:pic>
        <p:nvPicPr>
          <p:cNvPr id="29" name="Imagen 28" descr="Captura de pantalla 2018-10-18 a las 9.34.30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743" y="5843407"/>
            <a:ext cx="1447315" cy="950289"/>
          </a:xfrm>
          <a:prstGeom prst="rect">
            <a:avLst/>
          </a:prstGeom>
        </p:spPr>
      </p:pic>
      <p:cxnSp>
        <p:nvCxnSpPr>
          <p:cNvPr id="31" name="Conector recto de flecha 30"/>
          <p:cNvCxnSpPr/>
          <p:nvPr/>
        </p:nvCxnSpPr>
        <p:spPr>
          <a:xfrm>
            <a:off x="767590" y="586644"/>
            <a:ext cx="124453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/>
          <p:cNvCxnSpPr/>
          <p:nvPr/>
        </p:nvCxnSpPr>
        <p:spPr>
          <a:xfrm>
            <a:off x="2012122" y="580449"/>
            <a:ext cx="507795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/>
          <p:cNvCxnSpPr/>
          <p:nvPr/>
        </p:nvCxnSpPr>
        <p:spPr>
          <a:xfrm>
            <a:off x="7090081" y="578353"/>
            <a:ext cx="119911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/>
          <p:cNvCxnSpPr/>
          <p:nvPr/>
        </p:nvCxnSpPr>
        <p:spPr>
          <a:xfrm>
            <a:off x="900435" y="3942618"/>
            <a:ext cx="1264087" cy="829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/>
          <p:cNvCxnSpPr/>
          <p:nvPr/>
        </p:nvCxnSpPr>
        <p:spPr>
          <a:xfrm>
            <a:off x="2164522" y="3942618"/>
            <a:ext cx="507795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/>
          <p:cNvCxnSpPr/>
          <p:nvPr/>
        </p:nvCxnSpPr>
        <p:spPr>
          <a:xfrm>
            <a:off x="7242481" y="3942618"/>
            <a:ext cx="99290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CuadroTexto 43"/>
          <p:cNvSpPr txBox="1"/>
          <p:nvPr/>
        </p:nvSpPr>
        <p:spPr>
          <a:xfrm>
            <a:off x="3441286" y="3995478"/>
            <a:ext cx="20395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err="1" smtClean="0"/>
              <a:t>Length</a:t>
            </a:r>
            <a:r>
              <a:rPr lang="es-ES" sz="1600" dirty="0" smtClean="0"/>
              <a:t> B: 80 m.?</a:t>
            </a:r>
            <a:endParaRPr lang="es-ES" sz="1600" dirty="0"/>
          </a:p>
        </p:txBody>
      </p:sp>
      <p:sp>
        <p:nvSpPr>
          <p:cNvPr id="45" name="CuadroTexto 44"/>
          <p:cNvSpPr txBox="1"/>
          <p:nvPr/>
        </p:nvSpPr>
        <p:spPr>
          <a:xfrm>
            <a:off x="900434" y="3580271"/>
            <a:ext cx="1618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err="1" smtClean="0"/>
              <a:t>Length</a:t>
            </a:r>
            <a:r>
              <a:rPr lang="es-ES" sz="1600" dirty="0" smtClean="0"/>
              <a:t> A: 1 m. ?</a:t>
            </a:r>
            <a:endParaRPr lang="es-ES" sz="1600" dirty="0"/>
          </a:p>
        </p:txBody>
      </p:sp>
      <p:sp>
        <p:nvSpPr>
          <p:cNvPr id="46" name="CuadroTexto 45"/>
          <p:cNvSpPr txBox="1"/>
          <p:nvPr/>
        </p:nvSpPr>
        <p:spPr>
          <a:xfrm>
            <a:off x="7195783" y="3557938"/>
            <a:ext cx="1710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err="1" smtClean="0"/>
              <a:t>Length</a:t>
            </a:r>
            <a:r>
              <a:rPr lang="es-ES" sz="1600" dirty="0" smtClean="0"/>
              <a:t> : 1 m. ?</a:t>
            </a:r>
            <a:endParaRPr lang="es-ES" sz="1600" dirty="0"/>
          </a:p>
        </p:txBody>
      </p:sp>
      <p:sp>
        <p:nvSpPr>
          <p:cNvPr id="47" name="CuadroTexto 46"/>
          <p:cNvSpPr txBox="1"/>
          <p:nvPr/>
        </p:nvSpPr>
        <p:spPr>
          <a:xfrm>
            <a:off x="3142389" y="661093"/>
            <a:ext cx="20395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err="1" smtClean="0"/>
              <a:t>Length</a:t>
            </a:r>
            <a:r>
              <a:rPr lang="es-ES" sz="1600" dirty="0" smtClean="0"/>
              <a:t> B: 30 m.?</a:t>
            </a:r>
            <a:endParaRPr lang="es-ES" sz="1600" dirty="0"/>
          </a:p>
        </p:txBody>
      </p:sp>
      <p:sp>
        <p:nvSpPr>
          <p:cNvPr id="48" name="CuadroTexto 47"/>
          <p:cNvSpPr txBox="1"/>
          <p:nvPr/>
        </p:nvSpPr>
        <p:spPr>
          <a:xfrm>
            <a:off x="601538" y="245886"/>
            <a:ext cx="1562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err="1" smtClean="0"/>
              <a:t>Length</a:t>
            </a:r>
            <a:r>
              <a:rPr lang="es-ES" sz="1600" dirty="0" smtClean="0"/>
              <a:t> A: 1 m. ?</a:t>
            </a:r>
            <a:endParaRPr lang="es-ES" sz="1600" dirty="0"/>
          </a:p>
        </p:txBody>
      </p:sp>
      <p:sp>
        <p:nvSpPr>
          <p:cNvPr id="49" name="CuadroTexto 48"/>
          <p:cNvSpPr txBox="1"/>
          <p:nvPr/>
        </p:nvSpPr>
        <p:spPr>
          <a:xfrm>
            <a:off x="6896886" y="223553"/>
            <a:ext cx="1710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err="1" smtClean="0"/>
              <a:t>Length</a:t>
            </a:r>
            <a:r>
              <a:rPr lang="es-ES" sz="1600" dirty="0" smtClean="0"/>
              <a:t> C: 1 m.?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854592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General Cable </a:t>
            </a:r>
            <a:r>
              <a:rPr lang="es-ES" dirty="0" err="1" smtClean="0">
                <a:solidFill>
                  <a:srgbClr val="FF0000"/>
                </a:solidFill>
              </a:rPr>
              <a:t>Requirements</a:t>
            </a:r>
            <a:r>
              <a:rPr lang="es-ES" dirty="0" smtClean="0">
                <a:solidFill>
                  <a:srgbClr val="FF0000"/>
                </a:solidFill>
              </a:rPr>
              <a:t> 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96 </a:t>
            </a:r>
            <a:r>
              <a:rPr lang="es-ES" dirty="0" err="1" smtClean="0"/>
              <a:t>fibers</a:t>
            </a:r>
            <a:r>
              <a:rPr lang="es-ES" dirty="0" smtClean="0"/>
              <a:t> per cable</a:t>
            </a:r>
          </a:p>
          <a:p>
            <a:r>
              <a:rPr lang="es-ES" dirty="0" err="1" smtClean="0"/>
              <a:t>Multimode</a:t>
            </a:r>
            <a:r>
              <a:rPr lang="es-ES" dirty="0" smtClean="0"/>
              <a:t> OM3</a:t>
            </a:r>
          </a:p>
          <a:p>
            <a:r>
              <a:rPr lang="es-ES" dirty="0" err="1" smtClean="0"/>
              <a:t>Jacket</a:t>
            </a:r>
            <a:r>
              <a:rPr lang="es-ES" dirty="0" smtClean="0"/>
              <a:t>: </a:t>
            </a:r>
            <a:r>
              <a:rPr lang="es-ES" dirty="0" err="1" smtClean="0"/>
              <a:t>Low</a:t>
            </a:r>
            <a:r>
              <a:rPr lang="es-ES" dirty="0" smtClean="0"/>
              <a:t> </a:t>
            </a:r>
            <a:r>
              <a:rPr lang="es-ES" dirty="0" err="1"/>
              <a:t>S</a:t>
            </a:r>
            <a:r>
              <a:rPr lang="es-ES" dirty="0" err="1" smtClean="0"/>
              <a:t>moke</a:t>
            </a:r>
            <a:r>
              <a:rPr lang="es-ES" dirty="0" smtClean="0"/>
              <a:t> </a:t>
            </a:r>
            <a:r>
              <a:rPr lang="es-ES" dirty="0"/>
              <a:t>Z</a:t>
            </a:r>
            <a:r>
              <a:rPr lang="es-ES" dirty="0" smtClean="0"/>
              <a:t>ero </a:t>
            </a:r>
            <a:r>
              <a:rPr lang="es-ES" dirty="0" err="1"/>
              <a:t>H</a:t>
            </a:r>
            <a:r>
              <a:rPr lang="es-ES" dirty="0" err="1" smtClean="0"/>
              <a:t>alogen</a:t>
            </a:r>
            <a:r>
              <a:rPr lang="es-ES" dirty="0" smtClean="0"/>
              <a:t> (LSZH)</a:t>
            </a:r>
          </a:p>
          <a:p>
            <a:r>
              <a:rPr lang="es-ES" dirty="0" err="1"/>
              <a:t>C</a:t>
            </a:r>
            <a:r>
              <a:rPr lang="es-ES" dirty="0" err="1" smtClean="0"/>
              <a:t>ompliance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CERN IS23:</a:t>
            </a:r>
          </a:p>
          <a:p>
            <a:pPr marL="0" indent="0">
              <a:buNone/>
            </a:pPr>
            <a:r>
              <a:rPr lang="es-ES" sz="2400" dirty="0" smtClean="0">
                <a:latin typeface="Times New Roman"/>
                <a:cs typeface="Times New Roman"/>
                <a:hlinkClick r:id="rId2"/>
              </a:rPr>
              <a:t>https://edms.cern.ch/document/335745/LAST_RELEASED/</a:t>
            </a:r>
            <a:r>
              <a:rPr lang="es-ES" sz="2400" dirty="0" smtClean="0">
                <a:latin typeface="Times New Roman"/>
                <a:cs typeface="Times New Roman"/>
              </a:rPr>
              <a:t> 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1888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302</Words>
  <Application>Microsoft Macintosh PowerPoint</Application>
  <PresentationFormat>Presentación en pantalla (4:3)</PresentationFormat>
  <Paragraphs>74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General Cable Requirements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 Cabrera</dc:creator>
  <cp:lastModifiedBy>Andres Cabrera</cp:lastModifiedBy>
  <cp:revision>21</cp:revision>
  <dcterms:created xsi:type="dcterms:W3CDTF">2018-11-02T10:26:08Z</dcterms:created>
  <dcterms:modified xsi:type="dcterms:W3CDTF">2018-11-02T14:16:25Z</dcterms:modified>
</cp:coreProperties>
</file>