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B99-0DA8-C64D-8350-111B2F74360D}" type="datetimeFigureOut">
              <a:rPr lang="es-ES" smtClean="0"/>
              <a:t>11/2/19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947F-A5D0-0D4B-BA53-2710075B94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6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B99-0DA8-C64D-8350-111B2F74360D}" type="datetimeFigureOut">
              <a:rPr lang="es-ES" smtClean="0"/>
              <a:t>11/2/19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947F-A5D0-0D4B-BA53-2710075B94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61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B99-0DA8-C64D-8350-111B2F74360D}" type="datetimeFigureOut">
              <a:rPr lang="es-ES" smtClean="0"/>
              <a:t>11/2/19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947F-A5D0-0D4B-BA53-2710075B94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71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B99-0DA8-C64D-8350-111B2F74360D}" type="datetimeFigureOut">
              <a:rPr lang="es-ES" smtClean="0"/>
              <a:t>11/2/19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947F-A5D0-0D4B-BA53-2710075B94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07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B99-0DA8-C64D-8350-111B2F74360D}" type="datetimeFigureOut">
              <a:rPr lang="es-ES" smtClean="0"/>
              <a:t>11/2/19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947F-A5D0-0D4B-BA53-2710075B94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99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B99-0DA8-C64D-8350-111B2F74360D}" type="datetimeFigureOut">
              <a:rPr lang="es-ES" smtClean="0"/>
              <a:t>11/2/19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947F-A5D0-0D4B-BA53-2710075B94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20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B99-0DA8-C64D-8350-111B2F74360D}" type="datetimeFigureOut">
              <a:rPr lang="es-ES" smtClean="0"/>
              <a:t>11/2/19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947F-A5D0-0D4B-BA53-2710075B94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9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B99-0DA8-C64D-8350-111B2F74360D}" type="datetimeFigureOut">
              <a:rPr lang="es-ES" smtClean="0"/>
              <a:t>11/2/19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947F-A5D0-0D4B-BA53-2710075B94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59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B99-0DA8-C64D-8350-111B2F74360D}" type="datetimeFigureOut">
              <a:rPr lang="es-ES" smtClean="0"/>
              <a:t>11/2/19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947F-A5D0-0D4B-BA53-2710075B94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32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B99-0DA8-C64D-8350-111B2F74360D}" type="datetimeFigureOut">
              <a:rPr lang="es-ES" smtClean="0"/>
              <a:t>11/2/19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947F-A5D0-0D4B-BA53-2710075B94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8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5B99-0DA8-C64D-8350-111B2F74360D}" type="datetimeFigureOut">
              <a:rPr lang="es-ES" smtClean="0"/>
              <a:t>11/2/19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947F-A5D0-0D4B-BA53-2710075B94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58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F5B99-0DA8-C64D-8350-111B2F74360D}" type="datetimeFigureOut">
              <a:rPr lang="es-ES" smtClean="0"/>
              <a:t>11/2/19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B947F-A5D0-0D4B-BA53-2710075B94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91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adroTexto 73"/>
          <p:cNvSpPr txBox="1"/>
          <p:nvPr/>
        </p:nvSpPr>
        <p:spPr>
          <a:xfrm>
            <a:off x="8051328" y="1626874"/>
            <a:ext cx="882296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USC Rack</a:t>
            </a:r>
          </a:p>
          <a:p>
            <a:pPr algn="ctr"/>
            <a:endParaRPr lang="es-ES" sz="1200" dirty="0">
              <a:solidFill>
                <a:srgbClr val="FFFFFF"/>
              </a:solidFill>
            </a:endParaRPr>
          </a:p>
          <a:p>
            <a:pPr algn="ctr"/>
            <a:endParaRPr lang="es-ES" sz="1200" dirty="0" smtClean="0">
              <a:solidFill>
                <a:srgbClr val="FFFFFF"/>
              </a:solidFill>
            </a:endParaRPr>
          </a:p>
          <a:p>
            <a:pPr algn="ctr"/>
            <a:endParaRPr lang="es-ES" sz="1200" dirty="0">
              <a:solidFill>
                <a:srgbClr val="FFFFFF"/>
              </a:solidFill>
            </a:endParaRPr>
          </a:p>
          <a:p>
            <a:pPr algn="ctr"/>
            <a:endParaRPr lang="es-ES" sz="1200" dirty="0" smtClean="0">
              <a:solidFill>
                <a:srgbClr val="FFFFFF"/>
              </a:solidFill>
            </a:endParaRPr>
          </a:p>
          <a:p>
            <a:pPr algn="ctr"/>
            <a:endParaRPr lang="es-ES" sz="1200" dirty="0">
              <a:solidFill>
                <a:srgbClr val="FFFFFF"/>
              </a:solidFill>
            </a:endParaRPr>
          </a:p>
          <a:p>
            <a:pPr algn="ctr"/>
            <a:endParaRPr lang="es-ES" sz="1200" dirty="0" smtClean="0">
              <a:solidFill>
                <a:srgbClr val="FFFFFF"/>
              </a:solidFill>
            </a:endParaRPr>
          </a:p>
          <a:p>
            <a:pPr algn="ctr"/>
            <a:endParaRPr lang="es-ES" sz="1200" dirty="0">
              <a:solidFill>
                <a:srgbClr val="FFFFFF"/>
              </a:solidFill>
            </a:endParaRPr>
          </a:p>
          <a:p>
            <a:pPr algn="ctr"/>
            <a:endParaRPr lang="es-ES" sz="1200" dirty="0" smtClean="0">
              <a:solidFill>
                <a:srgbClr val="FFFFFF"/>
              </a:solidFill>
            </a:endParaRPr>
          </a:p>
          <a:p>
            <a:pPr algn="ctr"/>
            <a:endParaRPr lang="es-ES" sz="1200" dirty="0">
              <a:solidFill>
                <a:srgbClr val="FFFFFF"/>
              </a:solidFill>
            </a:endParaRPr>
          </a:p>
          <a:p>
            <a:pPr algn="ctr"/>
            <a:endParaRPr lang="es-ES" sz="1200" dirty="0" smtClean="0">
              <a:solidFill>
                <a:srgbClr val="FFFFFF"/>
              </a:solidFill>
            </a:endParaRPr>
          </a:p>
          <a:p>
            <a:pPr algn="ctr"/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6" name="Marcador de fecha 4"/>
          <p:cNvSpPr txBox="1">
            <a:spLocks/>
          </p:cNvSpPr>
          <p:nvPr/>
        </p:nvSpPr>
        <p:spPr>
          <a:xfrm>
            <a:off x="-1" y="6576786"/>
            <a:ext cx="3029857" cy="280754"/>
          </a:xfrm>
          <a:prstGeom prst="rect">
            <a:avLst/>
          </a:prstGeom>
          <a:solidFill>
            <a:srgbClr val="B94543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  <a:latin typeface="CMU Sans Serif Medium"/>
                <a:cs typeface="CMU Sans Serif Medium"/>
              </a:rPr>
              <a:t>February</a:t>
            </a:r>
            <a:r>
              <a:rPr lang="en-US" sz="1600" dirty="0" smtClean="0">
                <a:solidFill>
                  <a:schemeClr val="bg1"/>
                </a:solidFill>
                <a:latin typeface="CMU Sans Serif Medium"/>
                <a:cs typeface="CMU Sans Serif Medium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MU Sans Serif Medium"/>
                <a:cs typeface="CMU Sans Serif Medium"/>
              </a:rPr>
              <a:t>11</a:t>
            </a:r>
            <a:r>
              <a:rPr lang="en-US" sz="1600" dirty="0" smtClean="0">
                <a:solidFill>
                  <a:schemeClr val="bg1"/>
                </a:solidFill>
                <a:latin typeface="CMU Sans Serif Medium"/>
                <a:cs typeface="CMU Sans Serif Medium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CMU Sans Serif Medium"/>
                <a:cs typeface="CMU Sans Serif Medium"/>
              </a:rPr>
              <a:t>, </a:t>
            </a:r>
            <a:r>
              <a:rPr lang="en-US" sz="1600" dirty="0" smtClean="0">
                <a:solidFill>
                  <a:schemeClr val="bg1"/>
                </a:solidFill>
                <a:latin typeface="CMU Sans Serif Medium"/>
                <a:cs typeface="CMU Sans Serif Medium"/>
              </a:rPr>
              <a:t>2019   </a:t>
            </a:r>
            <a:endParaRPr lang="is-IS" sz="1600" dirty="0">
              <a:solidFill>
                <a:schemeClr val="bg1"/>
              </a:solidFill>
              <a:latin typeface="CMU Sans Serif Medium"/>
              <a:cs typeface="CMU Sans Serif Medium"/>
            </a:endParaRPr>
          </a:p>
        </p:txBody>
      </p:sp>
      <p:sp>
        <p:nvSpPr>
          <p:cNvPr id="8" name="Marcador de número de diapositiva 6"/>
          <p:cNvSpPr txBox="1">
            <a:spLocks/>
          </p:cNvSpPr>
          <p:nvPr/>
        </p:nvSpPr>
        <p:spPr>
          <a:xfrm>
            <a:off x="6426200" y="6576786"/>
            <a:ext cx="2717800" cy="2807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953EC96-AE72-5E4E-96C6-3CA73C7C7D86}" type="slidenum">
              <a:rPr lang="es-ES" sz="1600" smtClean="0">
                <a:solidFill>
                  <a:srgbClr val="B94543"/>
                </a:solidFill>
                <a:latin typeface="CMU Sans Serif Medium"/>
                <a:cs typeface="CMU Sans Serif Medium"/>
              </a:rPr>
              <a:pPr algn="ctr"/>
              <a:t>1</a:t>
            </a:fld>
            <a:endParaRPr lang="es-ES" sz="1600" dirty="0">
              <a:solidFill>
                <a:srgbClr val="B94543"/>
              </a:solidFill>
              <a:latin typeface="CMU Sans Serif Medium"/>
              <a:cs typeface="CMU Sans Serif Medium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CMU Sans Serif Medium"/>
                <a:cs typeface="CMU Sans Serif Medium"/>
              </a:rPr>
              <a:t>3.1 and 4.1 </a:t>
            </a:r>
            <a:r>
              <a:rPr lang="es-ES" sz="3600" dirty="0" err="1" smtClean="0">
                <a:solidFill>
                  <a:schemeClr val="bg1"/>
                </a:solidFill>
                <a:latin typeface="CMU Sans Serif Medium"/>
                <a:cs typeface="CMU Sans Serif Medium"/>
              </a:rPr>
              <a:t>station</a:t>
            </a:r>
            <a:r>
              <a:rPr lang="es-ES" sz="3600" dirty="0" smtClean="0">
                <a:solidFill>
                  <a:schemeClr val="bg1"/>
                </a:solidFill>
                <a:latin typeface="CMU Sans Serif Medium"/>
                <a:cs typeface="CMU Sans Serif Medium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latin typeface="CMU Sans Serif Medium"/>
                <a:cs typeface="CMU Sans Serif Medium"/>
              </a:rPr>
              <a:t>fiber</a:t>
            </a:r>
            <a:r>
              <a:rPr lang="es-ES" sz="3600" dirty="0" smtClean="0">
                <a:solidFill>
                  <a:schemeClr val="bg1"/>
                </a:solidFill>
                <a:latin typeface="CMU Sans Serif Medium"/>
                <a:cs typeface="CMU Sans Serif Medium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latin typeface="CMU Sans Serif Medium"/>
                <a:cs typeface="CMU Sans Serif Medium"/>
              </a:rPr>
              <a:t>system</a:t>
            </a:r>
            <a:r>
              <a:rPr lang="es-ES" sz="3600" dirty="0" smtClean="0">
                <a:solidFill>
                  <a:schemeClr val="bg1"/>
                </a:solidFill>
                <a:latin typeface="CMU Sans Serif Medium"/>
                <a:cs typeface="CMU Sans Serif Medium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latin typeface="CMU Sans Serif Medium"/>
                <a:cs typeface="CMU Sans Serif Medium"/>
              </a:rPr>
              <a:t>components</a:t>
            </a:r>
            <a:endParaRPr lang="es-ES" sz="3600" dirty="0">
              <a:solidFill>
                <a:schemeClr val="bg1"/>
              </a:solidFill>
              <a:latin typeface="CMU Sans Serif Medium"/>
              <a:cs typeface="CMU Sans Serif Medium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821923" y="784887"/>
            <a:ext cx="850116" cy="4455168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100675" y="1099147"/>
            <a:ext cx="380815" cy="3492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2303974" y="1099147"/>
            <a:ext cx="455083" cy="3492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860482" y="780474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YE3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128473" y="784887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YE1</a:t>
            </a:r>
            <a:endParaRPr lang="es-ES" dirty="0"/>
          </a:p>
        </p:txBody>
      </p:sp>
      <p:grpSp>
        <p:nvGrpSpPr>
          <p:cNvPr id="18" name="Agrupar 17"/>
          <p:cNvGrpSpPr/>
          <p:nvPr/>
        </p:nvGrpSpPr>
        <p:grpSpPr>
          <a:xfrm>
            <a:off x="168261" y="1562617"/>
            <a:ext cx="3400126" cy="637859"/>
            <a:chOff x="4355038" y="867833"/>
            <a:chExt cx="2879508" cy="709681"/>
          </a:xfrm>
        </p:grpSpPr>
        <p:sp>
          <p:nvSpPr>
            <p:cNvPr id="19" name="Rectángulo 18"/>
            <p:cNvSpPr/>
            <p:nvPr/>
          </p:nvSpPr>
          <p:spPr>
            <a:xfrm>
              <a:off x="4709583" y="867833"/>
              <a:ext cx="216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Arco de bloque 19"/>
            <p:cNvSpPr/>
            <p:nvPr/>
          </p:nvSpPr>
          <p:spPr>
            <a:xfrm rot="16200000">
              <a:off x="4365621" y="857250"/>
              <a:ext cx="709084" cy="730250"/>
            </a:xfrm>
            <a:prstGeom prst="blockArc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709583" y="1396917"/>
              <a:ext cx="375705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718292" y="1396917"/>
              <a:ext cx="161871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Forma libre 22"/>
            <p:cNvSpPr/>
            <p:nvPr/>
          </p:nvSpPr>
          <p:spPr>
            <a:xfrm>
              <a:off x="4717900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Forma libre 23"/>
            <p:cNvSpPr/>
            <p:nvPr/>
          </p:nvSpPr>
          <p:spPr>
            <a:xfrm>
              <a:off x="4954963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Forma libre 24"/>
            <p:cNvSpPr/>
            <p:nvPr/>
          </p:nvSpPr>
          <p:spPr>
            <a:xfrm>
              <a:off x="5219543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orma libre 25"/>
            <p:cNvSpPr/>
            <p:nvPr/>
          </p:nvSpPr>
          <p:spPr>
            <a:xfrm>
              <a:off x="5467189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Forma libre 26"/>
            <p:cNvSpPr/>
            <p:nvPr/>
          </p:nvSpPr>
          <p:spPr>
            <a:xfrm flipH="1">
              <a:off x="6023683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Forma libre 27"/>
            <p:cNvSpPr/>
            <p:nvPr/>
          </p:nvSpPr>
          <p:spPr>
            <a:xfrm flipH="1">
              <a:off x="6260746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Forma libre 28"/>
            <p:cNvSpPr/>
            <p:nvPr/>
          </p:nvSpPr>
          <p:spPr>
            <a:xfrm flipH="1">
              <a:off x="6525326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Forma libre 29"/>
            <p:cNvSpPr/>
            <p:nvPr/>
          </p:nvSpPr>
          <p:spPr>
            <a:xfrm flipH="1">
              <a:off x="6762389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Forma libre 30"/>
            <p:cNvSpPr/>
            <p:nvPr/>
          </p:nvSpPr>
          <p:spPr>
            <a:xfrm>
              <a:off x="5704253" y="872071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Forma libre 31"/>
            <p:cNvSpPr/>
            <p:nvPr/>
          </p:nvSpPr>
          <p:spPr>
            <a:xfrm flipH="1">
              <a:off x="4729262" y="1396917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Forma libre 32"/>
            <p:cNvSpPr/>
            <p:nvPr/>
          </p:nvSpPr>
          <p:spPr>
            <a:xfrm flipH="1">
              <a:off x="4966325" y="1396917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Forma libre 33"/>
            <p:cNvSpPr/>
            <p:nvPr/>
          </p:nvSpPr>
          <p:spPr>
            <a:xfrm>
              <a:off x="6747726" y="1396917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Forma libre 34"/>
            <p:cNvSpPr/>
            <p:nvPr/>
          </p:nvSpPr>
          <p:spPr>
            <a:xfrm rot="16200000">
              <a:off x="4389438" y="1201851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Forma libre 35"/>
            <p:cNvSpPr/>
            <p:nvPr/>
          </p:nvSpPr>
          <p:spPr>
            <a:xfrm rot="2700000" flipH="1">
              <a:off x="4506210" y="1361459"/>
              <a:ext cx="111200" cy="1728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Forma libre 36"/>
            <p:cNvSpPr/>
            <p:nvPr/>
          </p:nvSpPr>
          <p:spPr>
            <a:xfrm rot="18900000">
              <a:off x="4449136" y="965671"/>
              <a:ext cx="111200" cy="1728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8" name="Agrupar 37"/>
            <p:cNvGrpSpPr/>
            <p:nvPr/>
          </p:nvGrpSpPr>
          <p:grpSpPr>
            <a:xfrm flipH="1">
              <a:off x="6504296" y="868430"/>
              <a:ext cx="730250" cy="709084"/>
              <a:chOff x="7068283" y="2201132"/>
              <a:chExt cx="730250" cy="709084"/>
            </a:xfrm>
          </p:grpSpPr>
          <p:sp>
            <p:nvSpPr>
              <p:cNvPr id="39" name="Arco de bloque 38"/>
              <p:cNvSpPr/>
              <p:nvPr/>
            </p:nvSpPr>
            <p:spPr>
              <a:xfrm rot="16200000">
                <a:off x="7078866" y="2190549"/>
                <a:ext cx="709084" cy="730250"/>
              </a:xfrm>
              <a:prstGeom prst="blockArc">
                <a:avLst/>
              </a:prstGeom>
              <a:solidFill>
                <a:srgbClr val="D9D9D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orma libre 39"/>
              <p:cNvSpPr/>
              <p:nvPr/>
            </p:nvSpPr>
            <p:spPr>
              <a:xfrm rot="16200000">
                <a:off x="7102683" y="2535150"/>
                <a:ext cx="111200" cy="180000"/>
              </a:xfrm>
              <a:custGeom>
                <a:avLst/>
                <a:gdLst>
                  <a:gd name="connsiteX0" fmla="*/ 1206537 w 1206537"/>
                  <a:gd name="connsiteY0" fmla="*/ 0 h 1932438"/>
                  <a:gd name="connsiteX1" fmla="*/ 751453 w 1206537"/>
                  <a:gd name="connsiteY1" fmla="*/ 74083 h 1932438"/>
                  <a:gd name="connsiteX2" fmla="*/ 349287 w 1206537"/>
                  <a:gd name="connsiteY2" fmla="*/ 296333 h 1932438"/>
                  <a:gd name="connsiteX3" fmla="*/ 116453 w 1206537"/>
                  <a:gd name="connsiteY3" fmla="*/ 613833 h 1932438"/>
                  <a:gd name="connsiteX4" fmla="*/ 37 w 1206537"/>
                  <a:gd name="connsiteY4" fmla="*/ 994833 h 1932438"/>
                  <a:gd name="connsiteX5" fmla="*/ 127037 w 1206537"/>
                  <a:gd name="connsiteY5" fmla="*/ 1397000 h 1932438"/>
                  <a:gd name="connsiteX6" fmla="*/ 391620 w 1206537"/>
                  <a:gd name="connsiteY6" fmla="*/ 1651000 h 1932438"/>
                  <a:gd name="connsiteX7" fmla="*/ 730287 w 1206537"/>
                  <a:gd name="connsiteY7" fmla="*/ 1841500 h 1932438"/>
                  <a:gd name="connsiteX8" fmla="*/ 1058370 w 1206537"/>
                  <a:gd name="connsiteY8" fmla="*/ 1926167 h 1932438"/>
                  <a:gd name="connsiteX9" fmla="*/ 1206537 w 1206537"/>
                  <a:gd name="connsiteY9" fmla="*/ 1926167 h 193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537" h="1932438">
                    <a:moveTo>
                      <a:pt x="1206537" y="0"/>
                    </a:moveTo>
                    <a:cubicBezTo>
                      <a:pt x="1050432" y="12347"/>
                      <a:pt x="894328" y="24694"/>
                      <a:pt x="751453" y="74083"/>
                    </a:cubicBezTo>
                    <a:cubicBezTo>
                      <a:pt x="608578" y="123472"/>
                      <a:pt x="455120" y="206375"/>
                      <a:pt x="349287" y="296333"/>
                    </a:cubicBezTo>
                    <a:cubicBezTo>
                      <a:pt x="243454" y="386291"/>
                      <a:pt x="174661" y="497416"/>
                      <a:pt x="116453" y="613833"/>
                    </a:cubicBezTo>
                    <a:cubicBezTo>
                      <a:pt x="58245" y="730250"/>
                      <a:pt x="-1727" y="864305"/>
                      <a:pt x="37" y="994833"/>
                    </a:cubicBezTo>
                    <a:cubicBezTo>
                      <a:pt x="1801" y="1125361"/>
                      <a:pt x="61773" y="1287639"/>
                      <a:pt x="127037" y="1397000"/>
                    </a:cubicBezTo>
                    <a:cubicBezTo>
                      <a:pt x="192301" y="1506361"/>
                      <a:pt x="291078" y="1576917"/>
                      <a:pt x="391620" y="1651000"/>
                    </a:cubicBezTo>
                    <a:cubicBezTo>
                      <a:pt x="492162" y="1725083"/>
                      <a:pt x="619162" y="1795639"/>
                      <a:pt x="730287" y="1841500"/>
                    </a:cubicBezTo>
                    <a:cubicBezTo>
                      <a:pt x="841412" y="1887361"/>
                      <a:pt x="978995" y="1912056"/>
                      <a:pt x="1058370" y="1926167"/>
                    </a:cubicBezTo>
                    <a:cubicBezTo>
                      <a:pt x="1137745" y="1940278"/>
                      <a:pt x="1206537" y="1926167"/>
                      <a:pt x="1206537" y="1926167"/>
                    </a:cubicBezTo>
                  </a:path>
                </a:pathLst>
              </a:custGeom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Forma libre 40"/>
              <p:cNvSpPr/>
              <p:nvPr/>
            </p:nvSpPr>
            <p:spPr>
              <a:xfrm rot="2700000" flipH="1">
                <a:off x="7219455" y="2694758"/>
                <a:ext cx="111200" cy="172800"/>
              </a:xfrm>
              <a:custGeom>
                <a:avLst/>
                <a:gdLst>
                  <a:gd name="connsiteX0" fmla="*/ 1206537 w 1206537"/>
                  <a:gd name="connsiteY0" fmla="*/ 0 h 1932438"/>
                  <a:gd name="connsiteX1" fmla="*/ 751453 w 1206537"/>
                  <a:gd name="connsiteY1" fmla="*/ 74083 h 1932438"/>
                  <a:gd name="connsiteX2" fmla="*/ 349287 w 1206537"/>
                  <a:gd name="connsiteY2" fmla="*/ 296333 h 1932438"/>
                  <a:gd name="connsiteX3" fmla="*/ 116453 w 1206537"/>
                  <a:gd name="connsiteY3" fmla="*/ 613833 h 1932438"/>
                  <a:gd name="connsiteX4" fmla="*/ 37 w 1206537"/>
                  <a:gd name="connsiteY4" fmla="*/ 994833 h 1932438"/>
                  <a:gd name="connsiteX5" fmla="*/ 127037 w 1206537"/>
                  <a:gd name="connsiteY5" fmla="*/ 1397000 h 1932438"/>
                  <a:gd name="connsiteX6" fmla="*/ 391620 w 1206537"/>
                  <a:gd name="connsiteY6" fmla="*/ 1651000 h 1932438"/>
                  <a:gd name="connsiteX7" fmla="*/ 730287 w 1206537"/>
                  <a:gd name="connsiteY7" fmla="*/ 1841500 h 1932438"/>
                  <a:gd name="connsiteX8" fmla="*/ 1058370 w 1206537"/>
                  <a:gd name="connsiteY8" fmla="*/ 1926167 h 1932438"/>
                  <a:gd name="connsiteX9" fmla="*/ 1206537 w 1206537"/>
                  <a:gd name="connsiteY9" fmla="*/ 1926167 h 193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537" h="1932438">
                    <a:moveTo>
                      <a:pt x="1206537" y="0"/>
                    </a:moveTo>
                    <a:cubicBezTo>
                      <a:pt x="1050432" y="12347"/>
                      <a:pt x="894328" y="24694"/>
                      <a:pt x="751453" y="74083"/>
                    </a:cubicBezTo>
                    <a:cubicBezTo>
                      <a:pt x="608578" y="123472"/>
                      <a:pt x="455120" y="206375"/>
                      <a:pt x="349287" y="296333"/>
                    </a:cubicBezTo>
                    <a:cubicBezTo>
                      <a:pt x="243454" y="386291"/>
                      <a:pt x="174661" y="497416"/>
                      <a:pt x="116453" y="613833"/>
                    </a:cubicBezTo>
                    <a:cubicBezTo>
                      <a:pt x="58245" y="730250"/>
                      <a:pt x="-1727" y="864305"/>
                      <a:pt x="37" y="994833"/>
                    </a:cubicBezTo>
                    <a:cubicBezTo>
                      <a:pt x="1801" y="1125361"/>
                      <a:pt x="61773" y="1287639"/>
                      <a:pt x="127037" y="1397000"/>
                    </a:cubicBezTo>
                    <a:cubicBezTo>
                      <a:pt x="192301" y="1506361"/>
                      <a:pt x="291078" y="1576917"/>
                      <a:pt x="391620" y="1651000"/>
                    </a:cubicBezTo>
                    <a:cubicBezTo>
                      <a:pt x="492162" y="1725083"/>
                      <a:pt x="619162" y="1795639"/>
                      <a:pt x="730287" y="1841500"/>
                    </a:cubicBezTo>
                    <a:cubicBezTo>
                      <a:pt x="841412" y="1887361"/>
                      <a:pt x="978995" y="1912056"/>
                      <a:pt x="1058370" y="1926167"/>
                    </a:cubicBezTo>
                    <a:cubicBezTo>
                      <a:pt x="1137745" y="1940278"/>
                      <a:pt x="1206537" y="1926167"/>
                      <a:pt x="1206537" y="1926167"/>
                    </a:cubicBezTo>
                  </a:path>
                </a:pathLst>
              </a:custGeom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Forma libre 41"/>
              <p:cNvSpPr/>
              <p:nvPr/>
            </p:nvSpPr>
            <p:spPr>
              <a:xfrm rot="18900000">
                <a:off x="7162381" y="2298970"/>
                <a:ext cx="111200" cy="172800"/>
              </a:xfrm>
              <a:custGeom>
                <a:avLst/>
                <a:gdLst>
                  <a:gd name="connsiteX0" fmla="*/ 1206537 w 1206537"/>
                  <a:gd name="connsiteY0" fmla="*/ 0 h 1932438"/>
                  <a:gd name="connsiteX1" fmla="*/ 751453 w 1206537"/>
                  <a:gd name="connsiteY1" fmla="*/ 74083 h 1932438"/>
                  <a:gd name="connsiteX2" fmla="*/ 349287 w 1206537"/>
                  <a:gd name="connsiteY2" fmla="*/ 296333 h 1932438"/>
                  <a:gd name="connsiteX3" fmla="*/ 116453 w 1206537"/>
                  <a:gd name="connsiteY3" fmla="*/ 613833 h 1932438"/>
                  <a:gd name="connsiteX4" fmla="*/ 37 w 1206537"/>
                  <a:gd name="connsiteY4" fmla="*/ 994833 h 1932438"/>
                  <a:gd name="connsiteX5" fmla="*/ 127037 w 1206537"/>
                  <a:gd name="connsiteY5" fmla="*/ 1397000 h 1932438"/>
                  <a:gd name="connsiteX6" fmla="*/ 391620 w 1206537"/>
                  <a:gd name="connsiteY6" fmla="*/ 1651000 h 1932438"/>
                  <a:gd name="connsiteX7" fmla="*/ 730287 w 1206537"/>
                  <a:gd name="connsiteY7" fmla="*/ 1841500 h 1932438"/>
                  <a:gd name="connsiteX8" fmla="*/ 1058370 w 1206537"/>
                  <a:gd name="connsiteY8" fmla="*/ 1926167 h 1932438"/>
                  <a:gd name="connsiteX9" fmla="*/ 1206537 w 1206537"/>
                  <a:gd name="connsiteY9" fmla="*/ 1926167 h 193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537" h="1932438">
                    <a:moveTo>
                      <a:pt x="1206537" y="0"/>
                    </a:moveTo>
                    <a:cubicBezTo>
                      <a:pt x="1050432" y="12347"/>
                      <a:pt x="894328" y="24694"/>
                      <a:pt x="751453" y="74083"/>
                    </a:cubicBezTo>
                    <a:cubicBezTo>
                      <a:pt x="608578" y="123472"/>
                      <a:pt x="455120" y="206375"/>
                      <a:pt x="349287" y="296333"/>
                    </a:cubicBezTo>
                    <a:cubicBezTo>
                      <a:pt x="243454" y="386291"/>
                      <a:pt x="174661" y="497416"/>
                      <a:pt x="116453" y="613833"/>
                    </a:cubicBezTo>
                    <a:cubicBezTo>
                      <a:pt x="58245" y="730250"/>
                      <a:pt x="-1727" y="864305"/>
                      <a:pt x="37" y="994833"/>
                    </a:cubicBezTo>
                    <a:cubicBezTo>
                      <a:pt x="1801" y="1125361"/>
                      <a:pt x="61773" y="1287639"/>
                      <a:pt x="127037" y="1397000"/>
                    </a:cubicBezTo>
                    <a:cubicBezTo>
                      <a:pt x="192301" y="1506361"/>
                      <a:pt x="291078" y="1576917"/>
                      <a:pt x="391620" y="1651000"/>
                    </a:cubicBezTo>
                    <a:cubicBezTo>
                      <a:pt x="492162" y="1725083"/>
                      <a:pt x="619162" y="1795639"/>
                      <a:pt x="730287" y="1841500"/>
                    </a:cubicBezTo>
                    <a:cubicBezTo>
                      <a:pt x="841412" y="1887361"/>
                      <a:pt x="978995" y="1912056"/>
                      <a:pt x="1058370" y="1926167"/>
                    </a:cubicBezTo>
                    <a:cubicBezTo>
                      <a:pt x="1137745" y="1940278"/>
                      <a:pt x="1206537" y="1926167"/>
                      <a:pt x="1206537" y="1926167"/>
                    </a:cubicBezTo>
                  </a:path>
                </a:pathLst>
              </a:custGeom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43" name="CuadroTexto 42"/>
          <p:cNvSpPr txBox="1"/>
          <p:nvPr/>
        </p:nvSpPr>
        <p:spPr>
          <a:xfrm>
            <a:off x="1094139" y="2300643"/>
            <a:ext cx="747975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solidFill>
                  <a:schemeClr val="bg1"/>
                </a:solidFill>
              </a:rPr>
              <a:t>Patch</a:t>
            </a:r>
            <a:r>
              <a:rPr lang="es-ES" sz="1200" dirty="0" smtClean="0">
                <a:solidFill>
                  <a:schemeClr val="bg1"/>
                </a:solidFill>
              </a:rPr>
              <a:t> Panel 1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2819326" y="2722758"/>
            <a:ext cx="1095646" cy="58477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FF"/>
                </a:solidFill>
              </a:rPr>
              <a:t>Patch</a:t>
            </a:r>
            <a:r>
              <a:rPr lang="es-ES" sz="1600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s-ES" sz="1600" dirty="0" smtClean="0">
                <a:solidFill>
                  <a:srgbClr val="FFFFFF"/>
                </a:solidFill>
              </a:rPr>
              <a:t>Panel 2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728034" y="1219169"/>
            <a:ext cx="235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Mini Cable </a:t>
            </a:r>
            <a:r>
              <a:rPr lang="es-ES" dirty="0" err="1" smtClean="0"/>
              <a:t>Chain</a:t>
            </a:r>
            <a:endParaRPr lang="es-ES" dirty="0"/>
          </a:p>
        </p:txBody>
      </p:sp>
      <p:grpSp>
        <p:nvGrpSpPr>
          <p:cNvPr id="46" name="Agrupar 45"/>
          <p:cNvGrpSpPr>
            <a:grpSpLocks/>
          </p:cNvGrpSpPr>
          <p:nvPr/>
        </p:nvGrpSpPr>
        <p:grpSpPr>
          <a:xfrm rot="10800000">
            <a:off x="2965647" y="3587299"/>
            <a:ext cx="3743360" cy="922585"/>
            <a:chOff x="4355038" y="867833"/>
            <a:chExt cx="2879508" cy="709681"/>
          </a:xfrm>
        </p:grpSpPr>
        <p:sp>
          <p:nvSpPr>
            <p:cNvPr id="47" name="Rectángulo 46"/>
            <p:cNvSpPr/>
            <p:nvPr/>
          </p:nvSpPr>
          <p:spPr>
            <a:xfrm>
              <a:off x="4709583" y="867833"/>
              <a:ext cx="216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Arco de bloque 47"/>
            <p:cNvSpPr/>
            <p:nvPr/>
          </p:nvSpPr>
          <p:spPr>
            <a:xfrm rot="16200000">
              <a:off x="4365621" y="857250"/>
              <a:ext cx="709084" cy="730250"/>
            </a:xfrm>
            <a:prstGeom prst="blockArc">
              <a:avLst/>
            </a:prstGeom>
            <a:solidFill>
              <a:srgbClr val="D9D9D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4709583" y="1396917"/>
              <a:ext cx="375705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6504458" y="1396917"/>
              <a:ext cx="375705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Forma libre 50"/>
            <p:cNvSpPr/>
            <p:nvPr/>
          </p:nvSpPr>
          <p:spPr>
            <a:xfrm>
              <a:off x="4717900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Forma libre 51"/>
            <p:cNvSpPr/>
            <p:nvPr/>
          </p:nvSpPr>
          <p:spPr>
            <a:xfrm>
              <a:off x="4954963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Forma libre 52"/>
            <p:cNvSpPr/>
            <p:nvPr/>
          </p:nvSpPr>
          <p:spPr>
            <a:xfrm>
              <a:off x="5219543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Forma libre 53"/>
            <p:cNvSpPr/>
            <p:nvPr/>
          </p:nvSpPr>
          <p:spPr>
            <a:xfrm>
              <a:off x="5467189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Forma libre 54"/>
            <p:cNvSpPr/>
            <p:nvPr/>
          </p:nvSpPr>
          <p:spPr>
            <a:xfrm flipH="1">
              <a:off x="6023683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Forma libre 55"/>
            <p:cNvSpPr/>
            <p:nvPr/>
          </p:nvSpPr>
          <p:spPr>
            <a:xfrm flipH="1">
              <a:off x="6260746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Forma libre 56"/>
            <p:cNvSpPr/>
            <p:nvPr/>
          </p:nvSpPr>
          <p:spPr>
            <a:xfrm flipH="1">
              <a:off x="6525326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Forma libre 57"/>
            <p:cNvSpPr/>
            <p:nvPr/>
          </p:nvSpPr>
          <p:spPr>
            <a:xfrm flipH="1">
              <a:off x="6762389" y="867833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Forma libre 58"/>
            <p:cNvSpPr/>
            <p:nvPr/>
          </p:nvSpPr>
          <p:spPr>
            <a:xfrm>
              <a:off x="5704253" y="872071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Forma libre 59"/>
            <p:cNvSpPr/>
            <p:nvPr/>
          </p:nvSpPr>
          <p:spPr>
            <a:xfrm flipH="1">
              <a:off x="4729262" y="1396917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Forma libre 60"/>
            <p:cNvSpPr/>
            <p:nvPr/>
          </p:nvSpPr>
          <p:spPr>
            <a:xfrm flipH="1">
              <a:off x="4966325" y="1396917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Forma libre 61"/>
            <p:cNvSpPr/>
            <p:nvPr/>
          </p:nvSpPr>
          <p:spPr>
            <a:xfrm>
              <a:off x="6510663" y="1396917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Forma libre 62"/>
            <p:cNvSpPr/>
            <p:nvPr/>
          </p:nvSpPr>
          <p:spPr>
            <a:xfrm>
              <a:off x="6747726" y="1396917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Forma libre 63"/>
            <p:cNvSpPr/>
            <p:nvPr/>
          </p:nvSpPr>
          <p:spPr>
            <a:xfrm rot="16200000">
              <a:off x="4389438" y="1201851"/>
              <a:ext cx="111200" cy="1800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Forma libre 64"/>
            <p:cNvSpPr/>
            <p:nvPr/>
          </p:nvSpPr>
          <p:spPr>
            <a:xfrm rot="2700000" flipH="1">
              <a:off x="4506210" y="1361459"/>
              <a:ext cx="111200" cy="1728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Forma libre 65"/>
            <p:cNvSpPr/>
            <p:nvPr/>
          </p:nvSpPr>
          <p:spPr>
            <a:xfrm rot="18900000">
              <a:off x="4449136" y="965671"/>
              <a:ext cx="111200" cy="172800"/>
            </a:xfrm>
            <a:custGeom>
              <a:avLst/>
              <a:gdLst>
                <a:gd name="connsiteX0" fmla="*/ 1206537 w 1206537"/>
                <a:gd name="connsiteY0" fmla="*/ 0 h 1932438"/>
                <a:gd name="connsiteX1" fmla="*/ 751453 w 1206537"/>
                <a:gd name="connsiteY1" fmla="*/ 74083 h 1932438"/>
                <a:gd name="connsiteX2" fmla="*/ 349287 w 1206537"/>
                <a:gd name="connsiteY2" fmla="*/ 296333 h 1932438"/>
                <a:gd name="connsiteX3" fmla="*/ 116453 w 1206537"/>
                <a:gd name="connsiteY3" fmla="*/ 613833 h 1932438"/>
                <a:gd name="connsiteX4" fmla="*/ 37 w 1206537"/>
                <a:gd name="connsiteY4" fmla="*/ 994833 h 1932438"/>
                <a:gd name="connsiteX5" fmla="*/ 127037 w 1206537"/>
                <a:gd name="connsiteY5" fmla="*/ 1397000 h 1932438"/>
                <a:gd name="connsiteX6" fmla="*/ 391620 w 1206537"/>
                <a:gd name="connsiteY6" fmla="*/ 1651000 h 1932438"/>
                <a:gd name="connsiteX7" fmla="*/ 730287 w 1206537"/>
                <a:gd name="connsiteY7" fmla="*/ 1841500 h 1932438"/>
                <a:gd name="connsiteX8" fmla="*/ 1058370 w 1206537"/>
                <a:gd name="connsiteY8" fmla="*/ 1926167 h 1932438"/>
                <a:gd name="connsiteX9" fmla="*/ 1206537 w 1206537"/>
                <a:gd name="connsiteY9" fmla="*/ 1926167 h 193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6537" h="1932438">
                  <a:moveTo>
                    <a:pt x="1206537" y="0"/>
                  </a:moveTo>
                  <a:cubicBezTo>
                    <a:pt x="1050432" y="12347"/>
                    <a:pt x="894328" y="24694"/>
                    <a:pt x="751453" y="74083"/>
                  </a:cubicBezTo>
                  <a:cubicBezTo>
                    <a:pt x="608578" y="123472"/>
                    <a:pt x="455120" y="206375"/>
                    <a:pt x="349287" y="296333"/>
                  </a:cubicBezTo>
                  <a:cubicBezTo>
                    <a:pt x="243454" y="386291"/>
                    <a:pt x="174661" y="497416"/>
                    <a:pt x="116453" y="613833"/>
                  </a:cubicBezTo>
                  <a:cubicBezTo>
                    <a:pt x="58245" y="730250"/>
                    <a:pt x="-1727" y="864305"/>
                    <a:pt x="37" y="994833"/>
                  </a:cubicBezTo>
                  <a:cubicBezTo>
                    <a:pt x="1801" y="1125361"/>
                    <a:pt x="61773" y="1287639"/>
                    <a:pt x="127037" y="1397000"/>
                  </a:cubicBezTo>
                  <a:cubicBezTo>
                    <a:pt x="192301" y="1506361"/>
                    <a:pt x="291078" y="1576917"/>
                    <a:pt x="391620" y="1651000"/>
                  </a:cubicBezTo>
                  <a:cubicBezTo>
                    <a:pt x="492162" y="1725083"/>
                    <a:pt x="619162" y="1795639"/>
                    <a:pt x="730287" y="1841500"/>
                  </a:cubicBezTo>
                  <a:cubicBezTo>
                    <a:pt x="841412" y="1887361"/>
                    <a:pt x="978995" y="1912056"/>
                    <a:pt x="1058370" y="1926167"/>
                  </a:cubicBezTo>
                  <a:cubicBezTo>
                    <a:pt x="1137745" y="1940278"/>
                    <a:pt x="1206537" y="1926167"/>
                    <a:pt x="1206537" y="1926167"/>
                  </a:cubicBezTo>
                </a:path>
              </a:pathLst>
            </a:cu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7" name="Agrupar 66"/>
            <p:cNvGrpSpPr/>
            <p:nvPr/>
          </p:nvGrpSpPr>
          <p:grpSpPr>
            <a:xfrm flipH="1">
              <a:off x="6504296" y="868430"/>
              <a:ext cx="730250" cy="709084"/>
              <a:chOff x="7068283" y="2201132"/>
              <a:chExt cx="730250" cy="709084"/>
            </a:xfrm>
          </p:grpSpPr>
          <p:sp>
            <p:nvSpPr>
              <p:cNvPr id="68" name="Arco de bloque 67"/>
              <p:cNvSpPr/>
              <p:nvPr/>
            </p:nvSpPr>
            <p:spPr>
              <a:xfrm rot="16200000">
                <a:off x="7078866" y="2190549"/>
                <a:ext cx="709084" cy="730250"/>
              </a:xfrm>
              <a:prstGeom prst="blockArc">
                <a:avLst/>
              </a:prstGeom>
              <a:solidFill>
                <a:srgbClr val="D9D9D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Forma libre 68"/>
              <p:cNvSpPr/>
              <p:nvPr/>
            </p:nvSpPr>
            <p:spPr>
              <a:xfrm rot="16200000">
                <a:off x="7102683" y="2535150"/>
                <a:ext cx="111200" cy="180000"/>
              </a:xfrm>
              <a:custGeom>
                <a:avLst/>
                <a:gdLst>
                  <a:gd name="connsiteX0" fmla="*/ 1206537 w 1206537"/>
                  <a:gd name="connsiteY0" fmla="*/ 0 h 1932438"/>
                  <a:gd name="connsiteX1" fmla="*/ 751453 w 1206537"/>
                  <a:gd name="connsiteY1" fmla="*/ 74083 h 1932438"/>
                  <a:gd name="connsiteX2" fmla="*/ 349287 w 1206537"/>
                  <a:gd name="connsiteY2" fmla="*/ 296333 h 1932438"/>
                  <a:gd name="connsiteX3" fmla="*/ 116453 w 1206537"/>
                  <a:gd name="connsiteY3" fmla="*/ 613833 h 1932438"/>
                  <a:gd name="connsiteX4" fmla="*/ 37 w 1206537"/>
                  <a:gd name="connsiteY4" fmla="*/ 994833 h 1932438"/>
                  <a:gd name="connsiteX5" fmla="*/ 127037 w 1206537"/>
                  <a:gd name="connsiteY5" fmla="*/ 1397000 h 1932438"/>
                  <a:gd name="connsiteX6" fmla="*/ 391620 w 1206537"/>
                  <a:gd name="connsiteY6" fmla="*/ 1651000 h 1932438"/>
                  <a:gd name="connsiteX7" fmla="*/ 730287 w 1206537"/>
                  <a:gd name="connsiteY7" fmla="*/ 1841500 h 1932438"/>
                  <a:gd name="connsiteX8" fmla="*/ 1058370 w 1206537"/>
                  <a:gd name="connsiteY8" fmla="*/ 1926167 h 1932438"/>
                  <a:gd name="connsiteX9" fmla="*/ 1206537 w 1206537"/>
                  <a:gd name="connsiteY9" fmla="*/ 1926167 h 193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537" h="1932438">
                    <a:moveTo>
                      <a:pt x="1206537" y="0"/>
                    </a:moveTo>
                    <a:cubicBezTo>
                      <a:pt x="1050432" y="12347"/>
                      <a:pt x="894328" y="24694"/>
                      <a:pt x="751453" y="74083"/>
                    </a:cubicBezTo>
                    <a:cubicBezTo>
                      <a:pt x="608578" y="123472"/>
                      <a:pt x="455120" y="206375"/>
                      <a:pt x="349287" y="296333"/>
                    </a:cubicBezTo>
                    <a:cubicBezTo>
                      <a:pt x="243454" y="386291"/>
                      <a:pt x="174661" y="497416"/>
                      <a:pt x="116453" y="613833"/>
                    </a:cubicBezTo>
                    <a:cubicBezTo>
                      <a:pt x="58245" y="730250"/>
                      <a:pt x="-1727" y="864305"/>
                      <a:pt x="37" y="994833"/>
                    </a:cubicBezTo>
                    <a:cubicBezTo>
                      <a:pt x="1801" y="1125361"/>
                      <a:pt x="61773" y="1287639"/>
                      <a:pt x="127037" y="1397000"/>
                    </a:cubicBezTo>
                    <a:cubicBezTo>
                      <a:pt x="192301" y="1506361"/>
                      <a:pt x="291078" y="1576917"/>
                      <a:pt x="391620" y="1651000"/>
                    </a:cubicBezTo>
                    <a:cubicBezTo>
                      <a:pt x="492162" y="1725083"/>
                      <a:pt x="619162" y="1795639"/>
                      <a:pt x="730287" y="1841500"/>
                    </a:cubicBezTo>
                    <a:cubicBezTo>
                      <a:pt x="841412" y="1887361"/>
                      <a:pt x="978995" y="1912056"/>
                      <a:pt x="1058370" y="1926167"/>
                    </a:cubicBezTo>
                    <a:cubicBezTo>
                      <a:pt x="1137745" y="1940278"/>
                      <a:pt x="1206537" y="1926167"/>
                      <a:pt x="1206537" y="1926167"/>
                    </a:cubicBezTo>
                  </a:path>
                </a:pathLst>
              </a:custGeom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0" name="Forma libre 69"/>
              <p:cNvSpPr/>
              <p:nvPr/>
            </p:nvSpPr>
            <p:spPr>
              <a:xfrm rot="2700000" flipH="1">
                <a:off x="7219455" y="2694758"/>
                <a:ext cx="111200" cy="172800"/>
              </a:xfrm>
              <a:custGeom>
                <a:avLst/>
                <a:gdLst>
                  <a:gd name="connsiteX0" fmla="*/ 1206537 w 1206537"/>
                  <a:gd name="connsiteY0" fmla="*/ 0 h 1932438"/>
                  <a:gd name="connsiteX1" fmla="*/ 751453 w 1206537"/>
                  <a:gd name="connsiteY1" fmla="*/ 74083 h 1932438"/>
                  <a:gd name="connsiteX2" fmla="*/ 349287 w 1206537"/>
                  <a:gd name="connsiteY2" fmla="*/ 296333 h 1932438"/>
                  <a:gd name="connsiteX3" fmla="*/ 116453 w 1206537"/>
                  <a:gd name="connsiteY3" fmla="*/ 613833 h 1932438"/>
                  <a:gd name="connsiteX4" fmla="*/ 37 w 1206537"/>
                  <a:gd name="connsiteY4" fmla="*/ 994833 h 1932438"/>
                  <a:gd name="connsiteX5" fmla="*/ 127037 w 1206537"/>
                  <a:gd name="connsiteY5" fmla="*/ 1397000 h 1932438"/>
                  <a:gd name="connsiteX6" fmla="*/ 391620 w 1206537"/>
                  <a:gd name="connsiteY6" fmla="*/ 1651000 h 1932438"/>
                  <a:gd name="connsiteX7" fmla="*/ 730287 w 1206537"/>
                  <a:gd name="connsiteY7" fmla="*/ 1841500 h 1932438"/>
                  <a:gd name="connsiteX8" fmla="*/ 1058370 w 1206537"/>
                  <a:gd name="connsiteY8" fmla="*/ 1926167 h 1932438"/>
                  <a:gd name="connsiteX9" fmla="*/ 1206537 w 1206537"/>
                  <a:gd name="connsiteY9" fmla="*/ 1926167 h 193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537" h="1932438">
                    <a:moveTo>
                      <a:pt x="1206537" y="0"/>
                    </a:moveTo>
                    <a:cubicBezTo>
                      <a:pt x="1050432" y="12347"/>
                      <a:pt x="894328" y="24694"/>
                      <a:pt x="751453" y="74083"/>
                    </a:cubicBezTo>
                    <a:cubicBezTo>
                      <a:pt x="608578" y="123472"/>
                      <a:pt x="455120" y="206375"/>
                      <a:pt x="349287" y="296333"/>
                    </a:cubicBezTo>
                    <a:cubicBezTo>
                      <a:pt x="243454" y="386291"/>
                      <a:pt x="174661" y="497416"/>
                      <a:pt x="116453" y="613833"/>
                    </a:cubicBezTo>
                    <a:cubicBezTo>
                      <a:pt x="58245" y="730250"/>
                      <a:pt x="-1727" y="864305"/>
                      <a:pt x="37" y="994833"/>
                    </a:cubicBezTo>
                    <a:cubicBezTo>
                      <a:pt x="1801" y="1125361"/>
                      <a:pt x="61773" y="1287639"/>
                      <a:pt x="127037" y="1397000"/>
                    </a:cubicBezTo>
                    <a:cubicBezTo>
                      <a:pt x="192301" y="1506361"/>
                      <a:pt x="291078" y="1576917"/>
                      <a:pt x="391620" y="1651000"/>
                    </a:cubicBezTo>
                    <a:cubicBezTo>
                      <a:pt x="492162" y="1725083"/>
                      <a:pt x="619162" y="1795639"/>
                      <a:pt x="730287" y="1841500"/>
                    </a:cubicBezTo>
                    <a:cubicBezTo>
                      <a:pt x="841412" y="1887361"/>
                      <a:pt x="978995" y="1912056"/>
                      <a:pt x="1058370" y="1926167"/>
                    </a:cubicBezTo>
                    <a:cubicBezTo>
                      <a:pt x="1137745" y="1940278"/>
                      <a:pt x="1206537" y="1926167"/>
                      <a:pt x="1206537" y="1926167"/>
                    </a:cubicBezTo>
                  </a:path>
                </a:pathLst>
              </a:custGeom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1" name="Forma libre 70"/>
              <p:cNvSpPr/>
              <p:nvPr/>
            </p:nvSpPr>
            <p:spPr>
              <a:xfrm rot="18900000">
                <a:off x="7162381" y="2298970"/>
                <a:ext cx="111200" cy="172800"/>
              </a:xfrm>
              <a:custGeom>
                <a:avLst/>
                <a:gdLst>
                  <a:gd name="connsiteX0" fmla="*/ 1206537 w 1206537"/>
                  <a:gd name="connsiteY0" fmla="*/ 0 h 1932438"/>
                  <a:gd name="connsiteX1" fmla="*/ 751453 w 1206537"/>
                  <a:gd name="connsiteY1" fmla="*/ 74083 h 1932438"/>
                  <a:gd name="connsiteX2" fmla="*/ 349287 w 1206537"/>
                  <a:gd name="connsiteY2" fmla="*/ 296333 h 1932438"/>
                  <a:gd name="connsiteX3" fmla="*/ 116453 w 1206537"/>
                  <a:gd name="connsiteY3" fmla="*/ 613833 h 1932438"/>
                  <a:gd name="connsiteX4" fmla="*/ 37 w 1206537"/>
                  <a:gd name="connsiteY4" fmla="*/ 994833 h 1932438"/>
                  <a:gd name="connsiteX5" fmla="*/ 127037 w 1206537"/>
                  <a:gd name="connsiteY5" fmla="*/ 1397000 h 1932438"/>
                  <a:gd name="connsiteX6" fmla="*/ 391620 w 1206537"/>
                  <a:gd name="connsiteY6" fmla="*/ 1651000 h 1932438"/>
                  <a:gd name="connsiteX7" fmla="*/ 730287 w 1206537"/>
                  <a:gd name="connsiteY7" fmla="*/ 1841500 h 1932438"/>
                  <a:gd name="connsiteX8" fmla="*/ 1058370 w 1206537"/>
                  <a:gd name="connsiteY8" fmla="*/ 1926167 h 1932438"/>
                  <a:gd name="connsiteX9" fmla="*/ 1206537 w 1206537"/>
                  <a:gd name="connsiteY9" fmla="*/ 1926167 h 193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6537" h="1932438">
                    <a:moveTo>
                      <a:pt x="1206537" y="0"/>
                    </a:moveTo>
                    <a:cubicBezTo>
                      <a:pt x="1050432" y="12347"/>
                      <a:pt x="894328" y="24694"/>
                      <a:pt x="751453" y="74083"/>
                    </a:cubicBezTo>
                    <a:cubicBezTo>
                      <a:pt x="608578" y="123472"/>
                      <a:pt x="455120" y="206375"/>
                      <a:pt x="349287" y="296333"/>
                    </a:cubicBezTo>
                    <a:cubicBezTo>
                      <a:pt x="243454" y="386291"/>
                      <a:pt x="174661" y="497416"/>
                      <a:pt x="116453" y="613833"/>
                    </a:cubicBezTo>
                    <a:cubicBezTo>
                      <a:pt x="58245" y="730250"/>
                      <a:pt x="-1727" y="864305"/>
                      <a:pt x="37" y="994833"/>
                    </a:cubicBezTo>
                    <a:cubicBezTo>
                      <a:pt x="1801" y="1125361"/>
                      <a:pt x="61773" y="1287639"/>
                      <a:pt x="127037" y="1397000"/>
                    </a:cubicBezTo>
                    <a:cubicBezTo>
                      <a:pt x="192301" y="1506361"/>
                      <a:pt x="291078" y="1576917"/>
                      <a:pt x="391620" y="1651000"/>
                    </a:cubicBezTo>
                    <a:cubicBezTo>
                      <a:pt x="492162" y="1725083"/>
                      <a:pt x="619162" y="1795639"/>
                      <a:pt x="730287" y="1841500"/>
                    </a:cubicBezTo>
                    <a:cubicBezTo>
                      <a:pt x="841412" y="1887361"/>
                      <a:pt x="978995" y="1912056"/>
                      <a:pt x="1058370" y="1926167"/>
                    </a:cubicBezTo>
                    <a:cubicBezTo>
                      <a:pt x="1137745" y="1940278"/>
                      <a:pt x="1206537" y="1926167"/>
                      <a:pt x="1206537" y="1926167"/>
                    </a:cubicBezTo>
                  </a:path>
                </a:pathLst>
              </a:custGeom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72" name="CuadroTexto 71"/>
          <p:cNvSpPr txBox="1"/>
          <p:nvPr/>
        </p:nvSpPr>
        <p:spPr>
          <a:xfrm>
            <a:off x="3778577" y="4502197"/>
            <a:ext cx="235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Main</a:t>
            </a:r>
            <a:r>
              <a:rPr lang="es-ES" dirty="0" smtClean="0"/>
              <a:t> Cable </a:t>
            </a:r>
            <a:r>
              <a:rPr lang="es-ES" dirty="0" err="1" smtClean="0"/>
              <a:t>Chain</a:t>
            </a:r>
            <a:endParaRPr lang="es-ES" dirty="0"/>
          </a:p>
        </p:txBody>
      </p:sp>
      <p:sp>
        <p:nvSpPr>
          <p:cNvPr id="73" name="CuadroTexto 72"/>
          <p:cNvSpPr txBox="1"/>
          <p:nvPr/>
        </p:nvSpPr>
        <p:spPr>
          <a:xfrm>
            <a:off x="8061250" y="2892436"/>
            <a:ext cx="866630" cy="461665"/>
          </a:xfrm>
          <a:prstGeom prst="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solidFill>
                  <a:srgbClr val="FFFFFF"/>
                </a:solidFill>
              </a:rPr>
              <a:t>Patch</a:t>
            </a:r>
            <a:r>
              <a:rPr lang="es-ES" sz="1200" dirty="0" smtClean="0">
                <a:solidFill>
                  <a:srgbClr val="FFFFFF"/>
                </a:solidFill>
              </a:rPr>
              <a:t> Panel  3</a:t>
            </a:r>
          </a:p>
        </p:txBody>
      </p:sp>
      <p:grpSp>
        <p:nvGrpSpPr>
          <p:cNvPr id="2" name="Agrupar 1"/>
          <p:cNvGrpSpPr/>
          <p:nvPr/>
        </p:nvGrpSpPr>
        <p:grpSpPr>
          <a:xfrm rot="16200000">
            <a:off x="523173" y="3316468"/>
            <a:ext cx="674617" cy="606993"/>
            <a:chOff x="311085" y="2970173"/>
            <a:chExt cx="674617" cy="606993"/>
          </a:xfrm>
        </p:grpSpPr>
        <p:sp>
          <p:nvSpPr>
            <p:cNvPr id="75" name="Trapecio 74"/>
            <p:cNvSpPr/>
            <p:nvPr/>
          </p:nvSpPr>
          <p:spPr>
            <a:xfrm rot="16200000">
              <a:off x="341142" y="2940116"/>
              <a:ext cx="606993" cy="667108"/>
            </a:xfrm>
            <a:prstGeom prst="trapezoi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Trapecio 75"/>
            <p:cNvSpPr/>
            <p:nvPr/>
          </p:nvSpPr>
          <p:spPr>
            <a:xfrm rot="16200000">
              <a:off x="655528" y="3126489"/>
              <a:ext cx="367928" cy="292420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77" name="Conector curvado 76"/>
          <p:cNvCxnSpPr>
            <a:stCxn id="21" idx="3"/>
            <a:endCxn id="43" idx="0"/>
          </p:cNvCxnSpPr>
          <p:nvPr/>
        </p:nvCxnSpPr>
        <p:spPr>
          <a:xfrm>
            <a:off x="1030541" y="2119048"/>
            <a:ext cx="437586" cy="181595"/>
          </a:xfrm>
          <a:prstGeom prst="curvedConnector2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curvado 77"/>
          <p:cNvCxnSpPr>
            <a:stCxn id="22" idx="1"/>
            <a:endCxn id="44" idx="0"/>
          </p:cNvCxnSpPr>
          <p:nvPr/>
        </p:nvCxnSpPr>
        <p:spPr>
          <a:xfrm rot="10800000" flipH="1" flipV="1">
            <a:off x="2958793" y="2119048"/>
            <a:ext cx="408355" cy="603710"/>
          </a:xfrm>
          <a:prstGeom prst="curvedConnector4">
            <a:avLst>
              <a:gd name="adj1" fmla="val -55981"/>
              <a:gd name="adj2" fmla="val 56699"/>
            </a:avLst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ector curvado 79"/>
          <p:cNvCxnSpPr>
            <a:stCxn id="75" idx="2"/>
            <a:endCxn id="43" idx="2"/>
          </p:cNvCxnSpPr>
          <p:nvPr/>
        </p:nvCxnSpPr>
        <p:spPr>
          <a:xfrm rot="5400000" flipH="1" flipV="1">
            <a:off x="900375" y="2722415"/>
            <a:ext cx="527858" cy="607645"/>
          </a:xfrm>
          <a:prstGeom prst="curvedConnector3">
            <a:avLst>
              <a:gd name="adj1" fmla="val 50000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ector curvado 80"/>
          <p:cNvCxnSpPr>
            <a:stCxn id="44" idx="3"/>
            <a:endCxn id="50" idx="1"/>
          </p:cNvCxnSpPr>
          <p:nvPr/>
        </p:nvCxnSpPr>
        <p:spPr>
          <a:xfrm flipH="1">
            <a:off x="3914761" y="3015146"/>
            <a:ext cx="211" cy="689929"/>
          </a:xfrm>
          <a:prstGeom prst="curvedConnector3">
            <a:avLst>
              <a:gd name="adj1" fmla="val -108341232"/>
            </a:avLst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ángulo 81"/>
          <p:cNvSpPr/>
          <p:nvPr/>
        </p:nvSpPr>
        <p:spPr>
          <a:xfrm>
            <a:off x="6644932" y="3071601"/>
            <a:ext cx="1057489" cy="28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3" name="Conector curvado 82"/>
          <p:cNvCxnSpPr>
            <a:stCxn id="73" idx="1"/>
            <a:endCxn id="49" idx="3"/>
          </p:cNvCxnSpPr>
          <p:nvPr/>
        </p:nvCxnSpPr>
        <p:spPr>
          <a:xfrm rot="10800000" flipV="1">
            <a:off x="5759682" y="3123269"/>
            <a:ext cx="2301568" cy="581806"/>
          </a:xfrm>
          <a:prstGeom prst="curvedConnector3">
            <a:avLst>
              <a:gd name="adj1" fmla="val 109932"/>
            </a:avLst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uadroTexto 83"/>
          <p:cNvSpPr txBox="1"/>
          <p:nvPr/>
        </p:nvSpPr>
        <p:spPr>
          <a:xfrm>
            <a:off x="5440590" y="809396"/>
            <a:ext cx="1125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UXC</a:t>
            </a:r>
            <a:endParaRPr lang="es-ES" sz="2800" dirty="0"/>
          </a:p>
        </p:txBody>
      </p:sp>
      <p:sp>
        <p:nvSpPr>
          <p:cNvPr id="85" name="CuadroTexto 84"/>
          <p:cNvSpPr txBox="1"/>
          <p:nvPr/>
        </p:nvSpPr>
        <p:spPr>
          <a:xfrm>
            <a:off x="7940202" y="813253"/>
            <a:ext cx="1125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USC</a:t>
            </a:r>
            <a:endParaRPr lang="es-ES" sz="2800" dirty="0"/>
          </a:p>
        </p:txBody>
      </p:sp>
      <p:sp>
        <p:nvSpPr>
          <p:cNvPr id="86" name="Rectángulo 85"/>
          <p:cNvSpPr/>
          <p:nvPr/>
        </p:nvSpPr>
        <p:spPr>
          <a:xfrm>
            <a:off x="94457" y="780474"/>
            <a:ext cx="8971314" cy="445958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CuadroTexto 87"/>
          <p:cNvSpPr txBox="1"/>
          <p:nvPr/>
        </p:nvSpPr>
        <p:spPr>
          <a:xfrm>
            <a:off x="3029856" y="2093010"/>
            <a:ext cx="156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8000"/>
                </a:solidFill>
              </a:rPr>
              <a:t>Cable 2 </a:t>
            </a:r>
            <a:endParaRPr lang="es-ES" b="1" dirty="0">
              <a:solidFill>
                <a:srgbClr val="008000"/>
              </a:solidFill>
            </a:endParaRPr>
          </a:p>
        </p:txBody>
      </p:sp>
      <p:sp>
        <p:nvSpPr>
          <p:cNvPr id="89" name="CuadroTexto 88"/>
          <p:cNvSpPr txBox="1"/>
          <p:nvPr/>
        </p:nvSpPr>
        <p:spPr>
          <a:xfrm>
            <a:off x="5350088" y="2825101"/>
            <a:ext cx="156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Cable </a:t>
            </a:r>
            <a:r>
              <a:rPr lang="es-ES" b="1" dirty="0"/>
              <a:t>3</a:t>
            </a:r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98" name="CuadroTexto 97"/>
          <p:cNvSpPr txBox="1"/>
          <p:nvPr/>
        </p:nvSpPr>
        <p:spPr>
          <a:xfrm>
            <a:off x="8061250" y="2093010"/>
            <a:ext cx="866630" cy="461665"/>
          </a:xfrm>
          <a:prstGeom prst="rect">
            <a:avLst/>
          </a:prstGeom>
          <a:solidFill>
            <a:schemeClr val="tx2"/>
          </a:solidFill>
          <a:ln w="127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RPC </a:t>
            </a:r>
            <a:r>
              <a:rPr lang="es-ES" sz="1200" dirty="0" err="1" smtClean="0">
                <a:solidFill>
                  <a:srgbClr val="FFFFFF"/>
                </a:solidFill>
              </a:rPr>
              <a:t>Backend</a:t>
            </a:r>
            <a:endParaRPr lang="es-ES" sz="1200" dirty="0">
              <a:solidFill>
                <a:srgbClr val="FFFFFF"/>
              </a:solidFill>
            </a:endParaRPr>
          </a:p>
        </p:txBody>
      </p:sp>
      <p:cxnSp>
        <p:nvCxnSpPr>
          <p:cNvPr id="99" name="Conector curvado 98"/>
          <p:cNvCxnSpPr>
            <a:endCxn id="98" idx="2"/>
          </p:cNvCxnSpPr>
          <p:nvPr/>
        </p:nvCxnSpPr>
        <p:spPr>
          <a:xfrm rot="5400000" flipH="1" flipV="1">
            <a:off x="8220674" y="2618546"/>
            <a:ext cx="337761" cy="210021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ángulo 103"/>
          <p:cNvSpPr/>
          <p:nvPr/>
        </p:nvSpPr>
        <p:spPr>
          <a:xfrm>
            <a:off x="629284" y="3217698"/>
            <a:ext cx="5978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/>
              <a:t> FEB</a:t>
            </a:r>
          </a:p>
          <a:p>
            <a:r>
              <a:rPr lang="es-ES" sz="1100" dirty="0" smtClean="0"/>
              <a:t>RE+4/1</a:t>
            </a:r>
            <a:endParaRPr lang="es-ES" sz="1100" dirty="0"/>
          </a:p>
        </p:txBody>
      </p:sp>
      <p:sp>
        <p:nvSpPr>
          <p:cNvPr id="106" name="CuadroTexto 105"/>
          <p:cNvSpPr txBox="1"/>
          <p:nvPr/>
        </p:nvSpPr>
        <p:spPr>
          <a:xfrm>
            <a:off x="-152107" y="2762308"/>
            <a:ext cx="156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4"/>
                </a:solidFill>
              </a:rPr>
              <a:t>Cable 1 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8163216" y="2635279"/>
            <a:ext cx="980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Cable </a:t>
            </a:r>
            <a:r>
              <a:rPr lang="es-ES" sz="1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4</a:t>
            </a:r>
            <a:r>
              <a:rPr lang="es-ES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es-ES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94457" y="5365898"/>
            <a:ext cx="64801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err="1" smtClean="0"/>
              <a:t>To</a:t>
            </a:r>
            <a:r>
              <a:rPr lang="es-ES" sz="1500" dirty="0" smtClean="0"/>
              <a:t> be </a:t>
            </a:r>
            <a:r>
              <a:rPr lang="es-ES" sz="1500" dirty="0" err="1" smtClean="0"/>
              <a:t>installed</a:t>
            </a:r>
            <a:r>
              <a:rPr lang="es-ES" sz="1500" dirty="0" smtClean="0"/>
              <a:t> 72 </a:t>
            </a:r>
            <a:r>
              <a:rPr lang="es-ES" sz="1500" dirty="0" err="1" smtClean="0"/>
              <a:t>Chambers</a:t>
            </a:r>
            <a:r>
              <a:rPr lang="es-ES" sz="1500" dirty="0"/>
              <a:t> </a:t>
            </a:r>
            <a:r>
              <a:rPr lang="es-ES" sz="1500" dirty="0" smtClean="0"/>
              <a:t>in total.</a:t>
            </a:r>
          </a:p>
          <a:p>
            <a:r>
              <a:rPr lang="es-ES" sz="1500" dirty="0" smtClean="0"/>
              <a:t>18 </a:t>
            </a:r>
            <a:r>
              <a:rPr lang="es-ES" sz="1500" dirty="0" err="1" smtClean="0"/>
              <a:t>chambers</a:t>
            </a:r>
            <a:r>
              <a:rPr lang="es-ES" sz="1500" dirty="0" smtClean="0"/>
              <a:t> -&gt; RE+3/1 (72 </a:t>
            </a:r>
            <a:r>
              <a:rPr lang="es-ES" sz="1500" dirty="0" err="1" smtClean="0"/>
              <a:t>fibers</a:t>
            </a:r>
            <a:r>
              <a:rPr lang="es-ES" sz="1500" dirty="0" smtClean="0"/>
              <a:t>) 		18 </a:t>
            </a:r>
            <a:r>
              <a:rPr lang="es-ES" sz="1500" dirty="0" err="1" smtClean="0"/>
              <a:t>chambers</a:t>
            </a:r>
            <a:r>
              <a:rPr lang="es-ES" sz="1500" dirty="0" smtClean="0"/>
              <a:t> -&gt; </a:t>
            </a:r>
            <a:r>
              <a:rPr lang="es-ES" sz="1500" dirty="0"/>
              <a:t>RE-3/1 (72 </a:t>
            </a:r>
            <a:r>
              <a:rPr lang="es-ES" sz="1500" dirty="0" err="1"/>
              <a:t>fibers</a:t>
            </a:r>
            <a:r>
              <a:rPr lang="es-ES" sz="1500" dirty="0"/>
              <a:t>) </a:t>
            </a:r>
            <a:endParaRPr lang="es-ES" sz="1500" dirty="0" smtClean="0"/>
          </a:p>
          <a:p>
            <a:r>
              <a:rPr lang="es-ES" sz="1500" dirty="0" smtClean="0"/>
              <a:t>18 </a:t>
            </a:r>
            <a:r>
              <a:rPr lang="es-ES" sz="1500" dirty="0" err="1" smtClean="0"/>
              <a:t>chambers</a:t>
            </a:r>
            <a:r>
              <a:rPr lang="es-ES" sz="1500" dirty="0" smtClean="0"/>
              <a:t> -&gt; </a:t>
            </a:r>
            <a:r>
              <a:rPr lang="es-ES" sz="1500" dirty="0"/>
              <a:t>RE+4/1 (72 </a:t>
            </a:r>
            <a:r>
              <a:rPr lang="es-ES" sz="1500" dirty="0" err="1"/>
              <a:t>fibers</a:t>
            </a:r>
            <a:r>
              <a:rPr lang="es-ES" sz="1500" dirty="0"/>
              <a:t>)  </a:t>
            </a:r>
            <a:r>
              <a:rPr lang="es-ES" sz="1500" dirty="0" smtClean="0"/>
              <a:t>		18 </a:t>
            </a:r>
            <a:r>
              <a:rPr lang="es-ES" sz="1500" dirty="0" err="1" smtClean="0"/>
              <a:t>chambers</a:t>
            </a:r>
            <a:r>
              <a:rPr lang="es-ES" sz="1500" dirty="0" smtClean="0"/>
              <a:t> -&gt; RE-4/</a:t>
            </a:r>
            <a:r>
              <a:rPr lang="es-ES" sz="1500" dirty="0"/>
              <a:t>1 (72 </a:t>
            </a:r>
            <a:r>
              <a:rPr lang="es-ES" sz="1500" dirty="0" err="1"/>
              <a:t>fibers</a:t>
            </a:r>
            <a:r>
              <a:rPr lang="es-ES" sz="1500" dirty="0"/>
              <a:t>) </a:t>
            </a:r>
            <a:endParaRPr lang="es-ES" sz="1500" dirty="0" smtClean="0"/>
          </a:p>
        </p:txBody>
      </p:sp>
      <p:grpSp>
        <p:nvGrpSpPr>
          <p:cNvPr id="93" name="Agrupar 92"/>
          <p:cNvGrpSpPr/>
          <p:nvPr/>
        </p:nvGrpSpPr>
        <p:grpSpPr>
          <a:xfrm rot="16200000">
            <a:off x="1447678" y="3312422"/>
            <a:ext cx="674617" cy="606993"/>
            <a:chOff x="311085" y="2970173"/>
            <a:chExt cx="674617" cy="606993"/>
          </a:xfrm>
        </p:grpSpPr>
        <p:sp>
          <p:nvSpPr>
            <p:cNvPr id="94" name="Trapecio 93"/>
            <p:cNvSpPr/>
            <p:nvPr/>
          </p:nvSpPr>
          <p:spPr>
            <a:xfrm rot="16200000">
              <a:off x="341142" y="2940116"/>
              <a:ext cx="606993" cy="667108"/>
            </a:xfrm>
            <a:prstGeom prst="trapezoi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" name="Trapecio 94"/>
            <p:cNvSpPr/>
            <p:nvPr/>
          </p:nvSpPr>
          <p:spPr>
            <a:xfrm rot="16200000">
              <a:off x="655528" y="3126489"/>
              <a:ext cx="367928" cy="292420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96" name="Conector curvado 95"/>
          <p:cNvCxnSpPr>
            <a:stCxn id="94" idx="2"/>
            <a:endCxn id="43" idx="2"/>
          </p:cNvCxnSpPr>
          <p:nvPr/>
        </p:nvCxnSpPr>
        <p:spPr>
          <a:xfrm rot="16200000" flipV="1">
            <a:off x="1364651" y="2865784"/>
            <a:ext cx="523812" cy="316860"/>
          </a:xfrm>
          <a:prstGeom prst="curvedConnector3">
            <a:avLst>
              <a:gd name="adj1" fmla="val 50000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ángulo 100"/>
          <p:cNvSpPr/>
          <p:nvPr/>
        </p:nvSpPr>
        <p:spPr>
          <a:xfrm>
            <a:off x="1551768" y="3215287"/>
            <a:ext cx="5978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 smtClean="0"/>
              <a:t> FEB</a:t>
            </a:r>
          </a:p>
          <a:p>
            <a:r>
              <a:rPr lang="es-ES" sz="1100" dirty="0" smtClean="0"/>
              <a:t>RE+3/1</a:t>
            </a:r>
            <a:endParaRPr lang="es-ES" sz="1100" dirty="0"/>
          </a:p>
        </p:txBody>
      </p:sp>
      <p:sp>
        <p:nvSpPr>
          <p:cNvPr id="102" name="TextBox 5"/>
          <p:cNvSpPr txBox="1"/>
          <p:nvPr/>
        </p:nvSpPr>
        <p:spPr>
          <a:xfrm>
            <a:off x="6709007" y="5372907"/>
            <a:ext cx="2338177" cy="923330"/>
          </a:xfrm>
          <a:prstGeom prst="rect">
            <a:avLst/>
          </a:prstGeom>
          <a:solidFill>
            <a:srgbClr val="FEC3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 fibres from each </a:t>
            </a:r>
            <a:r>
              <a:rPr lang="en-GB" dirty="0" smtClean="0"/>
              <a:t>FEB </a:t>
            </a:r>
          </a:p>
          <a:p>
            <a:pPr algn="ctr"/>
            <a:r>
              <a:rPr lang="en-GB" dirty="0" smtClean="0"/>
              <a:t>2 FEB per chamber</a:t>
            </a:r>
          </a:p>
          <a:p>
            <a:pPr algn="ctr"/>
            <a:r>
              <a:rPr lang="en-GB" dirty="0" smtClean="0"/>
              <a:t>4 fibres per chamber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98712" y="4649032"/>
            <a:ext cx="5151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Assuming</a:t>
            </a:r>
            <a:r>
              <a:rPr lang="es-ES" sz="1600" dirty="0"/>
              <a:t> </a:t>
            </a:r>
            <a:r>
              <a:rPr lang="es-ES" sz="1600" dirty="0" err="1" smtClean="0"/>
              <a:t>standard</a:t>
            </a:r>
            <a:r>
              <a:rPr lang="es-ES" sz="1600" dirty="0" smtClean="0"/>
              <a:t> 144 </a:t>
            </a:r>
            <a:r>
              <a:rPr lang="es-ES" sz="1600" dirty="0" err="1" smtClean="0"/>
              <a:t>fiber</a:t>
            </a:r>
            <a:r>
              <a:rPr lang="es-ES" sz="1600" dirty="0" smtClean="0"/>
              <a:t> cable </a:t>
            </a:r>
          </a:p>
          <a:p>
            <a:r>
              <a:rPr lang="es-ES" sz="1600" dirty="0" smtClean="0"/>
              <a:t>(</a:t>
            </a:r>
            <a:r>
              <a:rPr lang="es-ES" sz="1600" dirty="0" err="1" smtClean="0"/>
              <a:t>gives</a:t>
            </a:r>
            <a:r>
              <a:rPr lang="es-ES" sz="1600" dirty="0" smtClean="0"/>
              <a:t> 72 </a:t>
            </a:r>
            <a:r>
              <a:rPr lang="es-ES" sz="1600" dirty="0" err="1" smtClean="0"/>
              <a:t>fibers</a:t>
            </a:r>
            <a:r>
              <a:rPr lang="es-ES" sz="1600" dirty="0" smtClean="0"/>
              <a:t> </a:t>
            </a:r>
            <a:r>
              <a:rPr lang="es-ES" sz="1600" dirty="0" err="1" smtClean="0"/>
              <a:t>used</a:t>
            </a:r>
            <a:r>
              <a:rPr lang="es-ES" sz="1600" dirty="0" smtClean="0"/>
              <a:t> + 72 </a:t>
            </a:r>
            <a:r>
              <a:rPr lang="es-ES" sz="1600" dirty="0" err="1" smtClean="0"/>
              <a:t>spares</a:t>
            </a:r>
            <a:r>
              <a:rPr lang="es-ES" sz="1600" dirty="0" smtClean="0"/>
              <a:t>)    </a:t>
            </a:r>
            <a:r>
              <a:rPr lang="en-GB" sz="1600" b="1" dirty="0" smtClean="0"/>
              <a:t>-</a:t>
            </a:r>
            <a:r>
              <a:rPr lang="en-GB" sz="1600" b="1" dirty="0"/>
              <a:t>&gt;1 cable per station</a:t>
            </a:r>
          </a:p>
          <a:p>
            <a:endParaRPr lang="es-ES" sz="1600" dirty="0"/>
          </a:p>
        </p:txBody>
      </p:sp>
      <p:sp>
        <p:nvSpPr>
          <p:cNvPr id="4" name="Rectángulo 3"/>
          <p:cNvSpPr/>
          <p:nvPr/>
        </p:nvSpPr>
        <p:spPr>
          <a:xfrm>
            <a:off x="4808686" y="1439372"/>
            <a:ext cx="1519416" cy="9098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panels</a:t>
            </a:r>
            <a:r>
              <a:rPr lang="es-ES" dirty="0"/>
              <a:t>: Positive and </a:t>
            </a:r>
            <a:r>
              <a:rPr lang="es-ES" dirty="0" err="1"/>
              <a:t>negative</a:t>
            </a:r>
            <a:r>
              <a:rPr lang="es-ES" dirty="0"/>
              <a:t> </a:t>
            </a:r>
            <a:r>
              <a:rPr lang="es-ES" dirty="0" err="1" smtClean="0"/>
              <a:t>side</a:t>
            </a:r>
            <a:endParaRPr lang="es-ES" dirty="0"/>
          </a:p>
        </p:txBody>
      </p:sp>
      <p:sp>
        <p:nvSpPr>
          <p:cNvPr id="97" name="Rectángulo 96"/>
          <p:cNvSpPr/>
          <p:nvPr/>
        </p:nvSpPr>
        <p:spPr>
          <a:xfrm>
            <a:off x="7795914" y="4275884"/>
            <a:ext cx="1156288" cy="6561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One</a:t>
            </a:r>
            <a:r>
              <a:rPr lang="es-ES" dirty="0" smtClean="0"/>
              <a:t> panel</a:t>
            </a:r>
            <a:endParaRPr lang="es-ES" dirty="0"/>
          </a:p>
        </p:txBody>
      </p:sp>
      <p:cxnSp>
        <p:nvCxnSpPr>
          <p:cNvPr id="79" name="Conector recto de flecha 78"/>
          <p:cNvCxnSpPr>
            <a:stCxn id="4" idx="2"/>
          </p:cNvCxnSpPr>
          <p:nvPr/>
        </p:nvCxnSpPr>
        <p:spPr>
          <a:xfrm flipH="1">
            <a:off x="3914972" y="2349201"/>
            <a:ext cx="1653422" cy="373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>
            <a:stCxn id="97" idx="0"/>
          </p:cNvCxnSpPr>
          <p:nvPr/>
        </p:nvCxnSpPr>
        <p:spPr>
          <a:xfrm flipV="1">
            <a:off x="8374058" y="3359601"/>
            <a:ext cx="120507" cy="916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9856" y="6576786"/>
            <a:ext cx="3396344" cy="28075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 sz="1600" smtClean="0">
                <a:solidFill>
                  <a:srgbClr val="B94543"/>
                </a:solidFill>
                <a:latin typeface="CMU Sans Serif Medium"/>
                <a:cs typeface="CMU Sans Serif Medium"/>
              </a:rPr>
              <a:t>iRPC Fiber System</a:t>
            </a:r>
            <a:endParaRPr lang="es-ES" sz="1600" dirty="0">
              <a:solidFill>
                <a:srgbClr val="B94543"/>
              </a:solidFill>
              <a:latin typeface="CMU Sans Serif Medium"/>
              <a:cs typeface="CMU Sans Serif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0315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Marcador de fecha 4"/>
          <p:cNvSpPr txBox="1">
            <a:spLocks/>
          </p:cNvSpPr>
          <p:nvPr/>
        </p:nvSpPr>
        <p:spPr>
          <a:xfrm>
            <a:off x="-1" y="6576786"/>
            <a:ext cx="3029857" cy="280754"/>
          </a:xfrm>
          <a:prstGeom prst="rect">
            <a:avLst/>
          </a:prstGeom>
          <a:solidFill>
            <a:srgbClr val="B94543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CMU Sans Serif Medium"/>
                <a:cs typeface="CMU Sans Serif Medium"/>
              </a:rPr>
              <a:t>February 11th, 2019   </a:t>
            </a:r>
            <a:endParaRPr lang="is-IS" sz="1600" dirty="0">
              <a:solidFill>
                <a:schemeClr val="bg1"/>
              </a:solidFill>
              <a:latin typeface="CMU Sans Serif Medium"/>
              <a:cs typeface="CMU Sans Serif Medium"/>
            </a:endParaRPr>
          </a:p>
        </p:txBody>
      </p:sp>
      <p:sp>
        <p:nvSpPr>
          <p:cNvPr id="83" name="Marcador de número de diapositiva 6"/>
          <p:cNvSpPr txBox="1">
            <a:spLocks/>
          </p:cNvSpPr>
          <p:nvPr/>
        </p:nvSpPr>
        <p:spPr>
          <a:xfrm>
            <a:off x="6426200" y="6576786"/>
            <a:ext cx="2717800" cy="2807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953EC96-AE72-5E4E-96C6-3CA73C7C7D86}" type="slidenum">
              <a:rPr lang="es-ES" sz="1600" smtClean="0">
                <a:solidFill>
                  <a:srgbClr val="B94543"/>
                </a:solidFill>
                <a:latin typeface="CMU Sans Serif Medium"/>
                <a:cs typeface="CMU Sans Serif Medium"/>
              </a:rPr>
              <a:pPr algn="ctr"/>
              <a:t>2</a:t>
            </a:fld>
            <a:endParaRPr lang="es-ES" sz="1600" dirty="0">
              <a:solidFill>
                <a:srgbClr val="B94543"/>
              </a:solidFill>
              <a:latin typeface="CMU Sans Serif Medium"/>
              <a:cs typeface="CMU Sans Serif Medium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chemeClr val="bg1"/>
                </a:solidFill>
                <a:latin typeface="CMU Sans Serif Medium"/>
                <a:cs typeface="CMU Sans Serif Medium"/>
              </a:rPr>
              <a:t>Supply</a:t>
            </a:r>
            <a:r>
              <a:rPr lang="es-ES" sz="3600" dirty="0" smtClean="0">
                <a:solidFill>
                  <a:schemeClr val="bg1"/>
                </a:solidFill>
                <a:latin typeface="CMU Sans Serif Medium"/>
                <a:cs typeface="CMU Sans Serif Medium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latin typeface="CMU Sans Serif Medium"/>
                <a:cs typeface="CMU Sans Serif Medium"/>
              </a:rPr>
              <a:t>Summary</a:t>
            </a:r>
            <a:r>
              <a:rPr lang="es-ES" sz="3600" dirty="0" smtClean="0">
                <a:solidFill>
                  <a:schemeClr val="bg1"/>
                </a:solidFill>
                <a:latin typeface="CMU Sans Serif Medium"/>
                <a:cs typeface="CMU Sans Serif Medium"/>
              </a:rPr>
              <a:t> and Lead Time </a:t>
            </a:r>
            <a:endParaRPr lang="es-ES" sz="3600" dirty="0">
              <a:solidFill>
                <a:schemeClr val="bg1"/>
              </a:solidFill>
              <a:latin typeface="CMU Sans Serif Medium"/>
              <a:cs typeface="CMU Sans Serif Medium"/>
            </a:endParaRPr>
          </a:p>
        </p:txBody>
      </p:sp>
      <p:sp>
        <p:nvSpPr>
          <p:cNvPr id="85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9856" y="6576786"/>
            <a:ext cx="3396344" cy="28075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 sz="1600" smtClean="0">
                <a:solidFill>
                  <a:srgbClr val="B94543"/>
                </a:solidFill>
                <a:latin typeface="CMU Sans Serif Medium"/>
                <a:cs typeface="CMU Sans Serif Medium"/>
              </a:rPr>
              <a:t>iRPC Fiber System</a:t>
            </a:r>
            <a:endParaRPr lang="es-ES" sz="1600" dirty="0">
              <a:solidFill>
                <a:srgbClr val="B94543"/>
              </a:solidFill>
              <a:latin typeface="CMU Sans Serif Medium"/>
              <a:cs typeface="CMU Sans Serif Medium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16304"/>
              </p:ext>
            </p:extLst>
          </p:nvPr>
        </p:nvGraphicFramePr>
        <p:xfrm>
          <a:off x="408227" y="986601"/>
          <a:ext cx="8357313" cy="3129899"/>
        </p:xfrm>
        <a:graphic>
          <a:graphicData uri="http://schemas.openxmlformats.org/drawingml/2006/table">
            <a:tbl>
              <a:tblPr/>
              <a:tblGrid>
                <a:gridCol w="1510691"/>
                <a:gridCol w="2841210"/>
                <a:gridCol w="977728"/>
                <a:gridCol w="748417"/>
                <a:gridCol w="725736"/>
                <a:gridCol w="1553531"/>
              </a:tblGrid>
              <a:tr h="33164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CERN Reference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Description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Length (m)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Quantity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Section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 in these slides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4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RPC_C1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LC-LC simplex patch cord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Cable 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4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RPC_C2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144-fiber cable: 144 LC to 6xMTP24(F)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Cable 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4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RPC_C3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144-fiber cable: 144 LC to 6xMTP24(M)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Cable 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6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RPC_C4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12-fiber cable: 12 LC to MTP12(F)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Cable 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562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RPC_PP1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Customized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patch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panel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Patch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Pannel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1,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Patch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Pannel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4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RPC_AA1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Adapter array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Patch Panel 2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4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RPC_BOX1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Box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protect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adapter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array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Patch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Panel 2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10380"/>
              </p:ext>
            </p:extLst>
          </p:nvPr>
        </p:nvGraphicFramePr>
        <p:xfrm>
          <a:off x="1462814" y="4842278"/>
          <a:ext cx="6361536" cy="1383505"/>
        </p:xfrm>
        <a:graphic>
          <a:graphicData uri="http://schemas.openxmlformats.org/drawingml/2006/table">
            <a:tbl>
              <a:tblPr/>
              <a:tblGrid>
                <a:gridCol w="4866099"/>
                <a:gridCol w="1495437"/>
              </a:tblGrid>
              <a:tr h="293582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Supplies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Lead time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82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RPC_C1, RPC_C2 (25%)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weeks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82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RPC_C1, RPC_C2 (75%)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weeks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759"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RPC_C3, RPC_C4, RPC_PP1, RPC_AA1, RPC_BOX1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_trad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</a:t>
                      </a:r>
                      <a:r>
                        <a:rPr lang="es-ES_tradn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weeks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74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Marcador de fecha 4"/>
          <p:cNvSpPr txBox="1">
            <a:spLocks/>
          </p:cNvSpPr>
          <p:nvPr/>
        </p:nvSpPr>
        <p:spPr>
          <a:xfrm>
            <a:off x="-1" y="6576786"/>
            <a:ext cx="3029857" cy="280754"/>
          </a:xfrm>
          <a:prstGeom prst="rect">
            <a:avLst/>
          </a:prstGeom>
          <a:solidFill>
            <a:srgbClr val="B94543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CMU Sans Serif Medium"/>
                <a:cs typeface="CMU Sans Serif Medium"/>
              </a:rPr>
              <a:t>February 11th, 2019   </a:t>
            </a:r>
            <a:endParaRPr lang="is-IS" sz="1600" dirty="0">
              <a:solidFill>
                <a:schemeClr val="bg1"/>
              </a:solidFill>
              <a:latin typeface="CMU Sans Serif Medium"/>
              <a:cs typeface="CMU Sans Serif Medium"/>
            </a:endParaRPr>
          </a:p>
        </p:txBody>
      </p:sp>
      <p:sp>
        <p:nvSpPr>
          <p:cNvPr id="83" name="Marcador de número de diapositiva 6"/>
          <p:cNvSpPr txBox="1">
            <a:spLocks/>
          </p:cNvSpPr>
          <p:nvPr/>
        </p:nvSpPr>
        <p:spPr>
          <a:xfrm>
            <a:off x="6426200" y="6576786"/>
            <a:ext cx="2717800" cy="2807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953EC96-AE72-5E4E-96C6-3CA73C7C7D86}" type="slidenum">
              <a:rPr lang="es-ES" sz="1600" smtClean="0">
                <a:solidFill>
                  <a:srgbClr val="B94543"/>
                </a:solidFill>
                <a:latin typeface="CMU Sans Serif Medium"/>
                <a:cs typeface="CMU Sans Serif Medium"/>
              </a:rPr>
              <a:pPr algn="ctr"/>
              <a:t>3</a:t>
            </a:fld>
            <a:endParaRPr lang="es-ES" sz="1600" dirty="0">
              <a:solidFill>
                <a:srgbClr val="B94543"/>
              </a:solidFill>
              <a:latin typeface="CMU Sans Serif Medium"/>
              <a:cs typeface="CMU Sans Serif Medium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CMU Sans Serif Medium"/>
                <a:cs typeface="CMU Sans Serif Medium"/>
              </a:rPr>
              <a:t>OM3 vs OM4 </a:t>
            </a:r>
            <a:r>
              <a:rPr lang="es-ES" sz="3600" dirty="0" err="1" smtClean="0">
                <a:solidFill>
                  <a:schemeClr val="bg1"/>
                </a:solidFill>
                <a:latin typeface="CMU Sans Serif Medium"/>
                <a:cs typeface="CMU Sans Serif Medium"/>
              </a:rPr>
              <a:t>prices</a:t>
            </a:r>
            <a:endParaRPr lang="es-ES" sz="3600" dirty="0">
              <a:solidFill>
                <a:schemeClr val="bg1"/>
              </a:solidFill>
              <a:latin typeface="CMU Sans Serif Medium"/>
              <a:cs typeface="CMU Sans Serif Medium"/>
            </a:endParaRPr>
          </a:p>
        </p:txBody>
      </p:sp>
      <p:sp>
        <p:nvSpPr>
          <p:cNvPr id="85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9856" y="6576786"/>
            <a:ext cx="3396344" cy="28075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 sz="1600" smtClean="0">
                <a:solidFill>
                  <a:srgbClr val="B94543"/>
                </a:solidFill>
                <a:latin typeface="CMU Sans Serif Medium"/>
                <a:cs typeface="CMU Sans Serif Medium"/>
              </a:rPr>
              <a:t>iRPC Fiber System</a:t>
            </a:r>
            <a:endParaRPr lang="es-ES" sz="1600" dirty="0">
              <a:solidFill>
                <a:srgbClr val="B94543"/>
              </a:solidFill>
              <a:latin typeface="CMU Sans Serif Medium"/>
              <a:cs typeface="CMU Sans Serif Medium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56030"/>
              </p:ext>
            </p:extLst>
          </p:nvPr>
        </p:nvGraphicFramePr>
        <p:xfrm>
          <a:off x="457201" y="1269782"/>
          <a:ext cx="8229598" cy="4438345"/>
        </p:xfrm>
        <a:graphic>
          <a:graphicData uri="http://schemas.openxmlformats.org/drawingml/2006/table">
            <a:tbl>
              <a:tblPr/>
              <a:tblGrid>
                <a:gridCol w="217140"/>
                <a:gridCol w="911987"/>
                <a:gridCol w="683990"/>
                <a:gridCol w="879416"/>
                <a:gridCol w="933701"/>
                <a:gridCol w="1291982"/>
                <a:gridCol w="1291982"/>
                <a:gridCol w="2019400"/>
              </a:tblGrid>
              <a:tr h="2605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SYLEX</a:t>
                      </a:r>
                    </a:p>
                  </a:txBody>
                  <a:tcPr marL="10857" marR="10857" marT="108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PRICES IN: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USD</a:t>
                      </a:r>
                    </a:p>
                  </a:txBody>
                  <a:tcPr marL="10857" marR="10857" marT="1085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12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2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Table 3: RPC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 Price OM4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s-E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OM4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OM3 decrease (per unit)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price OM3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 total price OM4 and OM3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RPC_C1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22.08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12718.08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2.55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11249.28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1468.8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RPC_C2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1462.49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5849.96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288.9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4694.36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1155.6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RPC_C3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2367.45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9469.8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625.95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6966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2503.8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RPC_C4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65.99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1979.7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1939.5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40.2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RPC_PP1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976.75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3907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3907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RPC_AA1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88.34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176.68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176.68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RPC_BOX1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72.8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72.8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PRICE RPC FOR TENDER FORM: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34174.02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29005.62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5168.4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7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FIBERNET</a:t>
                      </a: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12"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2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Table 3: RPC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 Price OM4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price OM4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OM3 decrease (per unit)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price OM3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 total price OM4 and OM3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RPC_C1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19.8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11404.8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9273.6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2131.2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RPC_C2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8616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6936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RPC_C3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12840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9200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RPC_C4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58.95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1768.5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1690.5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RPC_PP1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RPC_AA1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98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RPC_BOX1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PRICE RPC FOR TENDER FORM:</a:t>
                      </a:r>
                    </a:p>
                  </a:txBody>
                  <a:tcPr marL="10857" marR="10857" marT="108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37389.3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29860.1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7529.2</a:t>
                      </a:r>
                    </a:p>
                  </a:txBody>
                  <a:tcPr marL="10857" marR="10857" marT="108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56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Marcador de fecha 4"/>
          <p:cNvSpPr txBox="1">
            <a:spLocks/>
          </p:cNvSpPr>
          <p:nvPr/>
        </p:nvSpPr>
        <p:spPr>
          <a:xfrm>
            <a:off x="-1" y="6576786"/>
            <a:ext cx="3029857" cy="280754"/>
          </a:xfrm>
          <a:prstGeom prst="rect">
            <a:avLst/>
          </a:prstGeom>
          <a:solidFill>
            <a:srgbClr val="B94543"/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CMU Sans Serif Medium"/>
                <a:cs typeface="CMU Sans Serif Medium"/>
              </a:rPr>
              <a:t>February 11th, 2019   </a:t>
            </a:r>
            <a:endParaRPr lang="is-IS" sz="1600" dirty="0">
              <a:solidFill>
                <a:schemeClr val="bg1"/>
              </a:solidFill>
              <a:latin typeface="CMU Sans Serif Medium"/>
              <a:cs typeface="CMU Sans Serif Medium"/>
            </a:endParaRPr>
          </a:p>
        </p:txBody>
      </p:sp>
      <p:sp>
        <p:nvSpPr>
          <p:cNvPr id="83" name="Marcador de número de diapositiva 6"/>
          <p:cNvSpPr txBox="1">
            <a:spLocks/>
          </p:cNvSpPr>
          <p:nvPr/>
        </p:nvSpPr>
        <p:spPr>
          <a:xfrm>
            <a:off x="6426200" y="6576786"/>
            <a:ext cx="2717800" cy="2807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953EC96-AE72-5E4E-96C6-3CA73C7C7D86}" type="slidenum">
              <a:rPr lang="es-ES" sz="1600" smtClean="0">
                <a:solidFill>
                  <a:srgbClr val="B94543"/>
                </a:solidFill>
                <a:latin typeface="CMU Sans Serif Medium"/>
                <a:cs typeface="CMU Sans Serif Medium"/>
              </a:rPr>
              <a:pPr algn="ctr"/>
              <a:t>4</a:t>
            </a:fld>
            <a:endParaRPr lang="es-ES" sz="1600" dirty="0">
              <a:solidFill>
                <a:srgbClr val="B94543"/>
              </a:solidFill>
              <a:latin typeface="CMU Sans Serif Medium"/>
              <a:cs typeface="CMU Sans Serif Medium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chemeClr val="bg1"/>
                </a:solidFill>
                <a:latin typeface="CMU Sans Serif Medium"/>
                <a:cs typeface="CMU Sans Serif Medium"/>
              </a:rPr>
              <a:t>Remarks</a:t>
            </a:r>
            <a:endParaRPr lang="es-ES" sz="3600" dirty="0">
              <a:solidFill>
                <a:schemeClr val="bg1"/>
              </a:solidFill>
              <a:latin typeface="CMU Sans Serif Medium"/>
              <a:cs typeface="CMU Sans Serif Medium"/>
            </a:endParaRPr>
          </a:p>
        </p:txBody>
      </p:sp>
      <p:sp>
        <p:nvSpPr>
          <p:cNvPr id="85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9856" y="6576786"/>
            <a:ext cx="3396344" cy="28075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s-ES" sz="1600" smtClean="0">
                <a:solidFill>
                  <a:srgbClr val="B94543"/>
                </a:solidFill>
                <a:latin typeface="CMU Sans Serif Medium"/>
                <a:cs typeface="CMU Sans Serif Medium"/>
              </a:rPr>
              <a:t>iRPC Fiber System</a:t>
            </a:r>
            <a:endParaRPr lang="es-ES" sz="1600" dirty="0">
              <a:solidFill>
                <a:srgbClr val="B94543"/>
              </a:solidFill>
              <a:latin typeface="CMU Sans Serif Medium"/>
              <a:cs typeface="CMU Sans Serif Medium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8366" y="874716"/>
            <a:ext cx="888985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The</a:t>
            </a:r>
            <a:r>
              <a:rPr lang="es-ES" sz="1600" dirty="0" smtClean="0"/>
              <a:t> color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cables </a:t>
            </a:r>
            <a:r>
              <a:rPr lang="es-ES" sz="1600" dirty="0" err="1" smtClean="0"/>
              <a:t>is</a:t>
            </a:r>
            <a:r>
              <a:rPr lang="es-ES" sz="1600" dirty="0" smtClean="0"/>
              <a:t> magenta (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standard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OM4 cables).</a:t>
            </a:r>
          </a:p>
          <a:p>
            <a:r>
              <a:rPr lang="es-ES" sz="1600" dirty="0" err="1" smtClean="0"/>
              <a:t>Sylex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proposing</a:t>
            </a:r>
            <a:r>
              <a:rPr lang="es-ES" sz="1600" dirty="0" smtClean="0"/>
              <a:t> </a:t>
            </a:r>
            <a:r>
              <a:rPr lang="es-ES" sz="1600" dirty="0" err="1" smtClean="0"/>
              <a:t>also</a:t>
            </a:r>
            <a:r>
              <a:rPr lang="es-ES" sz="1600" dirty="0" smtClean="0"/>
              <a:t> </a:t>
            </a:r>
            <a:r>
              <a:rPr lang="es-ES" sz="1600" dirty="0" err="1" smtClean="0"/>
              <a:t>duplex</a:t>
            </a:r>
            <a:r>
              <a:rPr lang="es-ES" sz="1600" dirty="0" smtClean="0"/>
              <a:t> LC </a:t>
            </a:r>
            <a:r>
              <a:rPr lang="es-ES" sz="1600" dirty="0" err="1" smtClean="0"/>
              <a:t>connectors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cable 1 (</a:t>
            </a:r>
            <a:r>
              <a:rPr lang="es-ES" sz="1600" dirty="0" err="1" smtClean="0"/>
              <a:t>instead</a:t>
            </a:r>
            <a:r>
              <a:rPr lang="es-ES" sz="1600" dirty="0" smtClean="0"/>
              <a:t> of simplex). </a:t>
            </a:r>
            <a:r>
              <a:rPr lang="es-ES" sz="1600" dirty="0" err="1" smtClean="0"/>
              <a:t>Both</a:t>
            </a:r>
            <a:r>
              <a:rPr lang="es-ES" sz="1600" dirty="0" smtClean="0"/>
              <a:t> </a:t>
            </a:r>
            <a:r>
              <a:rPr lang="es-ES" sz="1600" dirty="0" err="1" smtClean="0"/>
              <a:t>options</a:t>
            </a:r>
            <a:r>
              <a:rPr lang="es-ES" sz="1600" dirty="0" smtClean="0"/>
              <a:t> are </a:t>
            </a:r>
            <a:r>
              <a:rPr lang="es-ES" sz="1600" dirty="0" err="1" smtClean="0"/>
              <a:t>available</a:t>
            </a:r>
            <a:r>
              <a:rPr lang="es-ES" sz="1600" dirty="0" smtClean="0"/>
              <a:t>.</a:t>
            </a:r>
          </a:p>
          <a:p>
            <a:r>
              <a:rPr lang="es-ES" sz="1500" dirty="0" smtClean="0"/>
              <a:t> </a:t>
            </a:r>
            <a:endParaRPr lang="es-ES" sz="1500" dirty="0" smtClean="0"/>
          </a:p>
        </p:txBody>
      </p:sp>
      <p:pic>
        <p:nvPicPr>
          <p:cNvPr id="3" name="Imagen 2" descr="C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19153" r="6692" b="71157"/>
          <a:stretch/>
        </p:blipFill>
        <p:spPr>
          <a:xfrm>
            <a:off x="0" y="1562492"/>
            <a:ext cx="7735455" cy="626377"/>
          </a:xfrm>
          <a:prstGeom prst="rect">
            <a:avLst/>
          </a:prstGeom>
        </p:spPr>
      </p:pic>
      <p:pic>
        <p:nvPicPr>
          <p:cNvPr id="4" name="Imagen 3" descr="C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12234" r="5050" b="69140"/>
          <a:stretch/>
        </p:blipFill>
        <p:spPr>
          <a:xfrm>
            <a:off x="-238267" y="2188869"/>
            <a:ext cx="8172088" cy="120403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73818" y="1464811"/>
            <a:ext cx="129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LC Simplex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723909" y="2271874"/>
            <a:ext cx="129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LC </a:t>
            </a:r>
            <a:r>
              <a:rPr lang="es-ES" dirty="0" err="1" smtClean="0"/>
              <a:t>Duplex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98366" y="3427109"/>
            <a:ext cx="4235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Proposed</a:t>
            </a:r>
            <a:r>
              <a:rPr lang="es-ES" sz="1600" dirty="0" smtClean="0"/>
              <a:t> “</a:t>
            </a:r>
            <a:r>
              <a:rPr lang="es-ES" sz="1600" dirty="0" err="1" smtClean="0"/>
              <a:t>patch</a:t>
            </a:r>
            <a:r>
              <a:rPr lang="es-ES" sz="1600" dirty="0" smtClean="0"/>
              <a:t> panel 1”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made</a:t>
            </a:r>
            <a:r>
              <a:rPr lang="es-ES" sz="1600" dirty="0" smtClean="0"/>
              <a:t> of </a:t>
            </a:r>
            <a:r>
              <a:rPr lang="es-ES" sz="1600" dirty="0" err="1" smtClean="0"/>
              <a:t>Aluminium</a:t>
            </a:r>
            <a:r>
              <a:rPr lang="es-ES" sz="1500" dirty="0" smtClean="0"/>
              <a:t> </a:t>
            </a:r>
            <a:endParaRPr lang="es-ES" sz="1500" dirty="0" smtClean="0"/>
          </a:p>
        </p:txBody>
      </p:sp>
      <p:pic>
        <p:nvPicPr>
          <p:cNvPr id="6" name="Imagen 5" descr="PP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5908" r="50254" b="62807"/>
          <a:stretch/>
        </p:blipFill>
        <p:spPr>
          <a:xfrm>
            <a:off x="0" y="3765663"/>
            <a:ext cx="4294910" cy="202234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114937" y="3392902"/>
            <a:ext cx="378521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err="1" smtClean="0"/>
              <a:t>Proposed</a:t>
            </a:r>
            <a:r>
              <a:rPr lang="es-ES" sz="1600" dirty="0" smtClean="0"/>
              <a:t> material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“</a:t>
            </a:r>
            <a:r>
              <a:rPr lang="es-ES" sz="1600" dirty="0" err="1" smtClean="0"/>
              <a:t>patch</a:t>
            </a:r>
            <a:r>
              <a:rPr lang="es-ES" sz="1600" dirty="0" smtClean="0"/>
              <a:t> </a:t>
            </a:r>
            <a:r>
              <a:rPr lang="es-ES" sz="1600" dirty="0" err="1" smtClean="0"/>
              <a:t>pannel</a:t>
            </a:r>
            <a:r>
              <a:rPr lang="es-ES" sz="1600" dirty="0" smtClean="0"/>
              <a:t> 2” </a:t>
            </a:r>
          </a:p>
          <a:p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plastic</a:t>
            </a:r>
            <a:r>
              <a:rPr lang="es-ES" sz="1600" dirty="0" smtClean="0"/>
              <a:t> PC/ABS. </a:t>
            </a:r>
            <a:endParaRPr lang="es-ES" sz="1600" dirty="0"/>
          </a:p>
        </p:txBody>
      </p:sp>
      <p:pic>
        <p:nvPicPr>
          <p:cNvPr id="9" name="Imagen 8" descr="BOX1_V2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23016" r="53905" b="30344"/>
          <a:stretch/>
        </p:blipFill>
        <p:spPr>
          <a:xfrm>
            <a:off x="6612841" y="3931843"/>
            <a:ext cx="2475379" cy="249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3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561</Words>
  <Application>Microsoft Macintosh PowerPoint</Application>
  <PresentationFormat>Presentación en pantalla (4:3)</PresentationFormat>
  <Paragraphs>263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Cabrera</dc:creator>
  <cp:lastModifiedBy>Andres Cabrera</cp:lastModifiedBy>
  <cp:revision>3</cp:revision>
  <dcterms:created xsi:type="dcterms:W3CDTF">2019-02-11T08:46:01Z</dcterms:created>
  <dcterms:modified xsi:type="dcterms:W3CDTF">2019-02-11T09:07:07Z</dcterms:modified>
</cp:coreProperties>
</file>