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95" r:id="rId5"/>
    <p:sldId id="298" r:id="rId6"/>
    <p:sldId id="268" r:id="rId7"/>
    <p:sldId id="275" r:id="rId8"/>
    <p:sldId id="279" r:id="rId9"/>
    <p:sldId id="314" r:id="rId10"/>
    <p:sldId id="315" r:id="rId11"/>
    <p:sldId id="316" r:id="rId12"/>
    <p:sldId id="317" r:id="rId13"/>
    <p:sldId id="258" r:id="rId14"/>
    <p:sldId id="261" r:id="rId15"/>
    <p:sldId id="265" r:id="rId16"/>
    <p:sldId id="288" r:id="rId17"/>
    <p:sldId id="304" r:id="rId18"/>
    <p:sldId id="305" r:id="rId19"/>
    <p:sldId id="307" r:id="rId20"/>
    <p:sldId id="308" r:id="rId21"/>
    <p:sldId id="309" r:id="rId22"/>
    <p:sldId id="260" r:id="rId23"/>
    <p:sldId id="285" r:id="rId24"/>
    <p:sldId id="287" r:id="rId25"/>
    <p:sldId id="311" r:id="rId26"/>
    <p:sldId id="312" r:id="rId27"/>
    <p:sldId id="313" r:id="rId28"/>
    <p:sldId id="318" r:id="rId2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3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13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8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705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0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7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55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7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48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8508C-54D4-43AC-84FF-220FDC089A0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86A94-3C19-4097-AC1D-1E170C6445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33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digikey.ch/product-detail/en/harting/09692117072/1195-5156-ND/4323561?cur=CHF&amp;lang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en.it/products/a3009b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.uk/url?sa=i&amp;source=images&amp;cd=&amp;cad=rja&amp;uact=8&amp;ved=2ahUKEwiTzLjKlN7fAhXF-qQKHY0HAZsQjhx6BAgBEAM&amp;url=https://www.alibaba.com/product-detail/T90-25mm-90-degree-angle-battery_60634269662.html&amp;psig=AOvVaw3FCRwajlQhP6zMpWBrIpAL&amp;ust=1547032773523089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mmm.cern.ch/owa/redir.aspx?C=ifHO0rtdrdeY1dKBf7JC2gswrBB4DutGCTUq5xHL62CZCQHkv3vWCA..&amp;URL=https://www.klauke.com/en/electrical/electrical-connection-system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Hartmut.Hillemanns@cern.ch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LV cable production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13 March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75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642756" cy="68522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5125" y="851522"/>
            <a:ext cx="8730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RVES5-4 -  </a:t>
            </a:r>
            <a:r>
              <a:rPr lang="en-GB" dirty="0" smtClean="0"/>
              <a:t>(9971653) Ring </a:t>
            </a:r>
            <a:r>
              <a:rPr lang="en-GB" dirty="0"/>
              <a:t>Tongue Terminal, M4, #8, 10 AWG, 6.64 mm², RVES Series, Yellow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56" t="39716" r="83271" b="40487"/>
          <a:stretch/>
        </p:blipFill>
        <p:spPr>
          <a:xfrm rot="2340567">
            <a:off x="6675375" y="3742962"/>
            <a:ext cx="1487157" cy="135652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414229" y="4275127"/>
            <a:ext cx="0" cy="41745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7648" y="4275127"/>
            <a:ext cx="114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7.23mm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576410" y="469258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Dia. 4.38mm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939332" y="3426140"/>
            <a:ext cx="187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KS 12-10   (5.5-4S)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03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497" y="90535"/>
            <a:ext cx="707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 this the correct tool, Alice,  </a:t>
            </a:r>
            <a:r>
              <a:rPr lang="en-GB" dirty="0" err="1" smtClean="0"/>
              <a:t>Hartmutt</a:t>
            </a:r>
            <a:r>
              <a:rPr lang="en-GB" dirty="0" smtClean="0"/>
              <a:t> showed me this ??      300chf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866"/>
            <a:ext cx="10873212" cy="63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7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009" y="131523"/>
            <a:ext cx="8457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Material sourced by </a:t>
            </a:r>
            <a:r>
              <a:rPr lang="en-GB" dirty="0" err="1" smtClean="0"/>
              <a:t>Cavitech</a:t>
            </a:r>
            <a:r>
              <a:rPr lang="en-GB" dirty="0" smtClean="0"/>
              <a:t>          Vogt 3401A</a:t>
            </a:r>
          </a:p>
          <a:p>
            <a:r>
              <a:rPr lang="en-GB" dirty="0" smtClean="0"/>
              <a:t>https</a:t>
            </a:r>
            <a:r>
              <a:rPr lang="en-GB" dirty="0"/>
              <a:t>://www.engineeringtoolbox.com/awg-wire-gauge-d_731.html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147" t="7166" r="43501" b="23252"/>
          <a:stretch/>
        </p:blipFill>
        <p:spPr>
          <a:xfrm>
            <a:off x="6926662" y="1252862"/>
            <a:ext cx="5265338" cy="45805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92969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https://vogtshop.ch/index.cfm?content=productData&amp;Language=1&amp;TreeID=0B329304-73EB-4B84-A36A-195A3B591C8F&amp;sId=6A3418E2-0589-4F0F-8717-DB49ADBACDD2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9539" b="5319"/>
          <a:stretch/>
        </p:blipFill>
        <p:spPr>
          <a:xfrm>
            <a:off x="113880" y="1576028"/>
            <a:ext cx="6578322" cy="523299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51473" y="6352946"/>
            <a:ext cx="5460342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206" t="27324" r="54499" b="10516"/>
          <a:stretch/>
        </p:blipFill>
        <p:spPr>
          <a:xfrm>
            <a:off x="3044650" y="1891122"/>
            <a:ext cx="3480080" cy="39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1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959" y="363893"/>
            <a:ext cx="104782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PS end</a:t>
            </a:r>
          </a:p>
          <a:p>
            <a:r>
              <a:rPr lang="en-GB" dirty="0" smtClean="0"/>
              <a:t>Lugs and Sense wire connectors</a:t>
            </a:r>
          </a:p>
          <a:p>
            <a:endParaRPr lang="en-GB" dirty="0"/>
          </a:p>
          <a:p>
            <a:r>
              <a:rPr lang="en-GB" dirty="0" smtClean="0"/>
              <a:t>Sense wire connectors				232-9959 (RS)				</a:t>
            </a:r>
          </a:p>
          <a:p>
            <a:r>
              <a:rPr lang="en-GB" dirty="0" smtClean="0"/>
              <a:t>Pins						</a:t>
            </a:r>
            <a:r>
              <a:rPr lang="en-GB" dirty="0"/>
              <a:t>233-0038 (RS</a:t>
            </a:r>
            <a:r>
              <a:rPr lang="en-GB" dirty="0" smtClean="0"/>
              <a:t>) or </a:t>
            </a:r>
            <a:r>
              <a:rPr lang="en-GB" dirty="0" err="1" smtClean="0"/>
              <a:t>Farnell</a:t>
            </a:r>
            <a:r>
              <a:rPr lang="en-GB" dirty="0" smtClean="0"/>
              <a:t> 182206-2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095" t="18620" r="21746" b="2289"/>
          <a:stretch/>
        </p:blipFill>
        <p:spPr>
          <a:xfrm>
            <a:off x="205274" y="1996751"/>
            <a:ext cx="5831631" cy="4675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516" t="43781" r="22306" b="1104"/>
          <a:stretch/>
        </p:blipFill>
        <p:spPr>
          <a:xfrm>
            <a:off x="6056828" y="2323321"/>
            <a:ext cx="5765059" cy="3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31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2837" y="847899"/>
            <a:ext cx="1762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Pins</a:t>
            </a:r>
          </a:p>
          <a:p>
            <a:endParaRPr lang="en-GB" dirty="0"/>
          </a:p>
          <a:p>
            <a:r>
              <a:rPr lang="en-GB" dirty="0" err="1" smtClean="0"/>
              <a:t>Farnell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Power</a:t>
            </a:r>
          </a:p>
          <a:p>
            <a:r>
              <a:rPr lang="en-GB" dirty="0" smtClean="0"/>
              <a:t> </a:t>
            </a:r>
            <a:r>
              <a:rPr lang="en-GB" dirty="0"/>
              <a:t>2433225 </a:t>
            </a:r>
            <a:r>
              <a:rPr lang="en-GB" dirty="0" smtClean="0"/>
              <a:t>female</a:t>
            </a:r>
          </a:p>
          <a:p>
            <a:endParaRPr lang="en-GB" dirty="0" smtClean="0"/>
          </a:p>
          <a:p>
            <a:r>
              <a:rPr lang="en-GB" dirty="0" smtClean="0"/>
              <a:t>2433223   male</a:t>
            </a:r>
          </a:p>
          <a:p>
            <a:endParaRPr lang="en-GB" dirty="0"/>
          </a:p>
          <a:p>
            <a:r>
              <a:rPr lang="en-GB" dirty="0" smtClean="0"/>
              <a:t>Sense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5" t="46478" r="36691" b="18533"/>
          <a:stretch/>
        </p:blipFill>
        <p:spPr>
          <a:xfrm>
            <a:off x="4318457" y="1096"/>
            <a:ext cx="6134799" cy="2044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7" t="38484" r="35682" b="26946"/>
          <a:stretch/>
        </p:blipFill>
        <p:spPr>
          <a:xfrm>
            <a:off x="4455621" y="3943847"/>
            <a:ext cx="6999322" cy="22678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75316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http://www.farnell.com/datasheets/1836823.pdf?_ga=2.199927789.278703743.1546866397-246438842.1465995239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7856" y="20259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http://www.farnell.com/datasheets/1836824.pdf?_ga=2.199927789.278703743.1546866397-246438842.1465995239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509" t="42429" r="14515" b="35927"/>
          <a:stretch/>
        </p:blipFill>
        <p:spPr>
          <a:xfrm>
            <a:off x="4056610" y="2608643"/>
            <a:ext cx="7057507" cy="12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3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0" t="34150" r="71370" b="14235"/>
          <a:stretch/>
        </p:blipFill>
        <p:spPr>
          <a:xfrm>
            <a:off x="8126963" y="335901"/>
            <a:ext cx="3918857" cy="423511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61816" y="1723588"/>
            <a:ext cx="1479343" cy="3651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58567" y="4532191"/>
            <a:ext cx="289517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Hood is therefore for a 15pin size connector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925" t="31499" r="16370" b="10626"/>
          <a:stretch/>
        </p:blipFill>
        <p:spPr>
          <a:xfrm>
            <a:off x="258567" y="179939"/>
            <a:ext cx="6664747" cy="33543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6168" y="736156"/>
            <a:ext cx="4741734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65110" y="3534310"/>
            <a:ext cx="1352939" cy="382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447-7353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2380" y="1068666"/>
            <a:ext cx="8844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Drawing</a:t>
            </a:r>
          </a:p>
          <a:p>
            <a:r>
              <a:rPr lang="en-GB" dirty="0" smtClean="0"/>
              <a:t>https</a:t>
            </a:r>
            <a:r>
              <a:rPr lang="en-GB" dirty="0"/>
              <a:t>://docs-emea.rs-online.com/webdocs/167c/0900766b8167c5a2.pdf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384" t="16782" r="22696" b="50403"/>
          <a:stretch/>
        </p:blipFill>
        <p:spPr>
          <a:xfrm>
            <a:off x="3504087" y="2634150"/>
            <a:ext cx="4622876" cy="268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0293" y="5366814"/>
            <a:ext cx="9596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09.21.23.013.7 </a:t>
            </a:r>
            <a:r>
              <a:rPr lang="en-GB" dirty="0" smtClean="0"/>
              <a:t> </a:t>
            </a:r>
            <a:r>
              <a:rPr lang="en-GB" dirty="0"/>
              <a:t>Straight outlet cover high section </a:t>
            </a:r>
            <a:r>
              <a:rPr lang="en-GB" dirty="0" smtClean="0"/>
              <a:t>8,5 </a:t>
            </a:r>
            <a:r>
              <a:rPr lang="en-GB" dirty="0"/>
              <a:t>mm FMK21G 2 </a:t>
            </a:r>
            <a:endParaRPr lang="en-GB" dirty="0" smtClean="0"/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12,5 mm	cable	FMK2G SCEM	</a:t>
            </a:r>
            <a:r>
              <a:rPr lang="en-GB" u="sng" dirty="0" smtClean="0"/>
              <a:t>09.21.23.013.9</a:t>
            </a:r>
          </a:p>
          <a:p>
            <a:r>
              <a:rPr lang="en-GB" dirty="0" smtClean="0"/>
              <a:t>For </a:t>
            </a:r>
            <a:r>
              <a:rPr lang="en-GB" dirty="0" err="1" smtClean="0"/>
              <a:t>dia</a:t>
            </a:r>
            <a:r>
              <a:rPr lang="en-GB" dirty="0" smtClean="0"/>
              <a:t> 9,6 mm  cable	with 45deg entry 	FMK21		</a:t>
            </a:r>
            <a:r>
              <a:rPr lang="en-GB" u="sng" dirty="0" smtClean="0"/>
              <a:t>09.21.23.022.0 	4.1chf 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5482313" y="3599698"/>
            <a:ext cx="2882001" cy="3325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2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04" y="536979"/>
            <a:ext cx="10406217" cy="624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004" y="167647"/>
            <a:ext cx="4346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https://www.norcomp.net/series/962-series</a:t>
            </a:r>
          </a:p>
        </p:txBody>
      </p:sp>
    </p:spTree>
    <p:extLst>
      <p:ext uri="{BB962C8B-B14F-4D97-AF65-F5344CB8AC3E}">
        <p14:creationId xmlns:p14="http://schemas.microsoft.com/office/powerpoint/2010/main" val="367728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660" y="275514"/>
            <a:ext cx="558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Grounding of the cable shield.</a:t>
            </a:r>
          </a:p>
          <a:p>
            <a:r>
              <a:rPr lang="en-GB" dirty="0" smtClean="0"/>
              <a:t>Two solutions ;</a:t>
            </a:r>
          </a:p>
          <a:p>
            <a:r>
              <a:rPr lang="en-GB" dirty="0" smtClean="0"/>
              <a:t>By ground cable to star point on the chamber patch panel. Is the shield isolated from the body or both body and flying lead ground wire are used (ground strap).</a:t>
            </a:r>
          </a:p>
          <a:p>
            <a:endParaRPr lang="en-GB" dirty="0" smtClean="0"/>
          </a:p>
          <a:p>
            <a:r>
              <a:rPr lang="en-GB" dirty="0" smtClean="0"/>
              <a:t>By the screws in the body. The shield has to be screwed to some where in the body.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2" y="275514"/>
            <a:ext cx="3921458" cy="220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46" y="2481334"/>
            <a:ext cx="6672241" cy="375313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104"/>
            <a:ext cx="4226254" cy="23772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92" y="4708478"/>
            <a:ext cx="3821372" cy="2149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1136" y="2851104"/>
            <a:ext cx="268640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 shield consists of the braid and the nude cable</a:t>
            </a:r>
            <a:endParaRPr lang="en-GB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5974340" y="3497435"/>
            <a:ext cx="854163" cy="8604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74339" y="3497435"/>
            <a:ext cx="160990" cy="1443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794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22" y="1598494"/>
            <a:ext cx="6050507" cy="3403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5508" y="1500188"/>
            <a:ext cx="6858000" cy="3857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8286" y="5650174"/>
            <a:ext cx="60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45 </a:t>
            </a:r>
            <a:r>
              <a:rPr lang="en-GB" dirty="0" err="1" smtClean="0"/>
              <a:t>deg</a:t>
            </a:r>
            <a:r>
              <a:rPr lang="en-GB" dirty="0" smtClean="0"/>
              <a:t> connector housing is very difficult to mount with cable bending radius and stress make it unlikely., to be seen with manufacturer.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864824" y="300251"/>
            <a:ext cx="3916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45 Degree cable exit</a:t>
            </a:r>
          </a:p>
          <a:p>
            <a:r>
              <a:rPr lang="en-GB" dirty="0" smtClean="0"/>
              <a:t>Cable is not straight into the pin next to the screw on the inner radius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937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5406" y="368710"/>
            <a:ext cx="6091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Questions of pin layout.</a:t>
            </a:r>
          </a:p>
          <a:p>
            <a:endParaRPr lang="en-GB" dirty="0" smtClean="0"/>
          </a:p>
          <a:p>
            <a:r>
              <a:rPr lang="en-GB" dirty="0" smtClean="0"/>
              <a:t>Pin gender mixed , female on cable ?</a:t>
            </a:r>
          </a:p>
          <a:p>
            <a:r>
              <a:rPr lang="en-GB" dirty="0" smtClean="0"/>
              <a:t>Positive on for the RHS of the PS.</a:t>
            </a:r>
          </a:p>
          <a:p>
            <a:r>
              <a:rPr lang="en-GB" dirty="0" smtClean="0"/>
              <a:t>Put positive on the </a:t>
            </a:r>
            <a:r>
              <a:rPr lang="en-GB" dirty="0" err="1" smtClean="0"/>
              <a:t>rhs</a:t>
            </a:r>
            <a:r>
              <a:rPr lang="en-GB" dirty="0" smtClean="0"/>
              <a:t> of the connector as seen from the back of the connector in order to be intuitive.</a:t>
            </a:r>
          </a:p>
          <a:p>
            <a:r>
              <a:rPr lang="en-GB" dirty="0" smtClean="0"/>
              <a:t>The above also true for the sense wires</a:t>
            </a:r>
          </a:p>
          <a:p>
            <a:r>
              <a:rPr lang="en-GB" dirty="0" smtClean="0"/>
              <a:t>3 spare wires in the connector, can they be used</a:t>
            </a:r>
            <a:r>
              <a:rPr lang="en-GB" dirty="0"/>
              <a:t> </a:t>
            </a:r>
            <a:r>
              <a:rPr lang="en-GB" dirty="0" smtClean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8" y="1120877"/>
            <a:ext cx="4273755" cy="2403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6" y="2812991"/>
            <a:ext cx="6114496" cy="3439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91" y="3688940"/>
            <a:ext cx="4952182" cy="27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7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905" y="461591"/>
            <a:ext cx="5779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the LV Link board cable, used for the initial installation</a:t>
            </a:r>
          </a:p>
          <a:p>
            <a:endParaRPr lang="en-GB" dirty="0" smtClean="0"/>
          </a:p>
          <a:p>
            <a:r>
              <a:rPr lang="en-GB" dirty="0" smtClean="0"/>
              <a:t>2 x 2.5mm</a:t>
            </a:r>
            <a:r>
              <a:rPr lang="en-GB" baseline="30000" dirty="0" smtClean="0"/>
              <a:t>2 </a:t>
            </a:r>
            <a:r>
              <a:rPr lang="en-GB" dirty="0" smtClean="0"/>
              <a:t>(13AWG=2.62mm2) +</a:t>
            </a:r>
            <a:r>
              <a:rPr lang="en-GB" baseline="30000" dirty="0" smtClean="0"/>
              <a:t> </a:t>
            </a:r>
            <a:r>
              <a:rPr lang="en-GB" dirty="0" smtClean="0"/>
              <a:t>2 x 0.22mm2 (24AWG 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Sheath diameter = 8.3mm approx. (8.22mm)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Perhaps we have 3.5km available</a:t>
            </a:r>
          </a:p>
          <a:p>
            <a:r>
              <a:rPr lang="en-GB" dirty="0" smtClean="0"/>
              <a:t>P5 was not able to measure this 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54" y="402828"/>
            <a:ext cx="4915189" cy="2764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1" y="3167622"/>
            <a:ext cx="4064897" cy="228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7" t="-411" r="36557" b="-270"/>
          <a:stretch/>
        </p:blipFill>
        <p:spPr>
          <a:xfrm>
            <a:off x="8208085" y="3241534"/>
            <a:ext cx="2904564" cy="36164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411" y="6168404"/>
            <a:ext cx="6085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https://www.rapidtables.com/calc/wire/awg-to-mm.html#how</a:t>
            </a:r>
          </a:p>
        </p:txBody>
      </p:sp>
    </p:spTree>
    <p:extLst>
      <p:ext uri="{BB962C8B-B14F-4D97-AF65-F5344CB8AC3E}">
        <p14:creationId xmlns:p14="http://schemas.microsoft.com/office/powerpoint/2010/main" val="238523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3962" r="35878" b="33164"/>
          <a:stretch/>
        </p:blipFill>
        <p:spPr>
          <a:xfrm>
            <a:off x="149289" y="615821"/>
            <a:ext cx="9462411" cy="2855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289" y="139961"/>
            <a:ext cx="315374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From Christoph 5 Feb 2019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2" y="3577516"/>
            <a:ext cx="5183422" cy="3129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513" y="4506685"/>
            <a:ext cx="4686560" cy="19813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4570" y="3577516"/>
            <a:ext cx="329337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Insulated PP made from PCB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68351" y="1884785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10Euro for &gt;75 pieces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123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9403" y="1850315"/>
            <a:ext cx="3898522" cy="1699707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GB" sz="2800" dirty="0" smtClean="0"/>
              <a:t>Conclusion from 904 installations.</a:t>
            </a:r>
            <a:br>
              <a:rPr lang="en-GB" sz="2800" dirty="0" smtClean="0"/>
            </a:br>
            <a:r>
              <a:rPr lang="en-GB" sz="2800" dirty="0" smtClean="0"/>
              <a:t>Cable has female pins and cable body is male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0674" y="1584169"/>
            <a:ext cx="4280503" cy="2407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3" y="4062315"/>
            <a:ext cx="4671527" cy="262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75" y="57733"/>
            <a:ext cx="4081451" cy="2295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698" y="4012485"/>
            <a:ext cx="3993502" cy="23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19" y="0"/>
            <a:ext cx="510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Lengths by S. Bally from the IO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1" y="369332"/>
            <a:ext cx="8709939" cy="6471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9860" y="2474258"/>
            <a:ext cx="97894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X4 Far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414273" y="5972287"/>
            <a:ext cx="13124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X2 Near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373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79" y="129092"/>
            <a:ext cx="10677253" cy="65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06" t="20253" r="30883" b="6037"/>
          <a:stretch/>
        </p:blipFill>
        <p:spPr>
          <a:xfrm>
            <a:off x="-1" y="0"/>
            <a:ext cx="11177195" cy="6854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344563">
            <a:off x="2678654" y="2409713"/>
            <a:ext cx="5873675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Draft lengths done. Slack to be added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614157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86" y="1"/>
            <a:ext cx="10693998" cy="74227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Visit to the production site at </a:t>
            </a:r>
            <a:r>
              <a:rPr lang="en-GB" dirty="0" err="1" smtClean="0"/>
              <a:t>Boudry</a:t>
            </a:r>
            <a:r>
              <a:rPr lang="en-GB" dirty="0" smtClean="0"/>
              <a:t> 5 Feb 2019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25" y="1694328"/>
            <a:ext cx="5237575" cy="2946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6" y="3782772"/>
            <a:ext cx="4966229" cy="2793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20" y="2043953"/>
            <a:ext cx="2211705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42" y="1472822"/>
            <a:ext cx="3878818" cy="218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40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Material can be provided by </a:t>
            </a:r>
            <a:r>
              <a:rPr lang="en-GB" dirty="0" err="1" smtClean="0"/>
              <a:t>Cavitech</a:t>
            </a:r>
            <a:r>
              <a:rPr lang="en-GB" dirty="0" smtClean="0"/>
              <a:t>, cost increase on </a:t>
            </a:r>
            <a:r>
              <a:rPr lang="en-GB" dirty="0" err="1" smtClean="0"/>
              <a:t>Cavitech</a:t>
            </a:r>
            <a:r>
              <a:rPr lang="en-GB" dirty="0" smtClean="0"/>
              <a:t> contract.</a:t>
            </a:r>
          </a:p>
          <a:p>
            <a:r>
              <a:rPr lang="en-GB" dirty="0" smtClean="0"/>
              <a:t>We will arrange quantities and component supply in order to remain below the 5kchf</a:t>
            </a:r>
          </a:p>
          <a:p>
            <a:r>
              <a:rPr lang="en-GB" dirty="0" smtClean="0"/>
              <a:t>They will produce 36 cables rapidly. Request 160.</a:t>
            </a:r>
          </a:p>
          <a:p>
            <a:r>
              <a:rPr lang="en-GB" dirty="0"/>
              <a:t>The PS lug they will source.</a:t>
            </a:r>
          </a:p>
          <a:p>
            <a:r>
              <a:rPr lang="en-GB" dirty="0"/>
              <a:t>I must provide final details of flexible </a:t>
            </a:r>
            <a:r>
              <a:rPr lang="en-GB" dirty="0" smtClean="0"/>
              <a:t>lengths </a:t>
            </a:r>
            <a:r>
              <a:rPr lang="en-GB" dirty="0"/>
              <a:t>for quote</a:t>
            </a:r>
            <a:r>
              <a:rPr lang="en-GB" dirty="0" smtClean="0"/>
              <a:t>.</a:t>
            </a:r>
          </a:p>
          <a:p>
            <a:r>
              <a:rPr lang="en-GB" dirty="0" smtClean="0"/>
              <a:t>Exact pin-out details arranged during visit.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836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76" y="54004"/>
            <a:ext cx="5127141" cy="6803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4249" y="516367"/>
            <a:ext cx="179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Pin-out decided at </a:t>
            </a:r>
            <a:r>
              <a:rPr lang="en-GB" dirty="0" err="1" smtClean="0"/>
              <a:t>Cavitech</a:t>
            </a:r>
            <a:r>
              <a:rPr lang="en-GB" dirty="0" smtClean="0"/>
              <a:t> according </a:t>
            </a:r>
            <a:r>
              <a:rPr lang="en-GB" smtClean="0"/>
              <a:t>the accepted norms.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11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110" y="-316872"/>
            <a:ext cx="121981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hlinkClick r:id="rId2"/>
            </a:endParaRPr>
          </a:p>
          <a:p>
            <a:r>
              <a:rPr lang="en-GB" dirty="0" smtClean="0">
                <a:hlinkClick r:id="rId2"/>
              </a:rPr>
              <a:t>The Chassis Mount equivalent connector</a:t>
            </a:r>
            <a:endParaRPr lang="en-GB" dirty="0">
              <a:hlinkClick r:id="rId2"/>
            </a:endParaRPr>
          </a:p>
          <a:p>
            <a:endParaRPr lang="en-GB" dirty="0" smtClean="0">
              <a:hlinkClick r:id="rId2"/>
            </a:endParaRPr>
          </a:p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www.digikey.ch/product-detail/en/harting/09692117072/1195-5156-ND/4323561?cur=CHF&amp;lang=en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26" name="Picture 2" descr="09692117072 HARTING | 1195-5156-ND DigiKey Electro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" y="3445978"/>
            <a:ext cx="2641945" cy="264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652" y="994752"/>
            <a:ext cx="9437348" cy="5554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6043" y="2973897"/>
            <a:ext cx="3024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Ref; 09692117072   by </a:t>
            </a:r>
            <a:r>
              <a:rPr lang="en-GB" dirty="0" err="1"/>
              <a:t>Harting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452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6365" y="1580367"/>
            <a:ext cx="5798375" cy="3261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33" y="1256014"/>
            <a:ext cx="4688565" cy="2637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1445226"/>
            <a:ext cx="3416741" cy="1921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2" y="4554850"/>
            <a:ext cx="4025751" cy="2264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5161" y="311972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Connecteur</a:t>
            </a:r>
            <a:r>
              <a:rPr lang="en-GB" sz="3200" dirty="0" smtClean="0"/>
              <a:t> cote </a:t>
            </a:r>
            <a:r>
              <a:rPr lang="en-GB" sz="3200" dirty="0" err="1" smtClean="0"/>
              <a:t>Chambre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43916" y="389333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protection Etiquettes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866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8649" y="1998252"/>
            <a:ext cx="4951701" cy="2785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2" b="3538"/>
          <a:stretch/>
        </p:blipFill>
        <p:spPr>
          <a:xfrm>
            <a:off x="2979868" y="1167202"/>
            <a:ext cx="3691913" cy="2915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06" y="2979869"/>
            <a:ext cx="4828988" cy="2716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8" r="17169" b="28595"/>
          <a:stretch/>
        </p:blipFill>
        <p:spPr>
          <a:xfrm>
            <a:off x="7702476" y="656217"/>
            <a:ext cx="3603812" cy="23236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943" y="5923741"/>
            <a:ext cx="2852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Thermo</a:t>
            </a:r>
            <a:r>
              <a:rPr lang="en-GB" dirty="0" smtClean="0"/>
              <a:t> retractable , Raychem 12/4-0-STK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23943" y="323150"/>
            <a:ext cx="516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/>
              <a:t>Tresse</a:t>
            </a:r>
            <a:r>
              <a:rPr lang="en-GB" sz="3200" dirty="0" smtClean="0"/>
              <a:t> poly et </a:t>
            </a:r>
            <a:r>
              <a:rPr lang="en-GB" sz="3200" dirty="0" err="1" smtClean="0"/>
              <a:t>Cuivre</a:t>
            </a: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6671781" y="5657671"/>
            <a:ext cx="3644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 err="1" smtClean="0">
                <a:latin typeface="Arial" panose="020B0604020202020204" pitchFamily="34" charset="0"/>
              </a:rPr>
              <a:t>Tresse</a:t>
            </a:r>
            <a:r>
              <a:rPr lang="en-GB" u="sng" dirty="0" smtClean="0">
                <a:latin typeface="Arial" panose="020B0604020202020204" pitchFamily="34" charset="0"/>
              </a:rPr>
              <a:t> Cu04.01.33.050.5</a:t>
            </a:r>
          </a:p>
          <a:p>
            <a:r>
              <a:rPr lang="en-GB" dirty="0" smtClean="0"/>
              <a:t>Nominal dia. 6mm</a:t>
            </a:r>
          </a:p>
          <a:p>
            <a:r>
              <a:rPr lang="en-GB" dirty="0" smtClean="0"/>
              <a:t>Sheath dia. 4 -7mm</a:t>
            </a:r>
          </a:p>
          <a:p>
            <a:r>
              <a:rPr lang="en-GB" dirty="0" smtClean="0"/>
              <a:t>160 </a:t>
            </a:r>
            <a:r>
              <a:rPr lang="en-GB" dirty="0"/>
              <a:t>wires of 15/100</a:t>
            </a:r>
          </a:p>
        </p:txBody>
      </p:sp>
      <p:sp>
        <p:nvSpPr>
          <p:cNvPr id="11" name="Oval 10"/>
          <p:cNvSpPr/>
          <p:nvPr/>
        </p:nvSpPr>
        <p:spPr>
          <a:xfrm>
            <a:off x="4594711" y="3231577"/>
            <a:ext cx="2312895" cy="432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08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68" y="21933"/>
            <a:ext cx="3517034" cy="6486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45606" b="70238"/>
          <a:stretch/>
        </p:blipFill>
        <p:spPr>
          <a:xfrm>
            <a:off x="879473" y="365761"/>
            <a:ext cx="6866035" cy="275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t="17655" r="78662" b="68875"/>
          <a:stretch/>
        </p:blipFill>
        <p:spPr>
          <a:xfrm>
            <a:off x="2918047" y="2594386"/>
            <a:ext cx="2788885" cy="306413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581317" y="4505899"/>
            <a:ext cx="0" cy="656995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17782" y="4505899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84732" y="5161057"/>
            <a:ext cx="13440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0585" y="4663594"/>
            <a:ext cx="89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8.3mm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136395" y="4318612"/>
            <a:ext cx="1333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Thread dia.</a:t>
            </a:r>
          </a:p>
          <a:p>
            <a:r>
              <a:rPr lang="en-GB" dirty="0" smtClean="0"/>
              <a:t>3.38mm</a:t>
            </a:r>
          </a:p>
          <a:p>
            <a:r>
              <a:rPr lang="en-GB" dirty="0" smtClean="0"/>
              <a:t>6-32 UNC inch thread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115491"/>
            <a:ext cx="9356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https://www.caen.it/products/a3009b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r>
              <a:rPr lang="en-GB" dirty="0"/>
              <a:t>https://www.boltdepot.com/fastener-information/machine-screws/machine-screw-diameter.aspx</a:t>
            </a:r>
          </a:p>
        </p:txBody>
      </p:sp>
    </p:spTree>
    <p:extLst>
      <p:ext uri="{BB962C8B-B14F-4D97-AF65-F5344CB8AC3E}">
        <p14:creationId xmlns:p14="http://schemas.microsoft.com/office/powerpoint/2010/main" val="1585400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4318" y="475861"/>
            <a:ext cx="189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Lug </a:t>
            </a:r>
            <a:r>
              <a:rPr lang="en-GB" dirty="0" err="1" smtClean="0"/>
              <a:t>dia</a:t>
            </a:r>
            <a:r>
              <a:rPr lang="en-GB" dirty="0" smtClean="0"/>
              <a:t> 6mm</a:t>
            </a:r>
          </a:p>
          <a:p>
            <a:r>
              <a:rPr lang="en-GB" dirty="0" smtClean="0"/>
              <a:t>Section  </a:t>
            </a:r>
            <a:r>
              <a:rPr lang="en-GB" dirty="0"/>
              <a:t>2.5mm</a:t>
            </a:r>
            <a:r>
              <a:rPr lang="en-GB" baseline="30000" dirty="0"/>
              <a:t>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30185" r="21663" b="19504"/>
          <a:stretch/>
        </p:blipFill>
        <p:spPr>
          <a:xfrm>
            <a:off x="7777779" y="903642"/>
            <a:ext cx="2721685" cy="17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351" t="39948" r="2180" b="27393"/>
          <a:stretch/>
        </p:blipFill>
        <p:spPr>
          <a:xfrm>
            <a:off x="575226" y="2979869"/>
            <a:ext cx="10341591" cy="2543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6583" y="5566109"/>
            <a:ext cx="9108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https://www.cabac.com.au/brands/cabac/lugs-links-and-terminals/lugs-and-links/copper-crimp-lugs/cu-crimp-15-95mm2/10100505?s=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98" y="190053"/>
            <a:ext cx="2789816" cy="27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6085" y="2264008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T90-25mm 90 Degree Angle Battery End </a:t>
            </a:r>
            <a:r>
              <a:rPr lang="en-GB" u="sng" dirty="0" err="1">
                <a:solidFill>
                  <a:srgbClr val="FFFFFF"/>
                </a:solidFill>
                <a:latin typeface="arial" panose="020B0604020202020204" pitchFamily="34" charset="0"/>
                <a:hlinkClick r:id="rId5"/>
              </a:rPr>
              <a:t>Termi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8665" y="1277601"/>
            <a:ext cx="1702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entury Gothic" panose="020B0502020202020204" pitchFamily="34" charset="0"/>
              </a:rPr>
              <a:t>Ring terminal,</a:t>
            </a:r>
            <a:endParaRPr lang="en-GB" b="1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59" y="816965"/>
            <a:ext cx="10264360" cy="60410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131" y="264466"/>
            <a:ext cx="552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https://www.domcar.com.au/p/2-5mm2-copper-lug-m4/</a:t>
            </a:r>
          </a:p>
        </p:txBody>
      </p:sp>
    </p:spTree>
    <p:extLst>
      <p:ext uri="{BB962C8B-B14F-4D97-AF65-F5344CB8AC3E}">
        <p14:creationId xmlns:p14="http://schemas.microsoft.com/office/powerpoint/2010/main" val="3899666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5468" y="279700"/>
            <a:ext cx="833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Lusin</a:t>
            </a:r>
            <a:r>
              <a:rPr lang="en-GB" dirty="0" smtClean="0"/>
              <a:t> input  week 2</a:t>
            </a:r>
            <a:endParaRPr lang="en-GB" dirty="0"/>
          </a:p>
          <a:p>
            <a:r>
              <a:rPr lang="en-GB" dirty="0">
                <a:hlinkClick r:id="rId2"/>
              </a:rPr>
              <a:t>https://www.klauke.com/en/electrical/electrical-connection-systems/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27529" y="10471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Gustav Klauke GmbH</a:t>
            </a:r>
            <a:br>
              <a:rPr lang="de-DE" dirty="0"/>
            </a:br>
            <a:r>
              <a:rPr lang="de-DE" dirty="0"/>
              <a:t>Auf dem Knapp 46</a:t>
            </a:r>
            <a:br>
              <a:rPr lang="de-DE" dirty="0"/>
            </a:br>
            <a:r>
              <a:rPr lang="de-DE" dirty="0"/>
              <a:t>42855 Remscheid</a:t>
            </a:r>
            <a:br>
              <a:rPr lang="de-DE" dirty="0"/>
            </a:br>
            <a:r>
              <a:rPr lang="de-DE" dirty="0"/>
              <a:t>Deutschland</a:t>
            </a:r>
            <a:br>
              <a:rPr lang="de-DE" dirty="0"/>
            </a:br>
            <a:r>
              <a:rPr lang="de-DE" dirty="0"/>
              <a:t>Tel.: +49 (0)2191 / 907-0</a:t>
            </a:r>
            <a:br>
              <a:rPr lang="de-DE" dirty="0"/>
            </a:br>
            <a:r>
              <a:rPr lang="de-DE" dirty="0"/>
              <a:t>Fax: +49 (0)2191 / 907-141</a:t>
            </a:r>
            <a:br>
              <a:rPr lang="de-DE" dirty="0"/>
            </a:br>
            <a:r>
              <a:rPr lang="de-DE" dirty="0"/>
              <a:t>E-Mail: Klauke-Info@Emerson.com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273" t="17744" r="22116" b="10181"/>
          <a:stretch/>
        </p:blipFill>
        <p:spPr>
          <a:xfrm>
            <a:off x="4200860" y="1047116"/>
            <a:ext cx="7999893" cy="5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070" y="217281"/>
            <a:ext cx="113983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Alice Inner tracker</a:t>
            </a:r>
          </a:p>
          <a:p>
            <a:r>
              <a:rPr lang="en-GB" dirty="0" smtClean="0"/>
              <a:t>23 R-024</a:t>
            </a:r>
          </a:p>
          <a:p>
            <a:r>
              <a:rPr lang="en-GB" dirty="0" smtClean="0"/>
              <a:t>165464</a:t>
            </a:r>
            <a:endParaRPr lang="en-GB" dirty="0"/>
          </a:p>
          <a:p>
            <a:r>
              <a:rPr lang="en-GB" dirty="0" smtClean="0">
                <a:hlinkClick r:id="rId2"/>
              </a:rPr>
              <a:t>Hartmut.Hillemanns@cern.ch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Two type of connector that can be used on the modified front panel of the CAEN 309B</a:t>
            </a:r>
          </a:p>
          <a:p>
            <a:endParaRPr lang="en-GB" dirty="0"/>
          </a:p>
          <a:p>
            <a:r>
              <a:rPr lang="en-GB" dirty="0" smtClean="0"/>
              <a:t>AMP 12-10 fork type lug. </a:t>
            </a:r>
            <a:r>
              <a:rPr lang="en-GB" dirty="0" err="1" smtClean="0"/>
              <a:t>Farnel</a:t>
            </a:r>
            <a:r>
              <a:rPr lang="en-GB" dirty="0" smtClean="0"/>
              <a:t> 586626</a:t>
            </a:r>
          </a:p>
          <a:p>
            <a:r>
              <a:rPr lang="en-GB" dirty="0" smtClean="0"/>
              <a:t>Crimp tool AMP 12-10 APP 2518</a:t>
            </a:r>
          </a:p>
          <a:p>
            <a:r>
              <a:rPr lang="en-GB" dirty="0" smtClean="0"/>
              <a:t>Part No. 1309G4 2518 PP75 / 5B50 6-12 AWG</a:t>
            </a:r>
          </a:p>
          <a:p>
            <a:r>
              <a:rPr lang="en-GB" dirty="0" smtClean="0"/>
              <a:t>Or </a:t>
            </a:r>
          </a:p>
          <a:p>
            <a:r>
              <a:rPr lang="en-GB" dirty="0" err="1" smtClean="0"/>
              <a:t>Multicomp</a:t>
            </a:r>
            <a:r>
              <a:rPr lang="en-GB" dirty="0" smtClean="0"/>
              <a:t> . </a:t>
            </a:r>
            <a:r>
              <a:rPr lang="en-GB" dirty="0" err="1" smtClean="0"/>
              <a:t>Porder</a:t>
            </a:r>
            <a:r>
              <a:rPr lang="en-GB" dirty="0" smtClean="0"/>
              <a:t> No. 9971653 …….? </a:t>
            </a:r>
          </a:p>
          <a:p>
            <a:endParaRPr lang="en-GB" dirty="0"/>
          </a:p>
          <a:p>
            <a:r>
              <a:rPr lang="en-GB" dirty="0" smtClean="0"/>
              <a:t>2.5mm2 = 14 AWG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526" t="22823" r="40494" b="22948"/>
          <a:stretch/>
        </p:blipFill>
        <p:spPr>
          <a:xfrm>
            <a:off x="5414228" y="2349374"/>
            <a:ext cx="6777772" cy="45086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66901" y="4888531"/>
            <a:ext cx="2640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Availability : In Stock(5299) </a:t>
            </a:r>
          </a:p>
          <a:p>
            <a:endParaRPr lang="en-GB" sz="1200" dirty="0"/>
          </a:p>
          <a:p>
            <a:r>
              <a:rPr lang="en-GB" sz="1200" dirty="0"/>
              <a:t>Pack Size : 1</a:t>
            </a:r>
          </a:p>
          <a:p>
            <a:endParaRPr lang="en-GB" sz="1200" dirty="0"/>
          </a:p>
          <a:p>
            <a:r>
              <a:rPr lang="en-GB" sz="1200" dirty="0"/>
              <a:t>Source Brand : </a:t>
            </a:r>
            <a:r>
              <a:rPr lang="en-GB" sz="1200" dirty="0" err="1"/>
              <a:t>Farnell</a:t>
            </a:r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Order Multiple Quantity : 10</a:t>
            </a:r>
          </a:p>
          <a:p>
            <a:endParaRPr lang="en-GB" sz="1200" dirty="0"/>
          </a:p>
          <a:p>
            <a:r>
              <a:rPr lang="en-GB" sz="1200" dirty="0"/>
              <a:t>Unit Price : 0,426 €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2220" t="33015" r="74049" b="47988"/>
          <a:stretch/>
        </p:blipFill>
        <p:spPr>
          <a:xfrm rot="2637647">
            <a:off x="2576855" y="4451260"/>
            <a:ext cx="2180626" cy="177565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399168" y="5078994"/>
            <a:ext cx="0" cy="50699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81412" y="5147825"/>
            <a:ext cx="114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7.91mm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773345" y="4353399"/>
            <a:ext cx="123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3.66mm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4312" y="4707656"/>
            <a:ext cx="0" cy="522063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986034" y="5465408"/>
            <a:ext cx="0" cy="447259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11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34172</TotalTime>
  <Words>660</Words>
  <Application>Microsoft Office PowerPoint</Application>
  <PresentationFormat>Widescreen</PresentationFormat>
  <Paragraphs>138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Century Gothic</vt:lpstr>
      <vt:lpstr>Office Theme</vt:lpstr>
      <vt:lpstr>LV cable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from 904 installations. Cable has female pins and cable body is male</vt:lpstr>
      <vt:lpstr>PowerPoint Presentation</vt:lpstr>
      <vt:lpstr>PowerPoint Presentation</vt:lpstr>
      <vt:lpstr>PowerPoint Presentation</vt:lpstr>
      <vt:lpstr>Visit to the production site at Boudry 5 Feb 2019 </vt:lpstr>
      <vt:lpstr>Conclusions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LV cable production</dc:title>
  <dc:creator>Ian Crotty</dc:creator>
  <cp:lastModifiedBy>Ian Crotty</cp:lastModifiedBy>
  <cp:revision>171</cp:revision>
  <cp:lastPrinted>2019-04-09T12:03:20Z</cp:lastPrinted>
  <dcterms:created xsi:type="dcterms:W3CDTF">2018-12-17T13:50:31Z</dcterms:created>
  <dcterms:modified xsi:type="dcterms:W3CDTF">2019-04-09T14:03:44Z</dcterms:modified>
</cp:coreProperties>
</file>