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298" r:id="rId6"/>
    <p:sldId id="268" r:id="rId7"/>
    <p:sldId id="275" r:id="rId8"/>
    <p:sldId id="279" r:id="rId9"/>
    <p:sldId id="258" r:id="rId10"/>
    <p:sldId id="261" r:id="rId11"/>
    <p:sldId id="265" r:id="rId12"/>
    <p:sldId id="288" r:id="rId13"/>
    <p:sldId id="304" r:id="rId14"/>
    <p:sldId id="305" r:id="rId15"/>
    <p:sldId id="307" r:id="rId16"/>
    <p:sldId id="308" r:id="rId17"/>
    <p:sldId id="309" r:id="rId18"/>
    <p:sldId id="260" r:id="rId19"/>
    <p:sldId id="285" r:id="rId20"/>
    <p:sldId id="287" r:id="rId21"/>
    <p:sldId id="311" r:id="rId22"/>
    <p:sldId id="312" r:id="rId23"/>
    <p:sldId id="313" r:id="rId2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13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8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60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55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7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2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48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8508C-54D4-43AC-84FF-220FDC089A04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33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en.it/products/a3009b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.uk/url?sa=i&amp;source=images&amp;cd=&amp;cad=rja&amp;uact=8&amp;ved=2ahUKEwiTzLjKlN7fAhXF-qQKHY0HAZsQjhx6BAgBEAM&amp;url=https://www.alibaba.com/product-detail/T90-25mm-90-degree-angle-battery_60634269662.html&amp;psig=AOvVaw3FCRwajlQhP6zMpWBrIpAL&amp;ust=1547032773523089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mmm.cern.ch/owa/redir.aspx?C=ifHO0rtdrdeY1dKBf7JC2gswrBB4DutGCTUq5xHL62CZCQHkv3vWCA..&amp;URL=https://www.klauke.com/en/electrical/electrical-connection-system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LV cable production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11</a:t>
            </a:r>
            <a:r>
              <a:rPr lang="en-GB" dirty="0" smtClean="0"/>
              <a:t> Feb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7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837" y="847899"/>
            <a:ext cx="1762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Pins</a:t>
            </a:r>
          </a:p>
          <a:p>
            <a:endParaRPr lang="en-GB" dirty="0"/>
          </a:p>
          <a:p>
            <a:r>
              <a:rPr lang="en-GB" dirty="0" err="1" smtClean="0"/>
              <a:t>Farnell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Power</a:t>
            </a:r>
          </a:p>
          <a:p>
            <a:r>
              <a:rPr lang="en-GB" dirty="0" smtClean="0"/>
              <a:t> </a:t>
            </a:r>
            <a:r>
              <a:rPr lang="en-GB" dirty="0"/>
              <a:t>2433225 </a:t>
            </a:r>
            <a:r>
              <a:rPr lang="en-GB" dirty="0" smtClean="0"/>
              <a:t>female</a:t>
            </a:r>
          </a:p>
          <a:p>
            <a:endParaRPr lang="en-GB" dirty="0" smtClean="0"/>
          </a:p>
          <a:p>
            <a:r>
              <a:rPr lang="en-GB" dirty="0" smtClean="0"/>
              <a:t>2433223   male</a:t>
            </a:r>
          </a:p>
          <a:p>
            <a:endParaRPr lang="en-GB" dirty="0"/>
          </a:p>
          <a:p>
            <a:r>
              <a:rPr lang="en-GB" dirty="0" smtClean="0"/>
              <a:t>Sense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5" t="46478" r="36691" b="18533"/>
          <a:stretch/>
        </p:blipFill>
        <p:spPr>
          <a:xfrm>
            <a:off x="4318457" y="1096"/>
            <a:ext cx="6134799" cy="2044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7" t="38484" r="35682" b="26946"/>
          <a:stretch/>
        </p:blipFill>
        <p:spPr>
          <a:xfrm>
            <a:off x="4455621" y="3943847"/>
            <a:ext cx="6999322" cy="2267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75316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http://www.farnell.com/datasheets/1836823.pdf?_ga=2.199927789.278703743.1546866397-246438842.1465995239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7856" y="20259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http://www.farnell.com/datasheets/1836824.pdf?_ga=2.199927789.278703743.1546866397-246438842.1465995239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509" t="42429" r="14515" b="35927"/>
          <a:stretch/>
        </p:blipFill>
        <p:spPr>
          <a:xfrm>
            <a:off x="4056610" y="2608643"/>
            <a:ext cx="7057507" cy="12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0" t="34150" r="71370" b="14235"/>
          <a:stretch/>
        </p:blipFill>
        <p:spPr>
          <a:xfrm>
            <a:off x="8126963" y="335901"/>
            <a:ext cx="3918857" cy="423511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61816" y="1723588"/>
            <a:ext cx="1479343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58567" y="4532191"/>
            <a:ext cx="289517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Hood is therefore for a 15pin size connector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925" t="31499" r="16370" b="10626"/>
          <a:stretch/>
        </p:blipFill>
        <p:spPr>
          <a:xfrm>
            <a:off x="258567" y="179939"/>
            <a:ext cx="6664747" cy="33543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6168" y="736156"/>
            <a:ext cx="4741734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5110" y="3534310"/>
            <a:ext cx="1352939" cy="382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447-7353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2380" y="1068666"/>
            <a:ext cx="8844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Drawing</a:t>
            </a:r>
          </a:p>
          <a:p>
            <a:r>
              <a:rPr lang="en-GB" dirty="0" smtClean="0"/>
              <a:t>https</a:t>
            </a:r>
            <a:r>
              <a:rPr lang="en-GB" dirty="0"/>
              <a:t>://docs-emea.rs-online.com/webdocs/167c/0900766b8167c5a2.pdf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384" t="16782" r="22696" b="50403"/>
          <a:stretch/>
        </p:blipFill>
        <p:spPr>
          <a:xfrm>
            <a:off x="3504087" y="2634150"/>
            <a:ext cx="4622876" cy="2681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293" y="5366814"/>
            <a:ext cx="9596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09.21.23.013.7 </a:t>
            </a:r>
            <a:r>
              <a:rPr lang="en-GB" dirty="0" smtClean="0"/>
              <a:t> </a:t>
            </a:r>
            <a:r>
              <a:rPr lang="en-GB" dirty="0"/>
              <a:t>Straight outlet cover high section </a:t>
            </a:r>
            <a:r>
              <a:rPr lang="en-GB" dirty="0" smtClean="0"/>
              <a:t>8,5 </a:t>
            </a:r>
            <a:r>
              <a:rPr lang="en-GB" dirty="0"/>
              <a:t>mm FMK21G 2 </a:t>
            </a:r>
            <a:endParaRPr lang="en-GB" dirty="0" smtClean="0"/>
          </a:p>
          <a:p>
            <a:r>
              <a:rPr lang="en-GB" dirty="0" smtClean="0"/>
              <a:t>OR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12,5 mm	cable	FMK2G SCEM	</a:t>
            </a:r>
            <a:r>
              <a:rPr lang="en-GB" u="sng" dirty="0" smtClean="0"/>
              <a:t>09.21.23.013.9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9,6 mm  cable	with 45deg entry 	FMK21		</a:t>
            </a:r>
            <a:r>
              <a:rPr lang="en-GB" u="sng" dirty="0" smtClean="0"/>
              <a:t>09.21.23.022.0 	4.1chf 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5482313" y="3599698"/>
            <a:ext cx="2882001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2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4" y="536979"/>
            <a:ext cx="10406217" cy="624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004" y="167647"/>
            <a:ext cx="4346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https://www.norcomp.net/series/962-series</a:t>
            </a:r>
          </a:p>
        </p:txBody>
      </p:sp>
    </p:spTree>
    <p:extLst>
      <p:ext uri="{BB962C8B-B14F-4D97-AF65-F5344CB8AC3E}">
        <p14:creationId xmlns:p14="http://schemas.microsoft.com/office/powerpoint/2010/main" val="367728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660" y="275514"/>
            <a:ext cx="558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Grounding of the cable shield.</a:t>
            </a:r>
          </a:p>
          <a:p>
            <a:r>
              <a:rPr lang="en-GB" dirty="0" smtClean="0"/>
              <a:t>Two solutions ;</a:t>
            </a:r>
          </a:p>
          <a:p>
            <a:r>
              <a:rPr lang="en-GB" dirty="0" smtClean="0"/>
              <a:t>By ground cable to star point on the chamber patch panel. Is the shield isolated from the body or both body and flying lead ground wire are used (ground strap).</a:t>
            </a:r>
          </a:p>
          <a:p>
            <a:endParaRPr lang="en-GB" dirty="0" smtClean="0"/>
          </a:p>
          <a:p>
            <a:r>
              <a:rPr lang="en-GB" dirty="0" smtClean="0"/>
              <a:t>By the screws in the body. The shield has to be screwed to some where in the body.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2" y="275514"/>
            <a:ext cx="3921458" cy="2205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46" y="2481334"/>
            <a:ext cx="6672241" cy="375313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104"/>
            <a:ext cx="4226254" cy="2377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92" y="4708478"/>
            <a:ext cx="3821372" cy="2149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1136" y="2851104"/>
            <a:ext cx="268640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shield consists of the braid and the nude cable</a:t>
            </a:r>
            <a:endParaRPr lang="en-GB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974340" y="3497435"/>
            <a:ext cx="854163" cy="8604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74339" y="3497435"/>
            <a:ext cx="160990" cy="14432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79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2" y="1598494"/>
            <a:ext cx="6050507" cy="3403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508" y="1500188"/>
            <a:ext cx="68580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8286" y="5650174"/>
            <a:ext cx="605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45 </a:t>
            </a:r>
            <a:r>
              <a:rPr lang="en-GB" dirty="0" err="1" smtClean="0"/>
              <a:t>deg</a:t>
            </a:r>
            <a:r>
              <a:rPr lang="en-GB" dirty="0" smtClean="0"/>
              <a:t> connector housing is very difficult to mount with cable bending radius and stress make it unlikely., to be seen with manufacturer.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864824" y="300251"/>
            <a:ext cx="391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45 Degree cable exit</a:t>
            </a:r>
          </a:p>
          <a:p>
            <a:r>
              <a:rPr lang="en-GB" dirty="0" smtClean="0"/>
              <a:t>Cable </a:t>
            </a:r>
            <a:r>
              <a:rPr lang="en-GB" dirty="0" smtClean="0"/>
              <a:t>is not straight into the pin next to the screw on the inner radius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937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406" y="368710"/>
            <a:ext cx="6091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Questions of pin layout.</a:t>
            </a:r>
          </a:p>
          <a:p>
            <a:endParaRPr lang="en-GB" dirty="0" smtClean="0"/>
          </a:p>
          <a:p>
            <a:r>
              <a:rPr lang="en-GB" dirty="0" smtClean="0"/>
              <a:t>Pin </a:t>
            </a:r>
            <a:r>
              <a:rPr lang="en-GB" dirty="0" smtClean="0"/>
              <a:t>gender mixed , female on cable ?</a:t>
            </a:r>
          </a:p>
          <a:p>
            <a:r>
              <a:rPr lang="en-GB" dirty="0" smtClean="0"/>
              <a:t>Positive on for the RHS of the PS.</a:t>
            </a:r>
          </a:p>
          <a:p>
            <a:r>
              <a:rPr lang="en-GB" dirty="0" smtClean="0"/>
              <a:t>Put positive on the </a:t>
            </a:r>
            <a:r>
              <a:rPr lang="en-GB" dirty="0" err="1" smtClean="0"/>
              <a:t>rhs</a:t>
            </a:r>
            <a:r>
              <a:rPr lang="en-GB" dirty="0" smtClean="0"/>
              <a:t> of the connector as seen from the back of the connector in order to be intuitive.</a:t>
            </a:r>
          </a:p>
          <a:p>
            <a:r>
              <a:rPr lang="en-GB" dirty="0" smtClean="0"/>
              <a:t>The above also true for the sense wires</a:t>
            </a:r>
          </a:p>
          <a:p>
            <a:r>
              <a:rPr lang="en-GB" dirty="0" smtClean="0"/>
              <a:t>3 spare wires in the connector, can they be </a:t>
            </a:r>
            <a:r>
              <a:rPr lang="en-GB" dirty="0" smtClean="0"/>
              <a:t>used</a:t>
            </a:r>
            <a:r>
              <a:rPr lang="en-GB" dirty="0"/>
              <a:t> </a:t>
            </a:r>
            <a:r>
              <a:rPr lang="en-GB" dirty="0" smtClean="0"/>
              <a:t>?</a:t>
            </a: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8" y="1120877"/>
            <a:ext cx="4273755" cy="2403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" y="2812991"/>
            <a:ext cx="6114496" cy="3439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91" y="3688940"/>
            <a:ext cx="4952182" cy="27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2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962" r="35878" b="33164"/>
          <a:stretch/>
        </p:blipFill>
        <p:spPr>
          <a:xfrm>
            <a:off x="149289" y="615821"/>
            <a:ext cx="9462411" cy="2855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289" y="139961"/>
            <a:ext cx="315374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From Christoph 5 Feb 2019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2" y="3577516"/>
            <a:ext cx="5183422" cy="3129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513" y="4506685"/>
            <a:ext cx="4686560" cy="1981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570" y="3577516"/>
            <a:ext cx="32933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Insulated PP made from PCB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368351" y="1884785"/>
            <a:ext cx="17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10Euro for &gt;75 pieces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123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403" y="1850315"/>
            <a:ext cx="3898522" cy="1699707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sz="2800" dirty="0" smtClean="0"/>
              <a:t>Conclusion from 904 </a:t>
            </a:r>
            <a:r>
              <a:rPr lang="en-GB" sz="2800" dirty="0" smtClean="0"/>
              <a:t>installations.</a:t>
            </a:r>
            <a:br>
              <a:rPr lang="en-GB" sz="2800" dirty="0" smtClean="0"/>
            </a:br>
            <a:r>
              <a:rPr lang="en-GB" sz="2800" dirty="0" smtClean="0"/>
              <a:t>Cable has female pins and cable body is male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0674" y="1584169"/>
            <a:ext cx="4280503" cy="2407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3" y="4062315"/>
            <a:ext cx="4671527" cy="262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75" y="57733"/>
            <a:ext cx="4081451" cy="2295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698" y="4012485"/>
            <a:ext cx="3993502" cy="23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1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19" y="0"/>
            <a:ext cx="510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Lengths by S. Bally from the 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1" y="369332"/>
            <a:ext cx="8709939" cy="6471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9860" y="2474258"/>
            <a:ext cx="97894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X4 Far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414273" y="5972287"/>
            <a:ext cx="131243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X2 Near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73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79" y="129092"/>
            <a:ext cx="10677253" cy="65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905" y="461591"/>
            <a:ext cx="5779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the LV Link board cable, used for the initial installation</a:t>
            </a:r>
          </a:p>
          <a:p>
            <a:endParaRPr lang="en-GB" dirty="0" smtClean="0"/>
          </a:p>
          <a:p>
            <a:r>
              <a:rPr lang="en-GB" dirty="0" smtClean="0"/>
              <a:t>2 x 2.5mm</a:t>
            </a:r>
            <a:r>
              <a:rPr lang="en-GB" baseline="30000" dirty="0" smtClean="0"/>
              <a:t>2 </a:t>
            </a:r>
            <a:r>
              <a:rPr lang="en-GB" dirty="0" smtClean="0"/>
              <a:t>(13AWG) +</a:t>
            </a:r>
            <a:r>
              <a:rPr lang="en-GB" baseline="30000" dirty="0" smtClean="0"/>
              <a:t> </a:t>
            </a:r>
            <a:r>
              <a:rPr lang="en-GB" dirty="0" smtClean="0"/>
              <a:t>2 x 0.22mm2 (24AWG 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Sheath diameter = 8.3mm approx. (8.22mm)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Perhaps we have 3.5km available</a:t>
            </a:r>
          </a:p>
          <a:p>
            <a:r>
              <a:rPr lang="en-GB" dirty="0" smtClean="0"/>
              <a:t>P5 was not able to measure this 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54" y="402828"/>
            <a:ext cx="4915189" cy="2764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1" y="3167622"/>
            <a:ext cx="4064897" cy="228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-411" r="36557" b="-270"/>
          <a:stretch/>
        </p:blipFill>
        <p:spPr>
          <a:xfrm>
            <a:off x="8208085" y="3241534"/>
            <a:ext cx="2904564" cy="36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06" t="20253" r="30883" b="6037"/>
          <a:stretch/>
        </p:blipFill>
        <p:spPr>
          <a:xfrm>
            <a:off x="-1" y="0"/>
            <a:ext cx="11177195" cy="6854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344563">
            <a:off x="2678654" y="2409713"/>
            <a:ext cx="5873675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Draft lengths done. Slack to be added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61415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86" y="1"/>
            <a:ext cx="10693998" cy="74227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Visit to the production site at </a:t>
            </a:r>
            <a:r>
              <a:rPr lang="en-GB" dirty="0" err="1" smtClean="0"/>
              <a:t>Boudry</a:t>
            </a:r>
            <a:r>
              <a:rPr lang="en-GB" dirty="0" smtClean="0"/>
              <a:t> 5 Feb 2019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25" y="1694328"/>
            <a:ext cx="5237575" cy="2946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" y="3782772"/>
            <a:ext cx="4966229" cy="2793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20" y="2043953"/>
            <a:ext cx="2211705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" y="1472822"/>
            <a:ext cx="3878818" cy="21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0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Material can be provided by </a:t>
            </a:r>
            <a:r>
              <a:rPr lang="en-GB" dirty="0" err="1" smtClean="0"/>
              <a:t>Cavitech</a:t>
            </a:r>
            <a:r>
              <a:rPr lang="en-GB" dirty="0" smtClean="0"/>
              <a:t>, cost increase on </a:t>
            </a:r>
            <a:r>
              <a:rPr lang="en-GB" dirty="0" err="1" smtClean="0"/>
              <a:t>Cavitech</a:t>
            </a:r>
            <a:r>
              <a:rPr lang="en-GB" dirty="0" smtClean="0"/>
              <a:t> contract.</a:t>
            </a:r>
          </a:p>
          <a:p>
            <a:r>
              <a:rPr lang="en-GB" dirty="0" smtClean="0"/>
              <a:t>We will arrange quantities and component supply in order to remain below the 5kchf</a:t>
            </a:r>
          </a:p>
          <a:p>
            <a:r>
              <a:rPr lang="en-GB" dirty="0" smtClean="0"/>
              <a:t>They will produce 36 cables rapidly. Request 160.</a:t>
            </a:r>
          </a:p>
          <a:p>
            <a:r>
              <a:rPr lang="en-GB" dirty="0"/>
              <a:t>The PS lug they will source.</a:t>
            </a:r>
          </a:p>
          <a:p>
            <a:r>
              <a:rPr lang="en-GB" dirty="0"/>
              <a:t>I must provide final details of flexible </a:t>
            </a:r>
            <a:r>
              <a:rPr lang="en-GB" dirty="0" smtClean="0"/>
              <a:t>lengths </a:t>
            </a:r>
            <a:r>
              <a:rPr lang="en-GB" dirty="0"/>
              <a:t>for quote</a:t>
            </a:r>
            <a:r>
              <a:rPr lang="en-GB" dirty="0" smtClean="0"/>
              <a:t>.</a:t>
            </a:r>
          </a:p>
          <a:p>
            <a:r>
              <a:rPr lang="en-GB" dirty="0" smtClean="0"/>
              <a:t>Exact pin-out details arranged during visit.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836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76" y="54004"/>
            <a:ext cx="5127141" cy="6803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249" y="516367"/>
            <a:ext cx="179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Pin-out decided at </a:t>
            </a:r>
            <a:r>
              <a:rPr lang="en-GB" dirty="0" err="1" smtClean="0"/>
              <a:t>Cavitech</a:t>
            </a:r>
            <a:r>
              <a:rPr lang="en-GB" dirty="0" smtClean="0"/>
              <a:t> according </a:t>
            </a:r>
            <a:r>
              <a:rPr lang="en-GB" smtClean="0"/>
              <a:t>the accepted norms.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1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365" y="1580367"/>
            <a:ext cx="5798375" cy="3261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33" y="1256014"/>
            <a:ext cx="4688565" cy="2637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1445226"/>
            <a:ext cx="3416741" cy="1921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4554850"/>
            <a:ext cx="4025751" cy="2264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5161" y="311972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Connecteur</a:t>
            </a:r>
            <a:r>
              <a:rPr lang="en-GB" sz="3200" dirty="0" smtClean="0"/>
              <a:t> cote </a:t>
            </a:r>
            <a:r>
              <a:rPr lang="en-GB" sz="3200" dirty="0" err="1" smtClean="0"/>
              <a:t>Chambre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43916" y="389333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protection Etiquettes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866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8649" y="1998252"/>
            <a:ext cx="4951701" cy="278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02" b="3538"/>
          <a:stretch/>
        </p:blipFill>
        <p:spPr>
          <a:xfrm>
            <a:off x="2979868" y="1167202"/>
            <a:ext cx="3691913" cy="2915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06" y="2979869"/>
            <a:ext cx="4828988" cy="271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r="17169" b="28595"/>
          <a:stretch/>
        </p:blipFill>
        <p:spPr>
          <a:xfrm>
            <a:off x="7702476" y="656217"/>
            <a:ext cx="3603812" cy="2323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943" y="592374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Raychem 12/4-0-STK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3943" y="323150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Tresse</a:t>
            </a:r>
            <a:r>
              <a:rPr lang="en-GB" sz="3200" dirty="0" smtClean="0"/>
              <a:t> poly et </a:t>
            </a:r>
            <a:r>
              <a:rPr lang="en-GB" sz="3200" dirty="0" err="1" smtClean="0"/>
              <a:t>Cuivre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6671781" y="5657671"/>
            <a:ext cx="3644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err="1" smtClean="0">
                <a:latin typeface="Arial" panose="020B0604020202020204" pitchFamily="34" charset="0"/>
              </a:rPr>
              <a:t>Tresse</a:t>
            </a:r>
            <a:r>
              <a:rPr lang="en-GB" u="sng" dirty="0" smtClean="0">
                <a:latin typeface="Arial" panose="020B0604020202020204" pitchFamily="34" charset="0"/>
              </a:rPr>
              <a:t> Cu04.01.33.050.5</a:t>
            </a:r>
          </a:p>
          <a:p>
            <a:r>
              <a:rPr lang="en-GB" dirty="0" smtClean="0"/>
              <a:t>Nominal dia. 6mm</a:t>
            </a:r>
          </a:p>
          <a:p>
            <a:r>
              <a:rPr lang="en-GB" dirty="0" smtClean="0"/>
              <a:t>Sheath dia. 4 -7mm</a:t>
            </a:r>
          </a:p>
          <a:p>
            <a:r>
              <a:rPr lang="en-GB" dirty="0" smtClean="0"/>
              <a:t>160 </a:t>
            </a:r>
            <a:r>
              <a:rPr lang="en-GB" dirty="0"/>
              <a:t>wires of 15/100</a:t>
            </a:r>
          </a:p>
        </p:txBody>
      </p:sp>
      <p:sp>
        <p:nvSpPr>
          <p:cNvPr id="11" name="Oval 10"/>
          <p:cNvSpPr/>
          <p:nvPr/>
        </p:nvSpPr>
        <p:spPr>
          <a:xfrm>
            <a:off x="4594711" y="3231577"/>
            <a:ext cx="2312895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08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68" y="21933"/>
            <a:ext cx="3517034" cy="6486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45606" b="70238"/>
          <a:stretch/>
        </p:blipFill>
        <p:spPr>
          <a:xfrm>
            <a:off x="879473" y="365761"/>
            <a:ext cx="6866035" cy="275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78662" b="68875"/>
          <a:stretch/>
        </p:blipFill>
        <p:spPr>
          <a:xfrm>
            <a:off x="2918047" y="2594386"/>
            <a:ext cx="2788885" cy="30641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581317" y="4505899"/>
            <a:ext cx="0" cy="65699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17782" y="4505899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84732" y="5161057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0585" y="4663594"/>
            <a:ext cx="89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8.3mm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36395" y="4318612"/>
            <a:ext cx="1333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Thread dia.</a:t>
            </a:r>
          </a:p>
          <a:p>
            <a:r>
              <a:rPr lang="en-GB" dirty="0" smtClean="0"/>
              <a:t>3.38mm</a:t>
            </a:r>
          </a:p>
          <a:p>
            <a:r>
              <a:rPr lang="en-GB" dirty="0" smtClean="0"/>
              <a:t>6-32 UNC inch thread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6115491"/>
            <a:ext cx="9356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https://www.caen.it/products/a3009b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r>
              <a:rPr lang="en-GB" dirty="0"/>
              <a:t>https://www.boltdepot.com/fastener-information/machine-screws/machine-screw-diameter.aspx</a:t>
            </a:r>
          </a:p>
        </p:txBody>
      </p:sp>
    </p:spTree>
    <p:extLst>
      <p:ext uri="{BB962C8B-B14F-4D97-AF65-F5344CB8AC3E}">
        <p14:creationId xmlns:p14="http://schemas.microsoft.com/office/powerpoint/2010/main" val="15854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4318" y="475861"/>
            <a:ext cx="189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Lug </a:t>
            </a:r>
            <a:r>
              <a:rPr lang="en-GB" dirty="0" err="1" smtClean="0"/>
              <a:t>dia</a:t>
            </a:r>
            <a:r>
              <a:rPr lang="en-GB" dirty="0" smtClean="0"/>
              <a:t> 6mm</a:t>
            </a:r>
          </a:p>
          <a:p>
            <a:r>
              <a:rPr lang="en-GB" dirty="0" smtClean="0"/>
              <a:t>Section  </a:t>
            </a:r>
            <a:r>
              <a:rPr lang="en-GB" dirty="0"/>
              <a:t>2.5mm</a:t>
            </a:r>
            <a:r>
              <a:rPr lang="en-GB" baseline="30000" dirty="0"/>
              <a:t>2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30185" r="21663" b="19504"/>
          <a:stretch/>
        </p:blipFill>
        <p:spPr>
          <a:xfrm>
            <a:off x="7777779" y="903642"/>
            <a:ext cx="2721685" cy="17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351" t="39948" r="2180" b="27393"/>
          <a:stretch/>
        </p:blipFill>
        <p:spPr>
          <a:xfrm>
            <a:off x="575226" y="2979869"/>
            <a:ext cx="10341591" cy="2543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6583" y="5566109"/>
            <a:ext cx="910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https://www.cabac.com.au/brands/cabac/lugs-links-and-terminals/lugs-and-links/copper-crimp-lugs/cu-crimp-15-95mm2/10100505?s=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98" y="190053"/>
            <a:ext cx="2789816" cy="27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6085" y="2264008"/>
            <a:ext cx="497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T90-25mm 90 Degree Angle Battery End </a:t>
            </a:r>
            <a:r>
              <a:rPr lang="en-GB" u="sng" dirty="0" err="1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Termi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8665" y="1277601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Ring terminal,</a:t>
            </a:r>
            <a:endParaRPr lang="en-GB" b="1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59" y="816965"/>
            <a:ext cx="10264360" cy="6041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131" y="264466"/>
            <a:ext cx="552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https://www.domcar.com.au/p/2-5mm2-copper-lug-m4/</a:t>
            </a:r>
          </a:p>
        </p:txBody>
      </p:sp>
    </p:spTree>
    <p:extLst>
      <p:ext uri="{BB962C8B-B14F-4D97-AF65-F5344CB8AC3E}">
        <p14:creationId xmlns:p14="http://schemas.microsoft.com/office/powerpoint/2010/main" val="389966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468" y="279700"/>
            <a:ext cx="833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Lusin</a:t>
            </a:r>
            <a:r>
              <a:rPr lang="en-GB" dirty="0" smtClean="0"/>
              <a:t> input  week 2</a:t>
            </a:r>
            <a:endParaRPr lang="en-GB" dirty="0"/>
          </a:p>
          <a:p>
            <a:r>
              <a:rPr lang="en-GB" dirty="0">
                <a:hlinkClick r:id="rId2"/>
              </a:rPr>
              <a:t>https://www.klauke.com/en/electrical/electrical-connection-systems/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27529" y="104711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Gustav Klauke GmbH</a:t>
            </a:r>
            <a:br>
              <a:rPr lang="de-DE" dirty="0"/>
            </a:br>
            <a:r>
              <a:rPr lang="de-DE" dirty="0"/>
              <a:t>Auf dem Knapp 46</a:t>
            </a:r>
            <a:br>
              <a:rPr lang="de-DE" dirty="0"/>
            </a:br>
            <a:r>
              <a:rPr lang="de-DE" dirty="0"/>
              <a:t>42855 Remscheid</a:t>
            </a:r>
            <a:br>
              <a:rPr lang="de-DE" dirty="0"/>
            </a:br>
            <a:r>
              <a:rPr lang="de-DE" dirty="0"/>
              <a:t>Deutschland</a:t>
            </a:r>
            <a:br>
              <a:rPr lang="de-DE" dirty="0"/>
            </a:br>
            <a:r>
              <a:rPr lang="de-DE" dirty="0"/>
              <a:t>Tel.: +49 (0)2191 / 907-0</a:t>
            </a:r>
            <a:br>
              <a:rPr lang="de-DE" dirty="0"/>
            </a:br>
            <a:r>
              <a:rPr lang="de-DE" dirty="0"/>
              <a:t>Fax: +49 (0)2191 / 907-141</a:t>
            </a:r>
            <a:br>
              <a:rPr lang="de-DE" dirty="0"/>
            </a:br>
            <a:r>
              <a:rPr lang="de-DE" dirty="0"/>
              <a:t>E-Mail: Klauke-Info@Emerson.com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73" t="17744" r="22116" b="10181"/>
          <a:stretch/>
        </p:blipFill>
        <p:spPr>
          <a:xfrm>
            <a:off x="4200860" y="1047116"/>
            <a:ext cx="7999893" cy="5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59" y="363893"/>
            <a:ext cx="1047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 end</a:t>
            </a:r>
          </a:p>
          <a:p>
            <a:r>
              <a:rPr lang="en-GB" dirty="0" smtClean="0"/>
              <a:t>Lugs and Sense wire connectors</a:t>
            </a:r>
          </a:p>
          <a:p>
            <a:endParaRPr lang="en-GB" dirty="0"/>
          </a:p>
          <a:p>
            <a:r>
              <a:rPr lang="en-GB" dirty="0" smtClean="0"/>
              <a:t>Sense wire connectors				232-9959 (RS)				</a:t>
            </a:r>
          </a:p>
          <a:p>
            <a:r>
              <a:rPr lang="en-GB" dirty="0" smtClean="0"/>
              <a:t>Pins						</a:t>
            </a:r>
            <a:r>
              <a:rPr lang="en-GB" dirty="0"/>
              <a:t>233-0038 (RS</a:t>
            </a:r>
            <a:r>
              <a:rPr lang="en-GB" dirty="0" smtClean="0"/>
              <a:t>) or </a:t>
            </a:r>
            <a:r>
              <a:rPr lang="en-GB" dirty="0" err="1" smtClean="0"/>
              <a:t>Farnell</a:t>
            </a:r>
            <a:r>
              <a:rPr lang="en-GB" dirty="0" smtClean="0"/>
              <a:t> 182206-2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95" t="18620" r="21746" b="2289"/>
          <a:stretch/>
        </p:blipFill>
        <p:spPr>
          <a:xfrm>
            <a:off x="205274" y="1996751"/>
            <a:ext cx="5831631" cy="4675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516" t="43781" r="22306" b="1104"/>
          <a:stretch/>
        </p:blipFill>
        <p:spPr>
          <a:xfrm>
            <a:off x="6056828" y="2323321"/>
            <a:ext cx="5765059" cy="32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31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29934</TotalTime>
  <Words>500</Words>
  <Application>Microsoft Office PowerPoint</Application>
  <PresentationFormat>Widescreen</PresentationFormat>
  <Paragraphs>99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</vt:lpstr>
      <vt:lpstr>Calibri</vt:lpstr>
      <vt:lpstr>Calibri Light</vt:lpstr>
      <vt:lpstr>Century Gothic</vt:lpstr>
      <vt:lpstr>Office Theme</vt:lpstr>
      <vt:lpstr>LV cable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from 904 installations. Cable has female pins and cable body is male</vt:lpstr>
      <vt:lpstr>PowerPoint Presentation</vt:lpstr>
      <vt:lpstr>PowerPoint Presentation</vt:lpstr>
      <vt:lpstr>PowerPoint Presentation</vt:lpstr>
      <vt:lpstr>Visit to the production site at Boudry 5 Feb 2019 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 cable production</dc:title>
  <dc:creator>Ian Crotty</dc:creator>
  <cp:lastModifiedBy>Ian Crotty</cp:lastModifiedBy>
  <cp:revision>154</cp:revision>
  <cp:lastPrinted>2019-01-17T12:37:27Z</cp:lastPrinted>
  <dcterms:created xsi:type="dcterms:W3CDTF">2018-12-17T13:50:31Z</dcterms:created>
  <dcterms:modified xsi:type="dcterms:W3CDTF">2019-02-11T11:14:50Z</dcterms:modified>
</cp:coreProperties>
</file>