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12" r:id="rId4"/>
    <p:sldMasterId id="2147483726" r:id="rId5"/>
    <p:sldMasterId id="2147483740" r:id="rId6"/>
    <p:sldMasterId id="2147483776" r:id="rId7"/>
    <p:sldMasterId id="2147483812" r:id="rId8"/>
  </p:sldMasterIdLst>
  <p:notesMasterIdLst>
    <p:notesMasterId r:id="rId38"/>
  </p:notesMasterIdLst>
  <p:sldIdLst>
    <p:sldId id="256" r:id="rId9"/>
    <p:sldId id="263" r:id="rId10"/>
    <p:sldId id="325" r:id="rId11"/>
    <p:sldId id="334" r:id="rId12"/>
    <p:sldId id="323" r:id="rId13"/>
    <p:sldId id="291" r:id="rId14"/>
    <p:sldId id="292" r:id="rId15"/>
    <p:sldId id="299" r:id="rId16"/>
    <p:sldId id="301" r:id="rId17"/>
    <p:sldId id="322" r:id="rId18"/>
    <p:sldId id="267" r:id="rId19"/>
    <p:sldId id="273" r:id="rId20"/>
    <p:sldId id="303" r:id="rId21"/>
    <p:sldId id="310" r:id="rId22"/>
    <p:sldId id="309" r:id="rId23"/>
    <p:sldId id="281" r:id="rId24"/>
    <p:sldId id="314" r:id="rId25"/>
    <p:sldId id="293" r:id="rId26"/>
    <p:sldId id="294" r:id="rId27"/>
    <p:sldId id="274" r:id="rId28"/>
    <p:sldId id="296" r:id="rId29"/>
    <p:sldId id="312" r:id="rId30"/>
    <p:sldId id="316" r:id="rId31"/>
    <p:sldId id="336" r:id="rId32"/>
    <p:sldId id="330" r:id="rId33"/>
    <p:sldId id="328" r:id="rId34"/>
    <p:sldId id="329" r:id="rId35"/>
    <p:sldId id="333" r:id="rId36"/>
    <p:sldId id="335"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5"/>
    <p:restoredTop sz="90714" autoAdjust="0"/>
  </p:normalViewPr>
  <p:slideViewPr>
    <p:cSldViewPr>
      <p:cViewPr varScale="1">
        <p:scale>
          <a:sx n="86" d="100"/>
          <a:sy n="86" d="100"/>
        </p:scale>
        <p:origin x="1368"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97FB108-464B-45A2-BB03-AC8CD87FB182}" type="datetimeFigureOut">
              <a:rPr lang="en-GB" smtClean="0"/>
              <a:t>08/06/2016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7469693-CF96-44FE-BFA0-C46FF95BC358}" type="slidenum">
              <a:rPr lang="en-GB" smtClean="0"/>
              <a:t>‹#›</a:t>
            </a:fld>
            <a:endParaRPr lang="en-GB"/>
          </a:p>
        </p:txBody>
      </p:sp>
    </p:spTree>
    <p:extLst>
      <p:ext uri="{BB962C8B-B14F-4D97-AF65-F5344CB8AC3E}">
        <p14:creationId xmlns:p14="http://schemas.microsoft.com/office/powerpoint/2010/main" val="13728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1</a:t>
            </a:fld>
            <a:endParaRPr lang="en-GB"/>
          </a:p>
        </p:txBody>
      </p:sp>
    </p:spTree>
    <p:extLst>
      <p:ext uri="{BB962C8B-B14F-4D97-AF65-F5344CB8AC3E}">
        <p14:creationId xmlns:p14="http://schemas.microsoft.com/office/powerpoint/2010/main" val="175567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4</a:t>
            </a:fld>
            <a:endParaRPr lang="en-GB"/>
          </a:p>
        </p:txBody>
      </p:sp>
    </p:spTree>
    <p:extLst>
      <p:ext uri="{BB962C8B-B14F-4D97-AF65-F5344CB8AC3E}">
        <p14:creationId xmlns:p14="http://schemas.microsoft.com/office/powerpoint/2010/main" val="17930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08/06/2016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08/06/2016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08/06/2016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598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549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5946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85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018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633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9778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06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205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6958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075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5"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theme" Target="../theme/theme5.xml"/><Relationship Id="rId15" Type="http://schemas.openxmlformats.org/officeDocument/2006/relationships/image" Target="../media/image1.pn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theme" Target="../theme/theme6.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5.xml"/><Relationship Id="rId12" Type="http://schemas.openxmlformats.org/officeDocument/2006/relationships/theme" Target="../theme/theme7.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9" Type="http://schemas.openxmlformats.org/officeDocument/2006/relationships/slideLayout" Target="../slideLayouts/slideLayout83.xml"/><Relationship Id="rId10"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theme" Target="../theme/theme8.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08/06/2016</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455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6.jpeg"/><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9.png"/><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Worksheet2.xlsx"/><Relationship Id="rId5" Type="http://schemas.openxmlformats.org/officeDocument/2006/relationships/image" Target="../media/image26.emf"/><Relationship Id="rId1" Type="http://schemas.openxmlformats.org/officeDocument/2006/relationships/vmlDrawing" Target="../drawings/vmlDrawing2.vml"/><Relationship Id="rId2"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9.jpeg"/><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30.jpeg"/><Relationship Id="rId3"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Worksheet1.xlsx"/><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9.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a:t>
            </a:r>
            <a:r>
              <a:rPr lang="en-GB" dirty="0"/>
              <a:t>and installation plan </a:t>
            </a:r>
            <a:r>
              <a:rPr lang="en-GB" dirty="0" smtClean="0"/>
              <a:t>for RE3&amp;4 Upgrade</a:t>
            </a:r>
            <a:endParaRPr lang="en-GB" dirty="0"/>
          </a:p>
        </p:txBody>
      </p:sp>
      <p:sp>
        <p:nvSpPr>
          <p:cNvPr id="5" name="TextBox 4"/>
          <p:cNvSpPr txBox="1"/>
          <p:nvPr/>
        </p:nvSpPr>
        <p:spPr>
          <a:xfrm>
            <a:off x="1907704" y="4437112"/>
            <a:ext cx="5040562" cy="646331"/>
          </a:xfrm>
          <a:prstGeom prst="rect">
            <a:avLst/>
          </a:prstGeom>
          <a:noFill/>
        </p:spPr>
        <p:txBody>
          <a:bodyPr wrap="square" rtlCol="0">
            <a:spAutoFit/>
          </a:bodyPr>
          <a:lstStyle/>
          <a:p>
            <a:pPr algn="ctr"/>
            <a:r>
              <a:rPr lang="en-GB" dirty="0" smtClean="0"/>
              <a:t>Ian </a:t>
            </a:r>
            <a:r>
              <a:rPr lang="en-GB" dirty="0" err="1" smtClean="0"/>
              <a:t>Crotty</a:t>
            </a:r>
            <a:r>
              <a:rPr lang="en-GB" dirty="0" smtClean="0"/>
              <a:t> </a:t>
            </a:r>
          </a:p>
          <a:p>
            <a:pPr algn="ctr"/>
            <a:r>
              <a:rPr lang="en-GB" dirty="0" smtClean="0"/>
              <a:t>(on behalf of RPC Collaboration)</a:t>
            </a:r>
            <a:endParaRPr lang="en-GB" dirty="0"/>
          </a:p>
        </p:txBody>
      </p:sp>
    </p:spTree>
    <p:extLst>
      <p:ext uri="{BB962C8B-B14F-4D97-AF65-F5344CB8AC3E}">
        <p14:creationId xmlns:p14="http://schemas.microsoft.com/office/powerpoint/2010/main" val="1271912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Upgrade Power</a:t>
            </a:r>
            <a:br>
              <a:rPr lang="en-GB" b="1" dirty="0" smtClean="0"/>
            </a:br>
            <a:r>
              <a:rPr lang="en-GB" b="1" dirty="0" smtClean="0"/>
              <a:t>Provisional values (1 YE3)</a:t>
            </a:r>
            <a:endParaRPr lang="en-GB" b="1" dirty="0"/>
          </a:p>
        </p:txBody>
      </p:sp>
      <p:sp>
        <p:nvSpPr>
          <p:cNvPr id="3" name="Content Placeholder 2"/>
          <p:cNvSpPr>
            <a:spLocks noGrp="1"/>
          </p:cNvSpPr>
          <p:nvPr>
            <p:ph idx="1"/>
          </p:nvPr>
        </p:nvSpPr>
        <p:spPr>
          <a:xfrm>
            <a:off x="323528" y="1916832"/>
            <a:ext cx="8820472" cy="4525963"/>
          </a:xfrm>
        </p:spPr>
        <p:txBody>
          <a:bodyPr>
            <a:normAutofit/>
          </a:bodyPr>
          <a:lstStyle/>
          <a:p>
            <a:pPr marL="0" indent="0">
              <a:buNone/>
            </a:pPr>
            <a:r>
              <a:rPr lang="en-GB" dirty="0" smtClean="0"/>
              <a:t>Present configuration</a:t>
            </a:r>
            <a:r>
              <a:rPr lang="en-GB" dirty="0" smtClean="0">
                <a:solidFill>
                  <a:srgbClr val="FF0000"/>
                </a:solidFill>
              </a:rPr>
              <a:t>	</a:t>
            </a:r>
            <a:r>
              <a:rPr lang="en-GB" dirty="0" smtClean="0"/>
              <a:t>	3.3 kW         </a:t>
            </a:r>
          </a:p>
          <a:p>
            <a:pPr marL="0" indent="0">
              <a:buNone/>
            </a:pPr>
            <a:r>
              <a:rPr lang="en-GB" dirty="0"/>
              <a:t>Upgrade </a:t>
            </a:r>
            <a:r>
              <a:rPr lang="en-GB" dirty="0" smtClean="0"/>
              <a:t>configuration</a:t>
            </a:r>
          </a:p>
          <a:p>
            <a:r>
              <a:rPr lang="en-GB" dirty="0" smtClean="0"/>
              <a:t>Standard FEB			6kW</a:t>
            </a:r>
            <a:endParaRPr lang="en-GB" dirty="0"/>
          </a:p>
          <a:p>
            <a:r>
              <a:rPr lang="en-GB" dirty="0" smtClean="0"/>
              <a:t>PETIROC	(embed)		5.1kW</a:t>
            </a:r>
          </a:p>
          <a:p>
            <a:r>
              <a:rPr lang="en-GB" dirty="0" smtClean="0"/>
              <a:t>PETIROC	(FPGA)		8.3kW</a:t>
            </a:r>
          </a:p>
          <a:p>
            <a:pPr marL="0" indent="0">
              <a:buNone/>
            </a:pPr>
            <a:r>
              <a:rPr lang="en-GB" dirty="0"/>
              <a:t> </a:t>
            </a:r>
            <a:r>
              <a:rPr lang="en-GB" dirty="0" smtClean="0"/>
              <a:t>   </a:t>
            </a:r>
            <a:r>
              <a:rPr lang="en-GB" sz="2000" dirty="0" smtClean="0"/>
              <a:t>Values given include an estimate of the rack component loads and losses.</a:t>
            </a:r>
            <a:endParaRPr lang="en-GB" sz="2000" dirty="0"/>
          </a:p>
        </p:txBody>
      </p:sp>
    </p:spTree>
    <p:extLst>
      <p:ext uri="{BB962C8B-B14F-4D97-AF65-F5344CB8AC3E}">
        <p14:creationId xmlns:p14="http://schemas.microsoft.com/office/powerpoint/2010/main" val="108995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205" y="785290"/>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38" y="3208954"/>
            <a:ext cx="2880320" cy="1200329"/>
          </a:xfrm>
          <a:prstGeom prst="rect">
            <a:avLst/>
          </a:prstGeom>
          <a:solidFill>
            <a:srgbClr val="FFC000"/>
          </a:solidFill>
        </p:spPr>
        <p:txBody>
          <a:bodyPr wrap="square" rtlCol="0">
            <a:spAutoFit/>
          </a:bodyPr>
          <a:lstStyle/>
          <a:p>
            <a:r>
              <a:rPr lang="en-GB" dirty="0" smtClean="0"/>
              <a:t>Service passage to the periphery is either on top of or under the RE3/2 &amp; RE3/3, to be checked with IO</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733974" y="2249072"/>
            <a:ext cx="821802" cy="132394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7584" y="4077072"/>
            <a:ext cx="792088" cy="1134074"/>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RE4/1 Service Passages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G:\Websites\p\project-cms-rpc-endcap\RPC\UpscopeHighEta\RPCDevelopements\RE31and41\RE41\Photos\InnerRadiusSupport\PositiveRE4\IMG_09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3968" y="37890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ebsites\p\project-cms-rpc-endcap\RPC\UpscopeHighEta\RPCDevelopements\RE31and41\RE41\Photos\InnerRadiusSupport\PositiveRE4\IMG_09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640" y="1412776"/>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124744"/>
            <a:ext cx="2592288" cy="2308324"/>
          </a:xfrm>
          <a:prstGeom prst="rect">
            <a:avLst/>
          </a:prstGeom>
          <a:solidFill>
            <a:srgbClr val="FFC000"/>
          </a:solidFill>
        </p:spPr>
        <p:txBody>
          <a:bodyPr wrap="square" rtlCol="0">
            <a:spAutoFit/>
          </a:bodyPr>
          <a:lstStyle/>
          <a:p>
            <a:r>
              <a:rPr lang="en-GB" dirty="0" smtClean="0"/>
              <a:t>There are large passages under the CSCs that may or may not be </a:t>
            </a:r>
            <a:r>
              <a:rPr lang="en-GB" dirty="0" smtClean="0">
                <a:solidFill>
                  <a:srgbClr val="FF0000"/>
                </a:solidFill>
              </a:rPr>
              <a:t>used</a:t>
            </a:r>
            <a:r>
              <a:rPr lang="en-GB" dirty="0" smtClean="0"/>
              <a:t>. </a:t>
            </a:r>
            <a:r>
              <a:rPr lang="en-GB" dirty="0" smtClean="0"/>
              <a:t>If not then services must transit over the RE4 SMs. This is not a good solution either as they are very flexible.</a:t>
            </a:r>
            <a:endParaRPr lang="en-GB" dirty="0"/>
          </a:p>
        </p:txBody>
      </p:sp>
      <p:sp>
        <p:nvSpPr>
          <p:cNvPr id="5" name="TextBox 4"/>
          <p:cNvSpPr txBox="1"/>
          <p:nvPr/>
        </p:nvSpPr>
        <p:spPr>
          <a:xfrm>
            <a:off x="1763688" y="5013177"/>
            <a:ext cx="2016224" cy="936104"/>
          </a:xfrm>
          <a:prstGeom prst="rect">
            <a:avLst/>
          </a:prstGeom>
          <a:solidFill>
            <a:srgbClr val="FFC000"/>
          </a:solidFill>
        </p:spPr>
        <p:txBody>
          <a:bodyPr wrap="square" rtlCol="0">
            <a:spAutoFit/>
          </a:bodyPr>
          <a:lstStyle/>
          <a:p>
            <a:r>
              <a:rPr lang="en-GB" dirty="0" smtClean="0"/>
              <a:t>We will have to discuss with our CSC colleagues.</a:t>
            </a:r>
            <a:endParaRPr lang="en-GB" dirty="0"/>
          </a:p>
        </p:txBody>
      </p:sp>
    </p:spTree>
    <p:extLst>
      <p:ext uri="{BB962C8B-B14F-4D97-AF65-F5344CB8AC3E}">
        <p14:creationId xmlns:p14="http://schemas.microsoft.com/office/powerpoint/2010/main" val="3359686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lstStyle/>
          <a:p>
            <a:r>
              <a:rPr lang="en-GB" dirty="0" smtClean="0"/>
              <a:t>Envelope of RE3/1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parameters</a:t>
            </a:r>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3933056"/>
            <a:ext cx="1800200" cy="646331"/>
          </a:xfrm>
          <a:prstGeom prst="rect">
            <a:avLst/>
          </a:prstGeom>
          <a:solidFill>
            <a:srgbClr val="FFC000"/>
          </a:solidFill>
        </p:spPr>
        <p:txBody>
          <a:bodyPr wrap="square" rtlCol="0">
            <a:spAutoFit/>
          </a:bodyPr>
          <a:lstStyle/>
          <a:p>
            <a:r>
              <a:rPr lang="en-GB" dirty="0" smtClean="0">
                <a:solidFill>
                  <a:prstClr val="black"/>
                </a:solidFill>
              </a:rPr>
              <a:t>Exact envelope is under study</a:t>
            </a:r>
            <a:r>
              <a:rPr lang="is-IS" dirty="0" smtClean="0">
                <a:solidFill>
                  <a:prstClr val="black"/>
                </a:solidFill>
              </a:rPr>
              <a:t>. </a:t>
            </a:r>
            <a:endParaRPr lang="en-GB" dirty="0">
              <a:solidFill>
                <a:prstClr val="black"/>
              </a:solidFill>
            </a:endParaRPr>
          </a:p>
        </p:txBody>
      </p:sp>
      <p:pic>
        <p:nvPicPr>
          <p:cNvPr id="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254631" y="2977671"/>
            <a:ext cx="3302136" cy="24766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3318235"/>
            <a:ext cx="64013" cy="1550925"/>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04048" y="5733256"/>
            <a:ext cx="1872208" cy="646331"/>
          </a:xfrm>
          <a:prstGeom prst="rect">
            <a:avLst/>
          </a:prstGeom>
          <a:noFill/>
        </p:spPr>
        <p:txBody>
          <a:bodyPr wrap="square" rtlCol="0">
            <a:spAutoFit/>
          </a:bodyPr>
          <a:lstStyle/>
          <a:p>
            <a:r>
              <a:rPr lang="en-GB" dirty="0" smtClean="0"/>
              <a:t>Integration by </a:t>
            </a:r>
            <a:r>
              <a:rPr lang="en-GB" dirty="0" err="1" smtClean="0"/>
              <a:t>Boki</a:t>
            </a:r>
            <a:r>
              <a:rPr lang="en-GB" dirty="0" smtClean="0"/>
              <a:t> from IO</a:t>
            </a:r>
            <a:endParaRPr lang="en-GB" dirty="0"/>
          </a:p>
        </p:txBody>
      </p:sp>
    </p:spTree>
    <p:extLst>
      <p:ext uri="{BB962C8B-B14F-4D97-AF65-F5344CB8AC3E}">
        <p14:creationId xmlns:p14="http://schemas.microsoft.com/office/powerpoint/2010/main" val="4242881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04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8704908">
            <a:off x="974855" y="2072262"/>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849457"/>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2160240" cy="1200329"/>
          </a:xfrm>
          <a:prstGeom prst="rect">
            <a:avLst/>
          </a:prstGeom>
          <a:noFill/>
        </p:spPr>
        <p:txBody>
          <a:bodyPr wrap="square" rtlCol="0">
            <a:spAutoFit/>
          </a:bodyPr>
          <a:lstStyle/>
          <a:p>
            <a:r>
              <a:rPr lang="en-GB" dirty="0" smtClean="0">
                <a:solidFill>
                  <a:prstClr val="black"/>
                </a:solidFill>
              </a:rPr>
              <a:t>These dimensions are being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4756" y="2156253"/>
            <a:ext cx="2905827" cy="2559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4756" y="5085185"/>
            <a:ext cx="1452913" cy="369332"/>
          </a:xfrm>
          <a:prstGeom prst="rect">
            <a:avLst/>
          </a:prstGeom>
          <a:no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283968" y="5877272"/>
            <a:ext cx="3888432" cy="769441"/>
          </a:xfrm>
          <a:prstGeom prst="rect">
            <a:avLst/>
          </a:prstGeom>
          <a:noFill/>
        </p:spPr>
        <p:txBody>
          <a:bodyPr wrap="square" rtlCol="0">
            <a:spAutoFit/>
          </a:bodyPr>
          <a:lstStyle/>
          <a:p>
            <a:r>
              <a:rPr lang="en-GB" sz="2200" b="1" dirty="0" smtClean="0">
                <a:solidFill>
                  <a:srgbClr val="FF0000"/>
                </a:solidFill>
                <a:latin typeface="Times New Roman"/>
                <a:cs typeface="Times New Roman"/>
              </a:rPr>
              <a:t>A model will be made and tested in situ.</a:t>
            </a:r>
            <a:endParaRPr lang="en-GB" sz="2200" b="1" dirty="0">
              <a:solidFill>
                <a:srgbClr val="FF0000"/>
              </a:solidFill>
              <a:latin typeface="Times New Roman"/>
              <a:cs typeface="Times New Roman"/>
            </a:endParaRPr>
          </a:p>
        </p:txBody>
      </p:sp>
      <p:sp>
        <p:nvSpPr>
          <p:cNvPr id="8" name="Title 1"/>
          <p:cNvSpPr>
            <a:spLocks noGrp="1"/>
          </p:cNvSpPr>
          <p:nvPr>
            <p:ph type="title"/>
          </p:nvPr>
        </p:nvSpPr>
        <p:spPr>
          <a:xfrm>
            <a:off x="467544" y="-27384"/>
            <a:ext cx="8229600" cy="1143000"/>
          </a:xfrm>
        </p:spPr>
        <p:txBody>
          <a:bodyPr/>
          <a:lstStyle/>
          <a:p>
            <a:r>
              <a:rPr lang="en-GB" dirty="0" smtClean="0"/>
              <a:t>Envelope of RE4/1</a:t>
            </a:r>
            <a:endParaRPr lang="en-GB" dirty="0"/>
          </a:p>
        </p:txBody>
      </p:sp>
    </p:spTree>
    <p:extLst>
      <p:ext uri="{BB962C8B-B14F-4D97-AF65-F5344CB8AC3E}">
        <p14:creationId xmlns:p14="http://schemas.microsoft.com/office/powerpoint/2010/main" val="3845965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pic>
        <p:nvPicPr>
          <p:cNvPr id="5123" name="Picture 3" descr="G:\Websites\p\project-cms-rpc-endcap\RPC\UpscopeHighEta\RPCDevelopements\RE31and41\RE41\Photos\InnerRadiusSupport\PositiveRE4\IMG_093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0800000">
            <a:off x="4211960" y="185382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Websites\p\project-cms-rpc-endcap\RPC\UpscopeHighEta\RPCDevelopements\RE31and41\RE41\Photos\InnerRadiusSupport\PositiveRE4\IMG_09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97" y="2262992"/>
            <a:ext cx="3858933" cy="289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sp>
        <p:nvSpPr>
          <p:cNvPr id="3" name="TextBox 2"/>
          <p:cNvSpPr txBox="1"/>
          <p:nvPr/>
        </p:nvSpPr>
        <p:spPr>
          <a:xfrm>
            <a:off x="5220072" y="4821160"/>
            <a:ext cx="3312368" cy="923330"/>
          </a:xfrm>
          <a:prstGeom prst="rect">
            <a:avLst/>
          </a:prstGeom>
          <a:solidFill>
            <a:srgbClr val="FFC000"/>
          </a:solidFill>
        </p:spPr>
        <p:txBody>
          <a:bodyPr wrap="square" rtlCol="0">
            <a:spAutoFit/>
          </a:bodyPr>
          <a:lstStyle/>
          <a:p>
            <a:r>
              <a:rPr lang="en-GB" dirty="0" smtClean="0"/>
              <a:t>Outer radius Mounting (M24) supporting the RE4 SMs. An astute solution is required here.</a:t>
            </a:r>
            <a:endParaRPr lang="en-GB" dirty="0"/>
          </a:p>
        </p:txBody>
      </p:sp>
    </p:spTree>
    <p:extLst>
      <p:ext uri="{BB962C8B-B14F-4D97-AF65-F5344CB8AC3E}">
        <p14:creationId xmlns:p14="http://schemas.microsoft.com/office/powerpoint/2010/main" val="619653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291" y="119105"/>
            <a:ext cx="9772649" cy="707886"/>
          </a:xfrm>
          <a:prstGeom prst="rect">
            <a:avLst/>
          </a:prstGeom>
          <a:noFill/>
        </p:spPr>
        <p:txBody>
          <a:bodyPr wrap="square" rtlCol="0">
            <a:spAutoFit/>
          </a:bodyPr>
          <a:lstStyle/>
          <a:p>
            <a:pPr algn="just"/>
            <a:r>
              <a:rPr lang="en-US" sz="4000" b="1" dirty="0">
                <a:latin typeface="Times New Roman"/>
                <a:cs typeface="Times New Roman"/>
              </a:rPr>
              <a:t>P</a:t>
            </a:r>
            <a:r>
              <a:rPr lang="en-US" sz="4000" b="1" dirty="0" smtClean="0">
                <a:latin typeface="Times New Roman"/>
                <a:cs typeface="Times New Roman"/>
              </a:rPr>
              <a:t>reliminary installation schedule</a:t>
            </a:r>
            <a:endParaRPr lang="en-US" sz="4000" b="1" dirty="0">
              <a:latin typeface="Times New Roman"/>
              <a:cs typeface="Times New Roman"/>
            </a:endParaRPr>
          </a:p>
        </p:txBody>
      </p:sp>
      <p:sp>
        <p:nvSpPr>
          <p:cNvPr id="6" name="TextBox 5"/>
          <p:cNvSpPr txBox="1"/>
          <p:nvPr/>
        </p:nvSpPr>
        <p:spPr>
          <a:xfrm>
            <a:off x="297180" y="1284191"/>
            <a:ext cx="8595360" cy="461665"/>
          </a:xfrm>
          <a:prstGeom prst="rect">
            <a:avLst/>
          </a:prstGeom>
          <a:noFill/>
          <a:ln>
            <a:solidFill>
              <a:srgbClr val="BBE0E3"/>
            </a:solidFill>
          </a:ln>
        </p:spPr>
        <p:txBody>
          <a:bodyPr wrap="square" rtlCol="0">
            <a:spAutoFit/>
          </a:bodyPr>
          <a:lstStyle/>
          <a:p>
            <a:r>
              <a:rPr lang="en-GB" sz="2400" i="1" dirty="0" smtClean="0"/>
              <a:t>For each disk of RE3/1 or RE4/1</a:t>
            </a:r>
            <a:endParaRPr lang="en-GB" sz="2400" dirty="0"/>
          </a:p>
        </p:txBody>
      </p:sp>
      <p:sp>
        <p:nvSpPr>
          <p:cNvPr id="2" name="CasellaDiTesto 1"/>
          <p:cNvSpPr txBox="1"/>
          <p:nvPr/>
        </p:nvSpPr>
        <p:spPr>
          <a:xfrm>
            <a:off x="652291" y="2057400"/>
            <a:ext cx="6417480" cy="3416320"/>
          </a:xfrm>
          <a:prstGeom prst="rect">
            <a:avLst/>
          </a:prstGeom>
          <a:noFill/>
        </p:spPr>
        <p:txBody>
          <a:bodyPr wrap="none" rtlCol="0">
            <a:spAutoFit/>
          </a:bodyPr>
          <a:lstStyle/>
          <a:p>
            <a:r>
              <a:rPr lang="en-GB" dirty="0" smtClean="0"/>
              <a:t>18 chambers installed in 3 days. Crane needed full time.</a:t>
            </a:r>
          </a:p>
          <a:p>
            <a:r>
              <a:rPr lang="en-GB" dirty="0" smtClean="0"/>
              <a:t>Cable (HV/</a:t>
            </a:r>
            <a:r>
              <a:rPr lang="en-GB" dirty="0" err="1" smtClean="0"/>
              <a:t>LV,Signal</a:t>
            </a:r>
            <a:r>
              <a:rPr lang="en-GB" dirty="0" smtClean="0"/>
              <a:t>) : 3 days</a:t>
            </a:r>
          </a:p>
          <a:p>
            <a:r>
              <a:rPr lang="en-GB" dirty="0" smtClean="0"/>
              <a:t>Cooling (including commissioning at 18 bar with gas): 4 days</a:t>
            </a:r>
          </a:p>
          <a:p>
            <a:r>
              <a:rPr lang="en-GB" dirty="0" smtClean="0"/>
              <a:t>Gas : 3 days</a:t>
            </a:r>
            <a:endParaRPr lang="en-GB" dirty="0" smtClean="0">
              <a:solidFill>
                <a:srgbClr val="FF0000"/>
              </a:solidFill>
            </a:endParaRPr>
          </a:p>
          <a:p>
            <a:r>
              <a:rPr lang="en-GB" dirty="0" smtClean="0"/>
              <a:t>Final chamber commissioning: 1 week</a:t>
            </a:r>
          </a:p>
          <a:p>
            <a:endParaRPr lang="en-GB" dirty="0"/>
          </a:p>
          <a:p>
            <a:r>
              <a:rPr lang="en-GB" dirty="0" smtClean="0"/>
              <a:t>Total installation/commissioning time ~ 3 weeks (including </a:t>
            </a:r>
            <a:r>
              <a:rPr lang="en-GB" dirty="0" err="1" smtClean="0"/>
              <a:t>w.e</a:t>
            </a:r>
            <a:r>
              <a:rPr lang="en-GB" dirty="0" smtClean="0"/>
              <a:t>.)</a:t>
            </a:r>
          </a:p>
          <a:p>
            <a:endParaRPr lang="en-GB" dirty="0"/>
          </a:p>
          <a:p>
            <a:r>
              <a:rPr lang="en-GB" dirty="0" smtClean="0"/>
              <a:t>Services have to be installed in advance during previous LS or YETS</a:t>
            </a:r>
          </a:p>
          <a:p>
            <a:endParaRPr lang="en-GB" dirty="0"/>
          </a:p>
          <a:p>
            <a:r>
              <a:rPr lang="en-GB" dirty="0" smtClean="0"/>
              <a:t>Job on different disks can be parallelised if manpower available.</a:t>
            </a:r>
          </a:p>
          <a:p>
            <a:endParaRPr lang="en-GB" dirty="0"/>
          </a:p>
        </p:txBody>
      </p:sp>
    </p:spTree>
    <p:extLst>
      <p:ext uri="{BB962C8B-B14F-4D97-AF65-F5344CB8AC3E}">
        <p14:creationId xmlns:p14="http://schemas.microsoft.com/office/powerpoint/2010/main" val="2148130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latin typeface="Times New Roman"/>
                <a:cs typeface="Times New Roman"/>
              </a:rPr>
              <a:t>The services needed for the RE3/1 and RE4/1 Upgrade almost defined. </a:t>
            </a:r>
          </a:p>
          <a:p>
            <a:r>
              <a:rPr lang="en-GB" dirty="0" smtClean="0">
                <a:latin typeface="Times New Roman"/>
                <a:cs typeface="Times New Roman"/>
              </a:rPr>
              <a:t>The services are transparent to the choice of detector technology. </a:t>
            </a:r>
          </a:p>
          <a:p>
            <a:r>
              <a:rPr lang="en-GB" dirty="0" smtClean="0">
                <a:latin typeface="Times New Roman"/>
                <a:cs typeface="Times New Roman"/>
              </a:rPr>
              <a:t>Services can </a:t>
            </a:r>
            <a:r>
              <a:rPr lang="en-GB" dirty="0">
                <a:latin typeface="Times New Roman"/>
                <a:cs typeface="Times New Roman"/>
              </a:rPr>
              <a:t>be installed </a:t>
            </a:r>
            <a:r>
              <a:rPr lang="en-GB" dirty="0" smtClean="0">
                <a:latin typeface="Times New Roman"/>
                <a:cs typeface="Times New Roman"/>
              </a:rPr>
              <a:t>before and during LS2</a:t>
            </a:r>
          </a:p>
          <a:p>
            <a:r>
              <a:rPr lang="en-GB" dirty="0" smtClean="0">
                <a:latin typeface="Times New Roman"/>
                <a:cs typeface="Times New Roman"/>
              </a:rPr>
              <a:t>Chambers will be installed during YETS </a:t>
            </a:r>
            <a:r>
              <a:rPr lang="en-GB" dirty="0">
                <a:latin typeface="Times New Roman"/>
                <a:cs typeface="Times New Roman"/>
              </a:rPr>
              <a:t>before </a:t>
            </a:r>
            <a:r>
              <a:rPr lang="en-GB" dirty="0" smtClean="0">
                <a:latin typeface="Times New Roman"/>
                <a:cs typeface="Times New Roman"/>
              </a:rPr>
              <a:t>LS3. </a:t>
            </a:r>
            <a:endParaRPr lang="en-GB" dirty="0">
              <a:latin typeface="Times New Roman"/>
              <a:cs typeface="Times New Roman"/>
            </a:endParaRPr>
          </a:p>
          <a:p>
            <a:pPr marL="0" indent="0">
              <a:buNone/>
            </a:pPr>
            <a:endParaRPr lang="en-GB" dirty="0" smtClean="0">
              <a:latin typeface="Times New Roman"/>
              <a:cs typeface="Times New Roman"/>
            </a:endParaRPr>
          </a:p>
          <a:p>
            <a:endParaRPr lang="en-GB" dirty="0">
              <a:latin typeface="Times New Roman"/>
              <a:cs typeface="Times New Roman"/>
            </a:endParaRPr>
          </a:p>
        </p:txBody>
      </p:sp>
    </p:spTree>
    <p:extLst>
      <p:ext uri="{BB962C8B-B14F-4D97-AF65-F5344CB8AC3E}">
        <p14:creationId xmlns:p14="http://schemas.microsoft.com/office/powerpoint/2010/main" val="453703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Improved RPC for </a:t>
            </a:r>
            <a:r>
              <a:rPr lang="en-GB" dirty="0" smtClean="0"/>
              <a:t>RE3/1 </a:t>
            </a:r>
            <a:r>
              <a:rPr lang="en-GB" dirty="0"/>
              <a:t>and </a:t>
            </a:r>
            <a:r>
              <a:rPr lang="en-GB" dirty="0" smtClean="0"/>
              <a:t>RE4/1</a:t>
            </a:r>
            <a:endParaRPr lang="en-GB" dirty="0"/>
          </a:p>
        </p:txBody>
      </p:sp>
      <p:pic>
        <p:nvPicPr>
          <p:cNvPr id="4" name="Picture 2" descr="D:\연구과제\Conferences\RPC_Conf\2014\kslee\Figures\4gap_RPC.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4"/>
          </a:xfrm>
        </p:grpSpPr>
        <p:pic>
          <p:nvPicPr>
            <p:cNvPr id="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2069" y="946567"/>
              <a:ext cx="5129079" cy="20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10" name="TextBox 9"/>
          <p:cNvSpPr txBox="1"/>
          <p:nvPr/>
        </p:nvSpPr>
        <p:spPr>
          <a:xfrm>
            <a:off x="539552" y="5373216"/>
            <a:ext cx="3096344" cy="1015663"/>
          </a:xfrm>
          <a:prstGeom prst="rect">
            <a:avLst/>
          </a:prstGeom>
          <a:solidFill>
            <a:srgbClr val="FFC000"/>
          </a:solidFill>
        </p:spPr>
        <p:txBody>
          <a:bodyPr wrap="square" rtlCol="0">
            <a:spAutoFit/>
          </a:bodyPr>
          <a:lstStyle/>
          <a:p>
            <a:r>
              <a:rPr lang="en-GB" sz="2000" b="1" i="1" dirty="0" smtClean="0">
                <a:solidFill>
                  <a:srgbClr val="FF0000"/>
                </a:solidFill>
              </a:rPr>
              <a:t>Most of the services are not dependant on the technology choice. </a:t>
            </a:r>
            <a:endParaRPr lang="en-GB" dirty="0">
              <a:solidFill>
                <a:srgbClr val="FF0000"/>
              </a:solidFill>
            </a:endParaRPr>
          </a:p>
        </p:txBody>
      </p:sp>
    </p:spTree>
    <p:extLst>
      <p:ext uri="{BB962C8B-B14F-4D97-AF65-F5344CB8AC3E}">
        <p14:creationId xmlns:p14="http://schemas.microsoft.com/office/powerpoint/2010/main" val="3340284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28"/>
            <a:ext cx="8229600" cy="1143000"/>
          </a:xfrm>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88024" y="5589240"/>
            <a:ext cx="2232248" cy="646331"/>
          </a:xfrm>
          <a:prstGeom prst="rect">
            <a:avLst/>
          </a:prstGeom>
          <a:solidFill>
            <a:srgbClr val="FF0000"/>
          </a:solidFill>
        </p:spPr>
        <p:txBody>
          <a:bodyPr wrap="square" rtlCol="0">
            <a:spAutoFit/>
          </a:bodyPr>
          <a:lstStyle/>
          <a:p>
            <a:r>
              <a:rPr lang="en-GB" dirty="0" smtClean="0"/>
              <a:t>Now corrected, clearance introduced</a:t>
            </a:r>
            <a:endParaRPr lang="en-GB" dirty="0"/>
          </a:p>
        </p:txBody>
      </p:sp>
      <p:sp>
        <p:nvSpPr>
          <p:cNvPr id="5" name="TextBox 4"/>
          <p:cNvSpPr txBox="1"/>
          <p:nvPr/>
        </p:nvSpPr>
        <p:spPr>
          <a:xfrm>
            <a:off x="1691680" y="1124744"/>
            <a:ext cx="1008112" cy="369332"/>
          </a:xfrm>
          <a:prstGeom prst="rect">
            <a:avLst/>
          </a:prstGeom>
          <a:noFill/>
        </p:spPr>
        <p:txBody>
          <a:bodyPr wrap="square" rtlCol="0">
            <a:spAutoFit/>
          </a:bodyPr>
          <a:lstStyle/>
          <a:p>
            <a:r>
              <a:rPr lang="en-US" dirty="0" smtClean="0"/>
              <a:t>Remove</a:t>
            </a:r>
            <a:endParaRPr lang="en-US" dirty="0"/>
          </a:p>
        </p:txBody>
      </p:sp>
    </p:spTree>
    <p:extLst>
      <p:ext uri="{BB962C8B-B14F-4D97-AF65-F5344CB8AC3E}">
        <p14:creationId xmlns:p14="http://schemas.microsoft.com/office/powerpoint/2010/main" val="753492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186" name="Worksheet" r:id="rId4" imgW="12687384" imgH="4048247" progId="Excel.Sheet.12">
                  <p:embed/>
                </p:oleObj>
              </mc:Choice>
              <mc:Fallback>
                <p:oleObj name="Worksheet" r:id="rId4" imgW="12687384" imgH="4048247" progId="Excel.Sheet.12">
                  <p:embed/>
                  <p:pic>
                    <p:nvPicPr>
                      <p:cNvPr id="0" name=""/>
                      <p:cNvPicPr/>
                      <p:nvPr/>
                    </p:nvPicPr>
                    <p:blipFill>
                      <a:blip r:embed="rId5"/>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Gas System </a:t>
            </a:r>
            <a:r>
              <a:rPr lang="it-IT" dirty="0" err="1" smtClean="0"/>
              <a:t>modification</a:t>
            </a:r>
            <a:endParaRPr lang="it-IT" dirty="0"/>
          </a:p>
        </p:txBody>
      </p:sp>
      <p:sp>
        <p:nvSpPr>
          <p:cNvPr id="3" name="Rectangle 2"/>
          <p:cNvSpPr/>
          <p:nvPr/>
        </p:nvSpPr>
        <p:spPr>
          <a:xfrm>
            <a:off x="539552" y="976073"/>
            <a:ext cx="7920880" cy="5909311"/>
          </a:xfrm>
          <a:prstGeom prst="rect">
            <a:avLst/>
          </a:prstGeom>
        </p:spPr>
        <p:txBody>
          <a:bodyPr wrap="square">
            <a:spAutoFit/>
          </a:bodyPr>
          <a:lstStyle/>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29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latin typeface="Times New Roman" panose="02020603050405020304" pitchFamily="18" charset="0"/>
                <a:cs typeface="Times New Roman" panose="02020603050405020304" pitchFamily="18" charset="0"/>
              </a:rPr>
              <a:t>RPC Upgrade RE(3,4)/1 gas system </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23</a:t>
            </a:fld>
            <a:endParaRPr lang="en-US" dirty="0">
              <a:solidFill>
                <a:srgbClr val="000000"/>
              </a:solidFill>
            </a:endParaRPr>
          </a:p>
        </p:txBody>
      </p:sp>
      <p:sp>
        <p:nvSpPr>
          <p:cNvPr id="7" name="Content Placeholder 2"/>
          <p:cNvSpPr>
            <a:spLocks noGrp="1"/>
          </p:cNvSpPr>
          <p:nvPr>
            <p:ph idx="1"/>
          </p:nvPr>
        </p:nvSpPr>
        <p:spPr>
          <a:xfrm>
            <a:off x="373063" y="1038944"/>
            <a:ext cx="8439150" cy="5486400"/>
          </a:xfrm>
        </p:spPr>
        <p:txBody>
          <a:bodyPr>
            <a:normAutofit lnSpcReduction="10000"/>
          </a:bodyPr>
          <a:lstStyle/>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supply from SGX to USC gas room is covered by the existing spare gas lines even if different gas mixture is used.</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a:solidFill>
                  <a:srgbClr val="0000FF"/>
                </a:solidFill>
                <a:latin typeface="Times New Roman" panose="02020603050405020304" pitchFamily="18" charset="0"/>
                <a:cs typeface="Times New Roman" panose="02020603050405020304" pitchFamily="18" charset="0"/>
              </a:rPr>
              <a:t>The free manifold (12 gas channels) of the gas racks X2(A,S)51 (racks 85 and 67 from GCS) can provide the gas supply for RE±(3,4)/1  → installation of new gas racks in UXC is not </a:t>
            </a:r>
            <a:r>
              <a:rPr lang="en-US" sz="1600" b="1" dirty="0" smtClean="0">
                <a:solidFill>
                  <a:srgbClr val="0000FF"/>
                </a:solidFill>
                <a:latin typeface="Times New Roman" panose="02020603050405020304" pitchFamily="18" charset="0"/>
                <a:cs typeface="Times New Roman" panose="02020603050405020304" pitchFamily="18" charset="0"/>
              </a:rPr>
              <a:t>required.</a:t>
            </a:r>
          </a:p>
          <a:p>
            <a:pPr>
              <a:buClr>
                <a:schemeClr val="accent1">
                  <a:lumMod val="75000"/>
                </a:schemeClr>
              </a:buClr>
              <a:buSzPct val="150000"/>
              <a:buFont typeface="Wingdings" panose="05000000000000000000" pitchFamily="2" charset="2"/>
              <a:buChar char="ü"/>
            </a:pPr>
            <a:endParaRPr lang="en-US" sz="1600" b="1" dirty="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flow cells of the free manifolds and their readout are already implemented in the GCS software.</a:t>
            </a:r>
          </a:p>
          <a:p>
            <a:pPr>
              <a:buClr>
                <a:schemeClr val="accent1">
                  <a:lumMod val="75000"/>
                </a:schemeClr>
              </a:buClr>
              <a:buSzPct val="150000"/>
              <a:buFont typeface="Wingdings" panose="05000000000000000000" pitchFamily="2" charset="2"/>
              <a:buChar char="ü"/>
            </a:pPr>
            <a:endParaRPr lang="en-US" sz="1600" b="1" dirty="0" smtClean="0">
              <a:solidFill>
                <a:srgbClr val="00B050"/>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In case a different gas mixture have to be used  the two manifolds of racks 85 and 67 sharing a common gas line have to be separated  → requires installation of new gas pipes from UXC to the gas racks, modifications of the racks and a new mixer in SGX.</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the refresh rate for HL-LHC (1 volume change/hour) and  using 6 gas channels per RE±(3,4)/1) fixes the upper limit for the flow of a single gas channel to ~9 l/h.</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distribution from the gas racks to RE±(3,4)/1 chamber patch panel requires installation of copper pipes ((1 return + 1 supply)/gas channel), patch panels and flow reducers.</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13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a:t>
            </a:r>
            <a:r>
              <a:rPr lang="en-US" sz="2200" b="1" dirty="0" smtClean="0">
                <a:solidFill>
                  <a:srgbClr val="FF0000"/>
                </a:solidFill>
                <a:latin typeface="Times New Roman" panose="02020603050405020304" pitchFamily="18" charset="0"/>
                <a:cs typeface="Times New Roman" panose="02020603050405020304" pitchFamily="18" charset="0"/>
              </a:rPr>
              <a:t>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alternative gas mixture for the upgrade:</a:t>
            </a:r>
            <a:r>
              <a:rPr lang="en-US" sz="2200" dirty="0" smtClean="0">
                <a:latin typeface="Times New Roman" panose="02020603050405020304" pitchFamily="18" charset="0"/>
                <a:cs typeface="Times New Roman" panose="02020603050405020304" pitchFamily="18" charset="0"/>
              </a:rPr>
              <a:t>  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This solution is not considered for the 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291733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6636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01" t="24172" r="37319" b="14123"/>
          <a:stretch/>
        </p:blipFill>
        <p:spPr bwMode="auto">
          <a:xfrm>
            <a:off x="320122" y="819361"/>
            <a:ext cx="8490811" cy="54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
        <p:nvSpPr>
          <p:cNvPr id="5" name="Left Arrow 4"/>
          <p:cNvSpPr/>
          <p:nvPr/>
        </p:nvSpPr>
        <p:spPr>
          <a:xfrm rot="7291567">
            <a:off x="7667267" y="2342675"/>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5580112" y="5048309"/>
            <a:ext cx="1979143" cy="646331"/>
          </a:xfrm>
          <a:prstGeom prst="rect">
            <a:avLst/>
          </a:prstGeom>
          <a:noFill/>
        </p:spPr>
        <p:txBody>
          <a:bodyPr wrap="square" rtlCol="0">
            <a:spAutoFit/>
          </a:bodyPr>
          <a:lstStyle/>
          <a:p>
            <a:r>
              <a:rPr lang="en-GB" dirty="0" smtClean="0">
                <a:solidFill>
                  <a:prstClr val="black"/>
                </a:solidFill>
              </a:rPr>
              <a:t>Cabling losses have not been included</a:t>
            </a:r>
            <a:endParaRPr lang="en-GB" dirty="0">
              <a:solidFill>
                <a:prstClr val="black"/>
              </a:solidFill>
            </a:endParaRPr>
          </a:p>
        </p:txBody>
      </p:sp>
      <p:sp>
        <p:nvSpPr>
          <p:cNvPr id="6" name="Rectangle 5"/>
          <p:cNvSpPr/>
          <p:nvPr/>
        </p:nvSpPr>
        <p:spPr>
          <a:xfrm>
            <a:off x="539552" y="1340768"/>
            <a:ext cx="2979301" cy="461665"/>
          </a:xfrm>
          <a:prstGeom prst="rect">
            <a:avLst/>
          </a:prstGeom>
        </p:spPr>
        <p:txBody>
          <a:bodyPr wrap="none">
            <a:spAutoFit/>
          </a:bodyPr>
          <a:lstStyle/>
          <a:p>
            <a:r>
              <a:rPr lang="en-GB" sz="2400" b="1" dirty="0">
                <a:solidFill>
                  <a:srgbClr val="FF0000"/>
                </a:solidFill>
              </a:rPr>
              <a:t>Present Configuration</a:t>
            </a:r>
          </a:p>
        </p:txBody>
      </p:sp>
    </p:spTree>
    <p:extLst>
      <p:ext uri="{BB962C8B-B14F-4D97-AF65-F5344CB8AC3E}">
        <p14:creationId xmlns:p14="http://schemas.microsoft.com/office/powerpoint/2010/main" val="2966860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26125" r="37341" b="12525"/>
          <a:stretch/>
        </p:blipFill>
        <p:spPr bwMode="auto">
          <a:xfrm>
            <a:off x="209796" y="908720"/>
            <a:ext cx="8796660"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1484784"/>
            <a:ext cx="2520280" cy="646331"/>
          </a:xfrm>
          <a:prstGeom prst="rect">
            <a:avLst/>
          </a:prstGeom>
          <a:noFill/>
        </p:spPr>
        <p:txBody>
          <a:bodyPr wrap="square" rtlCol="0">
            <a:spAutoFit/>
          </a:bodyPr>
          <a:lstStyle/>
          <a:p>
            <a:r>
              <a:rPr lang="en-GB" b="1" dirty="0" smtClean="0">
                <a:solidFill>
                  <a:srgbClr val="FF0000"/>
                </a:solidFill>
              </a:rPr>
              <a:t> </a:t>
            </a:r>
            <a:r>
              <a:rPr lang="en-GB" b="1" dirty="0">
                <a:solidFill>
                  <a:srgbClr val="FF0000"/>
                </a:solidFill>
              </a:rPr>
              <a:t>Upgrade</a:t>
            </a:r>
          </a:p>
          <a:p>
            <a:r>
              <a:rPr lang="en-GB" b="1" dirty="0" smtClean="0">
                <a:solidFill>
                  <a:srgbClr val="FF0000"/>
                </a:solidFill>
              </a:rPr>
              <a:t> Configuration</a:t>
            </a:r>
            <a:endParaRPr lang="en-GB" b="1" dirty="0">
              <a:solidFill>
                <a:srgbClr val="FF0000"/>
              </a:solidFill>
            </a:endParaRPr>
          </a:p>
        </p:txBody>
      </p:sp>
      <p:sp>
        <p:nvSpPr>
          <p:cNvPr id="4" name="Left Arrow 3"/>
          <p:cNvSpPr/>
          <p:nvPr/>
        </p:nvSpPr>
        <p:spPr>
          <a:xfrm rot="7291567">
            <a:off x="7669682" y="2558698"/>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33217" y="5390583"/>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7" name="TextBox 6"/>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Tree>
    <p:extLst>
      <p:ext uri="{BB962C8B-B14F-4D97-AF65-F5344CB8AC3E}">
        <p14:creationId xmlns:p14="http://schemas.microsoft.com/office/powerpoint/2010/main" val="364666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9747" y="3277311"/>
            <a:ext cx="4426721" cy="332004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09" y="2492896"/>
            <a:ext cx="4176462" cy="31323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574308" y="4691270"/>
            <a:ext cx="1701548" cy="29644"/>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716" y="3595375"/>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923330"/>
          </a:xfrm>
          <a:prstGeom prst="rect">
            <a:avLst/>
          </a:prstGeom>
          <a:solidFill>
            <a:srgbClr val="FFC000"/>
          </a:solidFill>
        </p:spPr>
        <p:txBody>
          <a:bodyPr wrap="square" rtlCol="0">
            <a:spAutoFit/>
          </a:bodyPr>
          <a:lstStyle/>
          <a:p>
            <a:r>
              <a:rPr lang="en-GB" dirty="0" smtClean="0">
                <a:solidFill>
                  <a:prstClr val="black"/>
                </a:solidFill>
              </a:rPr>
              <a:t>Services to extend to RE3/1 ? Gas and cooling.</a:t>
            </a:r>
            <a:endParaRPr lang="en-GB" dirty="0">
              <a:solidFill>
                <a:prstClr val="black"/>
              </a:solidFill>
            </a:endParaRPr>
          </a:p>
        </p:txBody>
      </p:sp>
      <p:sp>
        <p:nvSpPr>
          <p:cNvPr id="10" name="TextBox 9"/>
          <p:cNvSpPr txBox="1"/>
          <p:nvPr/>
        </p:nvSpPr>
        <p:spPr>
          <a:xfrm>
            <a:off x="2627784" y="836713"/>
            <a:ext cx="4104456" cy="1200329"/>
          </a:xfrm>
          <a:prstGeom prst="rect">
            <a:avLst/>
          </a:prstGeom>
          <a:solidFill>
            <a:srgbClr val="FFC000"/>
          </a:solidFill>
        </p:spPr>
        <p:txBody>
          <a:bodyPr wrap="square" rtlCol="0">
            <a:spAutoFit/>
          </a:bodyPr>
          <a:lstStyle/>
          <a:p>
            <a:r>
              <a:rPr lang="en-GB" dirty="0" smtClean="0">
                <a:solidFill>
                  <a:prstClr val="black"/>
                </a:solidFill>
              </a:rPr>
              <a:t>RE3/1 as designed, “short version” was mounted flush with the Yoke. Shielding takes up significant space in “Z”. Z space over shielding to be studied.</a:t>
            </a:r>
            <a:endParaRPr lang="en-GB" dirty="0">
              <a:solidFill>
                <a:prstClr val="black"/>
              </a:solidFill>
            </a:endParaRPr>
          </a:p>
        </p:txBody>
      </p:sp>
    </p:spTree>
    <p:extLst>
      <p:ext uri="{BB962C8B-B14F-4D97-AF65-F5344CB8AC3E}">
        <p14:creationId xmlns:p14="http://schemas.microsoft.com/office/powerpoint/2010/main" val="126700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4211960" y="3212976"/>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16" y="3212976"/>
            <a:ext cx="3287859" cy="246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5731" y="1772816"/>
            <a:ext cx="3240360" cy="923330"/>
          </a:xfrm>
          <a:prstGeom prst="rect">
            <a:avLst/>
          </a:prstGeom>
          <a:solidFill>
            <a:srgbClr val="FFC000"/>
          </a:solidFill>
        </p:spPr>
        <p:txBody>
          <a:bodyPr wrap="square" rtlCol="0">
            <a:spAutoFit/>
          </a:bodyPr>
          <a:lstStyle/>
          <a:p>
            <a:r>
              <a:rPr lang="en-GB" dirty="0" smtClean="0"/>
              <a:t>Services on top of CSCs to be understood </a:t>
            </a:r>
            <a:r>
              <a:rPr lang="en-GB" dirty="0" err="1" smtClean="0"/>
              <a:t>wrt</a:t>
            </a:r>
            <a:r>
              <a:rPr lang="en-GB" dirty="0" smtClean="0"/>
              <a:t> the envelope that Integration office have</a:t>
            </a:r>
            <a:endParaRPr lang="en-GB" dirty="0"/>
          </a:p>
        </p:txBody>
      </p:sp>
      <p:sp>
        <p:nvSpPr>
          <p:cNvPr id="4" name="TextBox 3"/>
          <p:cNvSpPr txBox="1"/>
          <p:nvPr/>
        </p:nvSpPr>
        <p:spPr>
          <a:xfrm>
            <a:off x="899592" y="1988840"/>
            <a:ext cx="2160240" cy="646331"/>
          </a:xfrm>
          <a:prstGeom prst="rect">
            <a:avLst/>
          </a:prstGeom>
          <a:solidFill>
            <a:srgbClr val="FFC000"/>
          </a:solidFill>
        </p:spPr>
        <p:txBody>
          <a:bodyPr wrap="square" rtlCol="0">
            <a:spAutoFit/>
          </a:bodyPr>
          <a:lstStyle/>
          <a:p>
            <a:r>
              <a:rPr lang="en-GB" dirty="0" smtClean="0"/>
              <a:t>Details of as built to be understood.</a:t>
            </a:r>
            <a:endParaRPr lang="en-GB" dirty="0"/>
          </a:p>
        </p:txBody>
      </p:sp>
    </p:spTree>
    <p:extLst>
      <p:ext uri="{BB962C8B-B14F-4D97-AF65-F5344CB8AC3E}">
        <p14:creationId xmlns:p14="http://schemas.microsoft.com/office/powerpoint/2010/main" val="416557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Subjects covered</a:t>
            </a:r>
            <a:endParaRPr lang="en-GB" dirty="0"/>
          </a:p>
        </p:txBody>
      </p:sp>
      <p:sp>
        <p:nvSpPr>
          <p:cNvPr id="3" name="Content Placeholder 2"/>
          <p:cNvSpPr>
            <a:spLocks noGrp="1"/>
          </p:cNvSpPr>
          <p:nvPr>
            <p:ph idx="1"/>
          </p:nvPr>
        </p:nvSpPr>
        <p:spPr/>
        <p:txBody>
          <a:bodyPr/>
          <a:lstStyle/>
          <a:p>
            <a:r>
              <a:rPr lang="en-GB" dirty="0" smtClean="0"/>
              <a:t>Gas system </a:t>
            </a:r>
          </a:p>
          <a:p>
            <a:r>
              <a:rPr lang="en-GB" dirty="0" smtClean="0"/>
              <a:t>Electrical and Signal (HV, LV, Signal &amp; Power) systems </a:t>
            </a:r>
          </a:p>
          <a:p>
            <a:r>
              <a:rPr lang="en-GB" dirty="0" smtClean="0"/>
              <a:t>Service passage</a:t>
            </a:r>
          </a:p>
          <a:p>
            <a:r>
              <a:rPr lang="en-GB" dirty="0" smtClean="0"/>
              <a:t>Installation (Integration &amp; schedule)</a:t>
            </a:r>
            <a:endParaRPr lang="en-GB" dirty="0"/>
          </a:p>
        </p:txBody>
      </p:sp>
    </p:spTree>
    <p:extLst>
      <p:ext uri="{BB962C8B-B14F-4D97-AF65-F5344CB8AC3E}">
        <p14:creationId xmlns:p14="http://schemas.microsoft.com/office/powerpoint/2010/main" val="370840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4378"/>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304" y="5229380"/>
            <a:ext cx="1368152" cy="1200329"/>
          </a:xfrm>
          <a:prstGeom prst="rect">
            <a:avLst/>
          </a:prstGeom>
          <a:solidFill>
            <a:srgbClr val="FFC000"/>
          </a:solidFill>
        </p:spPr>
        <p:txBody>
          <a:bodyPr wrap="square" rtlCol="0">
            <a:spAutoFit/>
          </a:bodyPr>
          <a:lstStyle/>
          <a:p>
            <a:r>
              <a:rPr lang="en-GB" dirty="0" smtClean="0"/>
              <a:t>RPC Gas Rack with spare channels</a:t>
            </a:r>
            <a:endParaRPr lang="en-GB" dirty="0"/>
          </a:p>
        </p:txBody>
      </p:sp>
      <p:sp>
        <p:nvSpPr>
          <p:cNvPr id="5" name="TextBox 4"/>
          <p:cNvSpPr txBox="1"/>
          <p:nvPr/>
        </p:nvSpPr>
        <p:spPr>
          <a:xfrm>
            <a:off x="7776356" y="2917709"/>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7" name="TextBox 6"/>
          <p:cNvSpPr txBox="1"/>
          <p:nvPr/>
        </p:nvSpPr>
        <p:spPr>
          <a:xfrm>
            <a:off x="912422" y="3162418"/>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6" name="TextBox 5"/>
          <p:cNvSpPr txBox="1"/>
          <p:nvPr/>
        </p:nvSpPr>
        <p:spPr>
          <a:xfrm>
            <a:off x="7020272" y="1052736"/>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
        <p:nvSpPr>
          <p:cNvPr id="8" name="TextBox 7"/>
          <p:cNvSpPr txBox="1"/>
          <p:nvPr/>
        </p:nvSpPr>
        <p:spPr>
          <a:xfrm>
            <a:off x="899592" y="409019"/>
            <a:ext cx="6336704" cy="584775"/>
          </a:xfrm>
          <a:prstGeom prst="rect">
            <a:avLst/>
          </a:prstGeom>
          <a:noFill/>
        </p:spPr>
        <p:txBody>
          <a:bodyPr wrap="square" rtlCol="0">
            <a:spAutoFit/>
          </a:bodyPr>
          <a:lstStyle/>
          <a:p>
            <a:r>
              <a:rPr lang="en-GB" sz="3200" dirty="0" smtClean="0"/>
              <a:t>Services on YE3 serving RE3 and RE4</a:t>
            </a:r>
            <a:endParaRPr lang="en-GB" sz="3200" dirty="0"/>
          </a:p>
        </p:txBody>
      </p:sp>
      <p:cxnSp>
        <p:nvCxnSpPr>
          <p:cNvPr id="10" name="Straight Arrow Connector 9"/>
          <p:cNvCxnSpPr/>
          <p:nvPr/>
        </p:nvCxnSpPr>
        <p:spPr>
          <a:xfrm>
            <a:off x="899592" y="1758009"/>
            <a:ext cx="1082914" cy="126784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73061" y="2503022"/>
            <a:ext cx="1840142" cy="197834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516216" y="4816058"/>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07138" y="3212106"/>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660232" y="1375901"/>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74114" y="4158206"/>
            <a:ext cx="1296144" cy="646331"/>
          </a:xfrm>
          <a:prstGeom prst="rect">
            <a:avLst/>
          </a:prstGeom>
          <a:solidFill>
            <a:srgbClr val="FFC000"/>
          </a:solidFill>
        </p:spPr>
        <p:txBody>
          <a:bodyPr wrap="square" rtlCol="0">
            <a:spAutoFit/>
          </a:bodyPr>
          <a:lstStyle/>
          <a:p>
            <a:r>
              <a:rPr lang="en-GB" dirty="0" smtClean="0"/>
              <a:t>Signal LBB Crates</a:t>
            </a:r>
            <a:endParaRPr lang="en-GB" dirty="0"/>
          </a:p>
        </p:txBody>
      </p:sp>
      <p:cxnSp>
        <p:nvCxnSpPr>
          <p:cNvPr id="17" name="Straight Arrow Connector 16"/>
          <p:cNvCxnSpPr/>
          <p:nvPr/>
        </p:nvCxnSpPr>
        <p:spPr>
          <a:xfrm flipH="1">
            <a:off x="1973061" y="4504779"/>
            <a:ext cx="1884496" cy="688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86815" y="4504779"/>
            <a:ext cx="1553809" cy="13767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170258" y="2625539"/>
            <a:ext cx="1561688" cy="186451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7157" y="1096734"/>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Tree>
    <p:extLst>
      <p:ext uri="{BB962C8B-B14F-4D97-AF65-F5344CB8AC3E}">
        <p14:creationId xmlns:p14="http://schemas.microsoft.com/office/powerpoint/2010/main" val="390647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 system </a:t>
            </a:r>
            <a:endParaRPr lang="en-GB" dirty="0"/>
          </a:p>
        </p:txBody>
      </p:sp>
      <p:sp>
        <p:nvSpPr>
          <p:cNvPr id="3" name="Content Placeholder 2"/>
          <p:cNvSpPr>
            <a:spLocks noGrp="1"/>
          </p:cNvSpPr>
          <p:nvPr>
            <p:ph idx="1"/>
          </p:nvPr>
        </p:nvSpPr>
        <p:spPr/>
        <p:txBody>
          <a:bodyPr/>
          <a:lstStyle/>
          <a:p>
            <a:r>
              <a:rPr lang="is-IS" dirty="0" smtClean="0"/>
              <a:t>Baseline</a:t>
            </a:r>
          </a:p>
          <a:p>
            <a:pPr marL="0" indent="0">
              <a:buNone/>
            </a:pPr>
            <a:r>
              <a:rPr lang="is-IS" dirty="0"/>
              <a:t>	</a:t>
            </a:r>
            <a:r>
              <a:rPr lang="en-GB" dirty="0" smtClean="0"/>
              <a:t>Using present mixture no changes to be 	made only completing the piping.</a:t>
            </a:r>
          </a:p>
          <a:p>
            <a:pPr marL="0" indent="0">
              <a:buNone/>
            </a:pPr>
            <a:endParaRPr lang="en-GB" dirty="0" smtClean="0"/>
          </a:p>
          <a:p>
            <a:r>
              <a:rPr lang="en-GB" dirty="0" smtClean="0"/>
              <a:t>Using different mixture requires mixer in SGX, New rack in UGX and UXC racks removed and modified. This alternative solution </a:t>
            </a:r>
            <a:r>
              <a:rPr lang="en-GB" dirty="0" smtClean="0"/>
              <a:t>is  </a:t>
            </a:r>
            <a:r>
              <a:rPr lang="en-GB" dirty="0" smtClean="0">
                <a:solidFill>
                  <a:srgbClr val="FF0000"/>
                </a:solidFill>
              </a:rPr>
              <a:t>NOT </a:t>
            </a:r>
            <a:r>
              <a:rPr lang="en-GB" dirty="0" smtClean="0"/>
              <a:t>considered </a:t>
            </a:r>
            <a:r>
              <a:rPr lang="en-GB" dirty="0" smtClean="0"/>
              <a:t>so far. </a:t>
            </a:r>
            <a:endParaRPr lang="en-GB" dirty="0"/>
          </a:p>
        </p:txBody>
      </p:sp>
    </p:spTree>
    <p:extLst>
      <p:ext uri="{BB962C8B-B14F-4D97-AF65-F5344CB8AC3E}">
        <p14:creationId xmlns:p14="http://schemas.microsoft.com/office/powerpoint/2010/main" val="143224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system requirements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146" name="Worksheet" r:id="rId4" imgW="12877634" imgH="2895537" progId="Excel.Sheet.12">
                  <p:embed/>
                </p:oleObj>
              </mc:Choice>
              <mc:Fallback>
                <p:oleObj name="Worksheet" r:id="rId4" imgW="12877634" imgH="2895537"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
        <p:nvSpPr>
          <p:cNvPr id="6" name="TextBox 5"/>
          <p:cNvSpPr txBox="1"/>
          <p:nvPr/>
        </p:nvSpPr>
        <p:spPr>
          <a:xfrm>
            <a:off x="-4483510" y="51029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434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64088" y="998805"/>
            <a:ext cx="3816424" cy="5526539"/>
            <a:chOff x="3201094" y="254411"/>
            <a:chExt cx="6423769" cy="648000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836712"/>
            <a:ext cx="4078393" cy="3293209"/>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 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563888" y="2377663"/>
            <a:ext cx="2667719" cy="24009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083480"/>
            <a:ext cx="4357175" cy="19296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96" y="4258831"/>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8" y="1700808"/>
            <a:ext cx="48406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7021" y="2483316"/>
            <a:ext cx="2344472" cy="1200329"/>
          </a:xfrm>
          <a:prstGeom prst="rect">
            <a:avLst/>
          </a:prstGeom>
          <a:solidFill>
            <a:srgbClr val="FFC000"/>
          </a:solidFill>
        </p:spPr>
        <p:txBody>
          <a:bodyPr wrap="square" rtlCol="0">
            <a:spAutoFit/>
          </a:bodyPr>
          <a:lstStyle/>
          <a:p>
            <a:r>
              <a:rPr lang="en-GB" dirty="0" smtClean="0"/>
              <a:t>Re-mapping of LV cabling to give crate space must be tested first</a:t>
            </a:r>
            <a:endParaRPr lang="en-GB" dirty="0"/>
          </a:p>
        </p:txBody>
      </p:sp>
      <p:sp>
        <p:nvSpPr>
          <p:cNvPr id="3" name="TextBox 2"/>
          <p:cNvSpPr txBox="1"/>
          <p:nvPr/>
        </p:nvSpPr>
        <p:spPr>
          <a:xfrm>
            <a:off x="3844194" y="998805"/>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6331812" y="1854443"/>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
        <p:nvSpPr>
          <p:cNvPr id="7" name="Rectangle 6"/>
          <p:cNvSpPr/>
          <p:nvPr/>
        </p:nvSpPr>
        <p:spPr>
          <a:xfrm>
            <a:off x="1884880" y="178395"/>
            <a:ext cx="5452518" cy="553998"/>
          </a:xfrm>
          <a:prstGeom prst="rect">
            <a:avLst/>
          </a:prstGeom>
        </p:spPr>
        <p:txBody>
          <a:bodyPr wrap="none">
            <a:spAutoFit/>
          </a:bodyPr>
          <a:lstStyle/>
          <a:p>
            <a:r>
              <a:rPr lang="en-GB" sz="3000" dirty="0" smtClean="0"/>
              <a:t>LV power </a:t>
            </a:r>
            <a:r>
              <a:rPr lang="en-GB" sz="3000" dirty="0"/>
              <a:t>system requirements</a:t>
            </a:r>
            <a:endParaRPr lang="en-US" sz="3000" dirty="0"/>
          </a:p>
        </p:txBody>
      </p:sp>
    </p:spTree>
    <p:extLst>
      <p:ext uri="{BB962C8B-B14F-4D97-AF65-F5344CB8AC3E}">
        <p14:creationId xmlns:p14="http://schemas.microsoft.com/office/powerpoint/2010/main" val="260020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rack space (24U) with original FEB/LBB system</a:t>
            </a:r>
            <a:endParaRPr lang="en-GB" dirty="0"/>
          </a:p>
        </p:txBody>
      </p:sp>
    </p:spTree>
    <p:extLst>
      <p:ext uri="{BB962C8B-B14F-4D97-AF65-F5344CB8AC3E}">
        <p14:creationId xmlns:p14="http://schemas.microsoft.com/office/powerpoint/2010/main" val="118677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Under study</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2031325"/>
          </a:xfrm>
          <a:prstGeom prst="rect">
            <a:avLst/>
          </a:prstGeom>
          <a:solidFill>
            <a:srgbClr val="FFC000"/>
          </a:solidFill>
        </p:spPr>
        <p:txBody>
          <a:bodyPr wrap="square" rtlCol="0">
            <a:spAutoFit/>
          </a:bodyPr>
          <a:lstStyle/>
          <a:p>
            <a:r>
              <a:rPr lang="en-GB" dirty="0" smtClean="0"/>
              <a:t>New FE is being investigated with greatly reduced space requirements in the </a:t>
            </a:r>
            <a:r>
              <a:rPr lang="en-GB" dirty="0"/>
              <a:t>c</a:t>
            </a:r>
            <a:r>
              <a:rPr lang="en-GB" dirty="0" smtClean="0"/>
              <a:t>rates and service section on yoke is clearly better with 72 FO instead of 1440 dia10mm signal cables.</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1459</Words>
  <Application>Microsoft Macintosh PowerPoint</Application>
  <PresentationFormat>On-screen Show (4:3)</PresentationFormat>
  <Paragraphs>167</Paragraphs>
  <Slides>29</Slides>
  <Notes>2</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29</vt:i4>
      </vt:variant>
    </vt:vector>
  </HeadingPairs>
  <TitlesOfParts>
    <vt:vector size="44" baseType="lpstr">
      <vt:lpstr>Calibri</vt:lpstr>
      <vt:lpstr>Courier New</vt:lpstr>
      <vt:lpstr>Times New Roman</vt:lpstr>
      <vt:lpstr>Wingdings</vt:lpstr>
      <vt:lpstr>맑은 고딕</vt:lpstr>
      <vt:lpstr>Arial</vt:lpstr>
      <vt:lpstr>Office Theme</vt:lpstr>
      <vt:lpstr>MH design</vt:lpstr>
      <vt:lpstr>1_MH design</vt:lpstr>
      <vt:lpstr>2_MH design</vt:lpstr>
      <vt:lpstr>3_MH design</vt:lpstr>
      <vt:lpstr>1_Office Theme</vt:lpstr>
      <vt:lpstr>4_Office Theme</vt:lpstr>
      <vt:lpstr>7_Office Theme</vt:lpstr>
      <vt:lpstr>Worksheet</vt:lpstr>
      <vt:lpstr>Services and installation plan for RE3&amp;4 Upgrade</vt:lpstr>
      <vt:lpstr>Improved RPC for RE3/1 and RE4/1</vt:lpstr>
      <vt:lpstr>Subjects covered</vt:lpstr>
      <vt:lpstr>PowerPoint Presentation</vt:lpstr>
      <vt:lpstr>Gas system </vt:lpstr>
      <vt:lpstr>HV system requirements</vt:lpstr>
      <vt:lpstr>PowerPoint Presentation</vt:lpstr>
      <vt:lpstr>PowerPoint Presentation</vt:lpstr>
      <vt:lpstr>PowerPoint Presentation</vt:lpstr>
      <vt:lpstr>Upgrade Power Provisional values (1 YE3)</vt:lpstr>
      <vt:lpstr>RE3/1 service passages</vt:lpstr>
      <vt:lpstr>RE4/1 Service Passages</vt:lpstr>
      <vt:lpstr>Envelope of RE3/1</vt:lpstr>
      <vt:lpstr>PowerPoint Presentation</vt:lpstr>
      <vt:lpstr>Envelope of RE4/1</vt:lpstr>
      <vt:lpstr>PowerPoint Presentation</vt:lpstr>
      <vt:lpstr>PowerPoint Presentation</vt:lpstr>
      <vt:lpstr>Conclusion</vt:lpstr>
      <vt:lpstr>Additional Slides</vt:lpstr>
      <vt:lpstr>RE3/1 Mounting</vt:lpstr>
      <vt:lpstr>PowerPoint Presentation</vt:lpstr>
      <vt:lpstr>Gas System modification</vt:lpstr>
      <vt:lpstr>RPC Upgrade RE(3,4)/1 gas system </vt:lpstr>
      <vt:lpstr>RPC Upgrade RE(3,4)/1 gas system </vt:lpstr>
      <vt:lpstr>PowerPoint Presentation</vt:lpstr>
      <vt:lpstr>PowerPoint Presentation</vt:lpstr>
      <vt:lpstr>PowerPoint Presentation</vt:lpstr>
      <vt:lpstr>PowerPoint Presentation</vt:lpstr>
      <vt:lpstr>RE4/1 Mounting</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Gabriella Pugliese</cp:lastModifiedBy>
  <cp:revision>143</cp:revision>
  <cp:lastPrinted>2016-06-08T07:25:07Z</cp:lastPrinted>
  <dcterms:created xsi:type="dcterms:W3CDTF">2016-05-31T09:49:00Z</dcterms:created>
  <dcterms:modified xsi:type="dcterms:W3CDTF">2016-06-08T17:46:30Z</dcterms:modified>
</cp:coreProperties>
</file>