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1" r:id="rId4"/>
    <p:sldId id="263" r:id="rId5"/>
    <p:sldId id="262" r:id="rId6"/>
    <p:sldId id="265" r:id="rId7"/>
    <p:sldId id="266" r:id="rId8"/>
    <p:sldId id="267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v\vbobilli\Documents\Crates_LVPS\2014-number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v\vbobilli\Documents\Crates_LVPS\Stats_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v\vbobilli\Documents\Crates_LVPS\Stats_201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v\vbobilli\Documents\Crates_LVPS\2014-numbe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079979585885496E-2"/>
          <c:y val="5.6085522572765112E-2"/>
          <c:w val="0.74244860017497816"/>
          <c:h val="0.8157466156926166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2001</c:v>
                </c:pt>
              </c:strCache>
            </c:strRef>
          </c:tx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Sheet1!$B$2:$B$17</c:f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2002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7"/>
                <c:pt idx="0">
                  <c:v>749815</c:v>
                </c:pt>
                <c:pt idx="1">
                  <c:v>749815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2003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7"/>
                <c:pt idx="0">
                  <c:v>916796</c:v>
                </c:pt>
                <c:pt idx="1">
                  <c:v>916796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7"/>
                <c:pt idx="0">
                  <c:v>970986</c:v>
                </c:pt>
                <c:pt idx="1">
                  <c:v>970986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Sheet1!$F$2:$F$17</c:f>
              <c:numCache>
                <c:formatCode>General</c:formatCode>
                <c:ptCount val="7"/>
                <c:pt idx="0">
                  <c:v>1019606</c:v>
                </c:pt>
                <c:pt idx="1">
                  <c:v>1002405</c:v>
                </c:pt>
                <c:pt idx="2">
                  <c:v>17201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2006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Sheet1!$G$2:$G$17</c:f>
              <c:numCache>
                <c:formatCode>General</c:formatCode>
                <c:ptCount val="7"/>
                <c:pt idx="0">
                  <c:v>2027460</c:v>
                </c:pt>
                <c:pt idx="1">
                  <c:v>1865322</c:v>
                </c:pt>
                <c:pt idx="2">
                  <c:v>162138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Sheet1!$H$2:$H$17</c:f>
              <c:numCache>
                <c:formatCode>General</c:formatCode>
                <c:ptCount val="7"/>
                <c:pt idx="0">
                  <c:v>3264690</c:v>
                </c:pt>
                <c:pt idx="1">
                  <c:v>1365779</c:v>
                </c:pt>
                <c:pt idx="2">
                  <c:v>1898911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Sheet1!$I$2:$I$17</c:f>
              <c:numCache>
                <c:formatCode>General</c:formatCode>
                <c:ptCount val="7"/>
                <c:pt idx="0">
                  <c:v>1638963</c:v>
                </c:pt>
                <c:pt idx="1">
                  <c:v>463803</c:v>
                </c:pt>
                <c:pt idx="2">
                  <c:v>1175160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Sheet1!$J$2:$J$17</c:f>
              <c:numCache>
                <c:formatCode>General</c:formatCode>
                <c:ptCount val="7"/>
                <c:pt idx="0">
                  <c:v>239058</c:v>
                </c:pt>
                <c:pt idx="1">
                  <c:v>56812</c:v>
                </c:pt>
                <c:pt idx="2">
                  <c:v>4158</c:v>
                </c:pt>
                <c:pt idx="3">
                  <c:v>178088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Sheet1!$K$2:$K$17</c:f>
              <c:numCache>
                <c:formatCode>General</c:formatCode>
                <c:ptCount val="7"/>
                <c:pt idx="0">
                  <c:v>861326</c:v>
                </c:pt>
                <c:pt idx="1">
                  <c:v>27944</c:v>
                </c:pt>
                <c:pt idx="3">
                  <c:v>361698</c:v>
                </c:pt>
                <c:pt idx="4">
                  <c:v>471684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Sheet1!$L$2:$L$17</c:f>
              <c:numCache>
                <c:formatCode>General</c:formatCode>
                <c:ptCount val="7"/>
                <c:pt idx="0">
                  <c:v>830909</c:v>
                </c:pt>
                <c:pt idx="1">
                  <c:v>25973</c:v>
                </c:pt>
                <c:pt idx="3">
                  <c:v>283782</c:v>
                </c:pt>
                <c:pt idx="4">
                  <c:v>521154</c:v>
                </c:pt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Sheet1!$M$2:$M$17</c:f>
            </c:numRef>
          </c:val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Sheet1!$N$2:$N$17</c:f>
              <c:numCache>
                <c:formatCode>General</c:formatCode>
                <c:ptCount val="7"/>
                <c:pt idx="0">
                  <c:v>834800</c:v>
                </c:pt>
                <c:pt idx="1">
                  <c:v>17858</c:v>
                </c:pt>
                <c:pt idx="2">
                  <c:v>306145</c:v>
                </c:pt>
                <c:pt idx="3">
                  <c:v>227403</c:v>
                </c:pt>
                <c:pt idx="4">
                  <c:v>48363</c:v>
                </c:pt>
                <c:pt idx="5">
                  <c:v>235031</c:v>
                </c:pt>
              </c:numCache>
            </c:numRef>
          </c:val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Sheet1!$O$2:$O$17</c:f>
              <c:numCache>
                <c:formatCode>General</c:formatCode>
                <c:ptCount val="7"/>
                <c:pt idx="0">
                  <c:v>1112870</c:v>
                </c:pt>
                <c:pt idx="2">
                  <c:v>765823</c:v>
                </c:pt>
                <c:pt idx="3">
                  <c:v>193972</c:v>
                </c:pt>
                <c:pt idx="5">
                  <c:v>153075</c:v>
                </c:pt>
              </c:numCache>
            </c:numRef>
          </c:val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Sheet1!$P$2:$P$17</c:f>
              <c:numCache>
                <c:formatCode>General</c:formatCode>
                <c:ptCount val="7"/>
                <c:pt idx="0">
                  <c:v>835712</c:v>
                </c:pt>
                <c:pt idx="2">
                  <c:v>274728</c:v>
                </c:pt>
                <c:pt idx="3">
                  <c:v>242991</c:v>
                </c:pt>
                <c:pt idx="5">
                  <c:v>98401</c:v>
                </c:pt>
                <c:pt idx="6">
                  <c:v>219592</c:v>
                </c:pt>
              </c:numCache>
            </c:numRef>
          </c:val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Sheet1!$A$2:$A$17</c:f>
              <c:strCache>
                <c:ptCount val="7"/>
                <c:pt idx="0">
                  <c:v>TOTAL</c:v>
                </c:pt>
                <c:pt idx="1">
                  <c:v>B1173</c:v>
                </c:pt>
                <c:pt idx="2">
                  <c:v>B1226</c:v>
                </c:pt>
                <c:pt idx="3">
                  <c:v>B1281</c:v>
                </c:pt>
                <c:pt idx="4">
                  <c:v>B1291</c:v>
                </c:pt>
                <c:pt idx="5">
                  <c:v>B1337</c:v>
                </c:pt>
                <c:pt idx="6">
                  <c:v>B1387</c:v>
                </c:pt>
              </c:strCache>
            </c:strRef>
          </c:cat>
          <c:val>
            <c:numRef>
              <c:f>Sheet1!$Q$2:$Q$17</c:f>
              <c:numCache>
                <c:formatCode>General</c:formatCode>
                <c:ptCount val="7"/>
                <c:pt idx="0">
                  <c:v>1007898</c:v>
                </c:pt>
                <c:pt idx="2">
                  <c:v>477194</c:v>
                </c:pt>
                <c:pt idx="3">
                  <c:v>327001</c:v>
                </c:pt>
                <c:pt idx="6">
                  <c:v>203703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9098136"/>
        <c:axId val="319095392"/>
        <c:axId val="276641624"/>
      </c:bar3DChart>
      <c:catAx>
        <c:axId val="319098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9095392"/>
        <c:crosses val="autoZero"/>
        <c:auto val="1"/>
        <c:lblAlgn val="ctr"/>
        <c:lblOffset val="100"/>
        <c:noMultiLvlLbl val="0"/>
      </c:catAx>
      <c:valAx>
        <c:axId val="319095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9098136"/>
        <c:crosses val="autoZero"/>
        <c:crossBetween val="between"/>
      </c:valAx>
      <c:serAx>
        <c:axId val="276641624"/>
        <c:scaling>
          <c:orientation val="minMax"/>
        </c:scaling>
        <c:delete val="0"/>
        <c:axPos val="b"/>
        <c:majorTickMark val="out"/>
        <c:minorTickMark val="none"/>
        <c:tickLblPos val="nextTo"/>
        <c:crossAx val="319095392"/>
        <c:crosses val="autoZero"/>
      </c:serAx>
    </c:plotArea>
    <c:legend>
      <c:legendPos val="r"/>
      <c:layout>
        <c:manualLayout>
          <c:xMode val="edge"/>
          <c:yMode val="edge"/>
          <c:x val="0.88383104889666575"/>
          <c:y val="1.5184834697057848E-2"/>
          <c:w val="9.6107465733449984E-2"/>
          <c:h val="0.9848151653029421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Annual failure rate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Wiener</c:v>
                </c:pt>
              </c:strCache>
            </c:strRef>
          </c:tx>
          <c:xVal>
            <c:numRef>
              <c:f>Sheet1!$B$4:$B$10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xVal>
          <c:yVal>
            <c:numRef>
              <c:f>Sheet1!$C$4:$C$10</c:f>
              <c:numCache>
                <c:formatCode>0.00%</c:formatCode>
                <c:ptCount val="7"/>
                <c:pt idx="0">
                  <c:v>3.6572837476885146E-2</c:v>
                </c:pt>
                <c:pt idx="1">
                  <c:v>2.762231449720166E-2</c:v>
                </c:pt>
                <c:pt idx="2">
                  <c:v>1.1691762621789194E-2</c:v>
                </c:pt>
                <c:pt idx="3">
                  <c:v>1.2784588441330999E-2</c:v>
                </c:pt>
                <c:pt idx="4">
                  <c:v>1.5754847645429362E-2</c:v>
                </c:pt>
                <c:pt idx="5">
                  <c:v>1.9447287615148412E-2</c:v>
                </c:pt>
                <c:pt idx="6">
                  <c:v>2.351175587793897E-2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Caen</c:v>
                </c:pt>
              </c:strCache>
            </c:strRef>
          </c:tx>
          <c:xVal>
            <c:numRef>
              <c:f>Sheet1!$B$4:$B$10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xVal>
          <c:yVal>
            <c:numRef>
              <c:f>Sheet1!$D$4:$D$10</c:f>
              <c:numCache>
                <c:formatCode>0.00%</c:formatCode>
                <c:ptCount val="7"/>
                <c:pt idx="0">
                  <c:v>1.9082745349583066E-2</c:v>
                </c:pt>
                <c:pt idx="1">
                  <c:v>6.6869788325849902E-2</c:v>
                </c:pt>
                <c:pt idx="2">
                  <c:v>4.5862732520846695E-2</c:v>
                </c:pt>
                <c:pt idx="3">
                  <c:v>3.3515073765234125E-2</c:v>
                </c:pt>
                <c:pt idx="4">
                  <c:v>2.9506093649775498E-2</c:v>
                </c:pt>
                <c:pt idx="5">
                  <c:v>2.10224558050645E-2</c:v>
                </c:pt>
                <c:pt idx="6">
                  <c:v>3.2852936618626996E-2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2634040"/>
        <c:axId val="242634824"/>
      </c:scatterChart>
      <c:valAx>
        <c:axId val="242634040"/>
        <c:scaling>
          <c:orientation val="minMax"/>
          <c:max val="2014"/>
          <c:min val="2008"/>
        </c:scaling>
        <c:delete val="0"/>
        <c:axPos val="b"/>
        <c:numFmt formatCode="General" sourceLinked="1"/>
        <c:majorTickMark val="out"/>
        <c:minorTickMark val="none"/>
        <c:tickLblPos val="nextTo"/>
        <c:crossAx val="242634824"/>
        <c:crosses val="autoZero"/>
        <c:crossBetween val="midCat"/>
      </c:valAx>
      <c:valAx>
        <c:axId val="242634824"/>
        <c:scaling>
          <c:orientation val="minMax"/>
          <c:max val="7.0000000000000007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42634040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Wiener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4077220347456568"/>
          <c:y val="3.8202345786787113E-2"/>
          <c:w val="0.85781377327834019"/>
          <c:h val="0.769462707366528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Wiener_numbers!$B$1</c:f>
              <c:strCache>
                <c:ptCount val="1"/>
                <c:pt idx="0">
                  <c:v>Repair requests</c:v>
                </c:pt>
              </c:strCache>
            </c:strRef>
          </c:tx>
          <c:invertIfNegative val="0"/>
          <c:cat>
            <c:numRef>
              <c:f>Wiener_numbers!$A$2:$A$13</c:f>
              <c:numCache>
                <c:formatCode>mmm\-yy</c:formatCode>
                <c:ptCount val="12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</c:numCache>
            </c:numRef>
          </c:cat>
          <c:val>
            <c:numRef>
              <c:f>Wiener_numbers!$B$2:$B$13</c:f>
              <c:numCache>
                <c:formatCode>General</c:formatCode>
                <c:ptCount val="12"/>
                <c:pt idx="0">
                  <c:v>26</c:v>
                </c:pt>
                <c:pt idx="1">
                  <c:v>13</c:v>
                </c:pt>
                <c:pt idx="2">
                  <c:v>1</c:v>
                </c:pt>
                <c:pt idx="3">
                  <c:v>10</c:v>
                </c:pt>
                <c:pt idx="4">
                  <c:v>11</c:v>
                </c:pt>
                <c:pt idx="5">
                  <c:v>3</c:v>
                </c:pt>
                <c:pt idx="6">
                  <c:v>9</c:v>
                </c:pt>
                <c:pt idx="7">
                  <c:v>12</c:v>
                </c:pt>
                <c:pt idx="8">
                  <c:v>20</c:v>
                </c:pt>
                <c:pt idx="9">
                  <c:v>18</c:v>
                </c:pt>
                <c:pt idx="10">
                  <c:v>10</c:v>
                </c:pt>
                <c:pt idx="11">
                  <c:v>10</c:v>
                </c:pt>
              </c:numCache>
            </c:numRef>
          </c:val>
        </c:ser>
        <c:ser>
          <c:idx val="1"/>
          <c:order val="1"/>
          <c:tx>
            <c:strRef>
              <c:f>Wiener_numbers!$C$1</c:f>
              <c:strCache>
                <c:ptCount val="1"/>
                <c:pt idx="0">
                  <c:v>Preventive maintenance</c:v>
                </c:pt>
              </c:strCache>
            </c:strRef>
          </c:tx>
          <c:invertIfNegative val="0"/>
          <c:cat>
            <c:numRef>
              <c:f>Wiener_numbers!$A$2:$A$13</c:f>
              <c:numCache>
                <c:formatCode>mmm\-yy</c:formatCode>
                <c:ptCount val="12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</c:numCache>
            </c:numRef>
          </c:cat>
          <c:val>
            <c:numRef>
              <c:f>Wiener_numbers!$C$2:$C$13</c:f>
              <c:numCache>
                <c:formatCode>General</c:formatCode>
                <c:ptCount val="12"/>
                <c:pt idx="0">
                  <c:v>58</c:v>
                </c:pt>
                <c:pt idx="1">
                  <c:v>13</c:v>
                </c:pt>
                <c:pt idx="2">
                  <c:v>10</c:v>
                </c:pt>
                <c:pt idx="3">
                  <c:v>12</c:v>
                </c:pt>
                <c:pt idx="4">
                  <c:v>8</c:v>
                </c:pt>
                <c:pt idx="5">
                  <c:v>24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13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635608"/>
        <c:axId val="242636000"/>
      </c:barChart>
      <c:dateAx>
        <c:axId val="24263560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42636000"/>
        <c:crosses val="autoZero"/>
        <c:auto val="1"/>
        <c:lblOffset val="100"/>
        <c:baseTimeUnit val="months"/>
      </c:dateAx>
      <c:valAx>
        <c:axId val="2426360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action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42635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861052368453942"/>
          <c:y val="0.15367713552571968"/>
          <c:w val="0.29437480314960629"/>
          <c:h val="0.23450035022715168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Caen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3149413015533609"/>
          <c:y val="4.7984949955129606E-2"/>
          <c:w val="0.86491070508197765"/>
          <c:h val="0.651882633880365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Caen_numbers!$B$1</c:f>
              <c:strCache>
                <c:ptCount val="1"/>
                <c:pt idx="0">
                  <c:v>Repair requests</c:v>
                </c:pt>
              </c:strCache>
            </c:strRef>
          </c:tx>
          <c:invertIfNegative val="0"/>
          <c:cat>
            <c:numRef>
              <c:f>Caen_numbers!$A$2:$A$13</c:f>
              <c:numCache>
                <c:formatCode>mmm\-yy</c:formatCode>
                <c:ptCount val="12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</c:numCache>
            </c:numRef>
          </c:cat>
          <c:val>
            <c:numRef>
              <c:f>Caen_numbers!$B$2:$B$13</c:f>
              <c:numCache>
                <c:formatCode>General</c:formatCode>
                <c:ptCount val="12"/>
                <c:pt idx="0">
                  <c:v>8</c:v>
                </c:pt>
                <c:pt idx="1">
                  <c:v>20</c:v>
                </c:pt>
                <c:pt idx="2">
                  <c:v>12</c:v>
                </c:pt>
                <c:pt idx="3">
                  <c:v>10</c:v>
                </c:pt>
                <c:pt idx="4">
                  <c:v>10</c:v>
                </c:pt>
                <c:pt idx="5">
                  <c:v>12</c:v>
                </c:pt>
                <c:pt idx="6">
                  <c:v>17</c:v>
                </c:pt>
                <c:pt idx="7">
                  <c:v>17</c:v>
                </c:pt>
                <c:pt idx="8">
                  <c:v>14</c:v>
                </c:pt>
                <c:pt idx="9">
                  <c:v>37</c:v>
                </c:pt>
                <c:pt idx="10">
                  <c:v>42</c:v>
                </c:pt>
                <c:pt idx="11">
                  <c:v>13</c:v>
                </c:pt>
              </c:numCache>
            </c:numRef>
          </c:val>
        </c:ser>
        <c:ser>
          <c:idx val="1"/>
          <c:order val="1"/>
          <c:tx>
            <c:strRef>
              <c:f>Caen_numbers!$C$1</c:f>
              <c:strCache>
                <c:ptCount val="1"/>
                <c:pt idx="0">
                  <c:v>Preventive maintenance</c:v>
                </c:pt>
              </c:strCache>
            </c:strRef>
          </c:tx>
          <c:invertIfNegative val="0"/>
          <c:cat>
            <c:numRef>
              <c:f>Caen_numbers!$A$2:$A$13</c:f>
              <c:numCache>
                <c:formatCode>mmm\-yy</c:formatCode>
                <c:ptCount val="12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</c:numCache>
            </c:numRef>
          </c:cat>
          <c:val>
            <c:numRef>
              <c:f>Caen_numbers!$C$2:$C$13</c:f>
              <c:numCache>
                <c:formatCode>General</c:formatCode>
                <c:ptCount val="12"/>
                <c:pt idx="0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8457160"/>
        <c:axId val="278457552"/>
      </c:barChart>
      <c:dateAx>
        <c:axId val="27845716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78457552"/>
        <c:crosses val="autoZero"/>
        <c:auto val="1"/>
        <c:lblOffset val="100"/>
        <c:baseTimeUnit val="months"/>
      </c:dateAx>
      <c:valAx>
        <c:axId val="2784575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Action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78457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433178677931768"/>
          <c:y val="0.17207251564570494"/>
          <c:w val="0.31158616721992904"/>
          <c:h val="0.15630824686239031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Annual failure rate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Wiener</c:v>
                </c:pt>
              </c:strCache>
            </c:strRef>
          </c:tx>
          <c:xVal>
            <c:numRef>
              <c:f>Sheet1!$B$4:$B$10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xVal>
          <c:yVal>
            <c:numRef>
              <c:f>Sheet1!$C$4:$C$10</c:f>
              <c:numCache>
                <c:formatCode>0.00%</c:formatCode>
                <c:ptCount val="7"/>
                <c:pt idx="0">
                  <c:v>3.6572837476885146E-2</c:v>
                </c:pt>
                <c:pt idx="1">
                  <c:v>2.762231449720166E-2</c:v>
                </c:pt>
                <c:pt idx="2">
                  <c:v>1.1691762621789194E-2</c:v>
                </c:pt>
                <c:pt idx="3">
                  <c:v>1.2784588441330999E-2</c:v>
                </c:pt>
                <c:pt idx="4">
                  <c:v>1.5754847645429362E-2</c:v>
                </c:pt>
                <c:pt idx="5">
                  <c:v>1.9447287615148412E-2</c:v>
                </c:pt>
                <c:pt idx="6">
                  <c:v>2.351175587793897E-2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Caen</c:v>
                </c:pt>
              </c:strCache>
            </c:strRef>
          </c:tx>
          <c:xVal>
            <c:numRef>
              <c:f>Sheet1!$B$4:$B$10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xVal>
          <c:yVal>
            <c:numRef>
              <c:f>Sheet1!$D$4:$D$10</c:f>
              <c:numCache>
                <c:formatCode>0.00%</c:formatCode>
                <c:ptCount val="7"/>
                <c:pt idx="0">
                  <c:v>1.9082745349583066E-2</c:v>
                </c:pt>
                <c:pt idx="1">
                  <c:v>6.6869788325849902E-2</c:v>
                </c:pt>
                <c:pt idx="2">
                  <c:v>4.5862732520846695E-2</c:v>
                </c:pt>
                <c:pt idx="3">
                  <c:v>3.3515073765234125E-2</c:v>
                </c:pt>
                <c:pt idx="4">
                  <c:v>2.9506093649775498E-2</c:v>
                </c:pt>
                <c:pt idx="5">
                  <c:v>2.10224558050645E-2</c:v>
                </c:pt>
                <c:pt idx="6">
                  <c:v>3.2852936618626996E-2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8457944"/>
        <c:axId val="278452064"/>
      </c:scatterChart>
      <c:valAx>
        <c:axId val="278457944"/>
        <c:scaling>
          <c:orientation val="minMax"/>
          <c:max val="2014"/>
          <c:min val="2008"/>
        </c:scaling>
        <c:delete val="0"/>
        <c:axPos val="b"/>
        <c:numFmt formatCode="General" sourceLinked="1"/>
        <c:majorTickMark val="out"/>
        <c:minorTickMark val="none"/>
        <c:tickLblPos val="nextTo"/>
        <c:crossAx val="278452064"/>
        <c:crosses val="autoZero"/>
        <c:crossBetween val="midCat"/>
      </c:valAx>
      <c:valAx>
        <c:axId val="278452064"/>
        <c:scaling>
          <c:orientation val="minMax"/>
          <c:max val="7.0000000000000007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7845794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BBB7E-9221-47FC-ABB8-E6D6BF7392D4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395AD-9C1B-4C97-8F7A-021F28F94A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323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104AE-A1D5-416B-95DA-93CDD333F0D9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2DD84-D463-44C8-8F93-07B4EA870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6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D0EE6-C3C0-4559-8712-F44DDA67058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35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553B-3A40-442F-808E-A016184BB3B7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5FDB-BE2F-498D-9BA9-426B1401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52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553B-3A40-442F-808E-A016184BB3B7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5FDB-BE2F-498D-9BA9-426B1401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34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553B-3A40-442F-808E-A016184BB3B7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5FDB-BE2F-498D-9BA9-426B1401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418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ssai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0" y="6611779"/>
            <a:ext cx="34083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17 April 2015 – ECB – PS and crates related subjects </a:t>
            </a:r>
          </a:p>
        </p:txBody>
      </p:sp>
      <p:sp>
        <p:nvSpPr>
          <p:cNvPr id="11" name="Slide Number Placeholder 6"/>
          <p:cNvSpPr txBox="1">
            <a:spLocks/>
          </p:cNvSpPr>
          <p:nvPr userDrawn="1"/>
        </p:nvSpPr>
        <p:spPr bwMode="auto">
          <a:xfrm>
            <a:off x="7034215" y="6645120"/>
            <a:ext cx="2133600" cy="242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E2825D4A-8A19-4CC2-9AC4-FCEF77FA8AC5}" type="slidenum">
              <a:rPr lang="en-US" b="1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506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553B-3A40-442F-808E-A016184BB3B7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5FDB-BE2F-498D-9BA9-426B1401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94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553B-3A40-442F-808E-A016184BB3B7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5FDB-BE2F-498D-9BA9-426B1401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79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553B-3A40-442F-808E-A016184BB3B7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5FDB-BE2F-498D-9BA9-426B1401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3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553B-3A40-442F-808E-A016184BB3B7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5FDB-BE2F-498D-9BA9-426B1401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02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553B-3A40-442F-808E-A016184BB3B7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5FDB-BE2F-498D-9BA9-426B1401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80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553B-3A40-442F-808E-A016184BB3B7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5FDB-BE2F-498D-9BA9-426B1401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75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553B-3A40-442F-808E-A016184BB3B7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5FDB-BE2F-498D-9BA9-426B1401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54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553B-3A40-442F-808E-A016184BB3B7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5FDB-BE2F-498D-9BA9-426B1401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21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A553B-3A40-442F-808E-A016184BB3B7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85FDB-BE2F-498D-9BA9-426B1401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03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smtClean="0"/>
              <a:t>L/HVPS CAEN </a:t>
            </a:r>
            <a:r>
              <a:rPr lang="fr-CH" dirty="0" err="1" smtClean="0"/>
              <a:t>Contracts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 err="1" smtClean="0"/>
              <a:t>fv</a:t>
            </a:r>
            <a:r>
              <a:rPr lang="fr-CH" dirty="0" smtClean="0"/>
              <a:t>/19May2016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953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35163" y="764704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B1226 P&amp;M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198884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2009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256490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2010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31409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2011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95536" y="370774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2012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616530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2019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187624" y="1979548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B1281 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91880" y="2555612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B1291 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42581" y="3707740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B1226 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70773" y="3645024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B1337 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0865" y="422108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2013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2594856" y="3717032"/>
            <a:ext cx="1243869" cy="28083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2594856" y="827420"/>
            <a:ext cx="1243869" cy="10174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1239899" y="2060848"/>
            <a:ext cx="1243869" cy="44644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3544155" y="2627620"/>
            <a:ext cx="1243869" cy="10174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336243" y="3717033"/>
            <a:ext cx="1243869" cy="7415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2555776" y="1628800"/>
            <a:ext cx="11657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100" i="1" dirty="0" err="1" smtClean="0"/>
              <a:t>Stopped</a:t>
            </a:r>
            <a:r>
              <a:rPr lang="fr-CH" sz="1100" i="1" dirty="0" smtClean="0"/>
              <a:t> by CAEN</a:t>
            </a:r>
            <a:endParaRPr lang="en-GB" sz="11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4270392" y="3887470"/>
            <a:ext cx="10038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100" i="1" dirty="0" smtClean="0"/>
              <a:t>Addendum </a:t>
            </a:r>
            <a:r>
              <a:rPr lang="fr-CH" sz="1100" i="1" dirty="0" err="1" smtClean="0"/>
              <a:t>list</a:t>
            </a:r>
            <a:endParaRPr lang="fr-CH" sz="1100" i="1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2555776" y="3980964"/>
            <a:ext cx="124906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100" i="1" dirty="0" err="1" smtClean="0"/>
              <a:t>Re-launched</a:t>
            </a:r>
            <a:r>
              <a:rPr lang="fr-CH" sz="1100" i="1" dirty="0" smtClean="0"/>
              <a:t> 2012</a:t>
            </a:r>
          </a:p>
          <a:p>
            <a:r>
              <a:rPr lang="fr-CH" sz="1100" i="1" dirty="0" smtClean="0"/>
              <a:t>LHC </a:t>
            </a:r>
            <a:r>
              <a:rPr lang="fr-CH" sz="1100" i="1" dirty="0" err="1" smtClean="0"/>
              <a:t>equipment</a:t>
            </a:r>
            <a:r>
              <a:rPr lang="fr-CH" sz="1100" i="1" dirty="0" smtClean="0"/>
              <a:t> </a:t>
            </a:r>
            <a:r>
              <a:rPr lang="fr-CH" sz="1100" i="1" dirty="0" err="1" smtClean="0"/>
              <a:t>list</a:t>
            </a:r>
            <a:endParaRPr lang="fr-CH" sz="1100" i="1" dirty="0"/>
          </a:p>
          <a:p>
            <a:r>
              <a:rPr lang="fr-CH" sz="1100" i="1" dirty="0" smtClean="0"/>
              <a:t>As B1281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187624" y="2278033"/>
            <a:ext cx="12490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100" i="1" dirty="0" smtClean="0"/>
              <a:t>LHC </a:t>
            </a:r>
            <a:r>
              <a:rPr lang="fr-CH" sz="1100" i="1" dirty="0" err="1" smtClean="0"/>
              <a:t>equipment</a:t>
            </a:r>
            <a:r>
              <a:rPr lang="fr-CH" sz="1100" i="1" dirty="0" smtClean="0"/>
              <a:t> </a:t>
            </a:r>
            <a:r>
              <a:rPr lang="fr-CH" sz="1100" i="1" dirty="0" err="1" smtClean="0"/>
              <a:t>list</a:t>
            </a:r>
            <a:endParaRPr lang="fr-CH" sz="1100" i="1" dirty="0"/>
          </a:p>
        </p:txBody>
      </p:sp>
      <p:sp>
        <p:nvSpPr>
          <p:cNvPr id="29" name="Rectangle 28"/>
          <p:cNvSpPr/>
          <p:nvPr/>
        </p:nvSpPr>
        <p:spPr>
          <a:xfrm>
            <a:off x="4338256" y="5930116"/>
            <a:ext cx="2986575" cy="5952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268854" y="5892552"/>
            <a:ext cx="31518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100" i="1" dirty="0" err="1" smtClean="0"/>
              <a:t>Revisit</a:t>
            </a:r>
            <a:r>
              <a:rPr lang="fr-CH" sz="1100" i="1" dirty="0" smtClean="0"/>
              <a:t> situation once </a:t>
            </a:r>
            <a:r>
              <a:rPr lang="fr-CH" sz="1100" i="1" dirty="0" err="1" smtClean="0"/>
              <a:t>experiments</a:t>
            </a:r>
            <a:r>
              <a:rPr lang="fr-CH" sz="1100" i="1" dirty="0" smtClean="0"/>
              <a:t> have </a:t>
            </a:r>
            <a:r>
              <a:rPr lang="fr-CH" sz="1100" i="1" dirty="0" err="1" smtClean="0"/>
              <a:t>clearer</a:t>
            </a:r>
            <a:r>
              <a:rPr lang="fr-CH" sz="1100" i="1" dirty="0" smtClean="0"/>
              <a:t> </a:t>
            </a:r>
            <a:r>
              <a:rPr lang="fr-CH" sz="1100" i="1" dirty="0" err="1" smtClean="0"/>
              <a:t>view</a:t>
            </a:r>
            <a:endParaRPr lang="fr-CH" sz="1100" i="1" dirty="0" smtClean="0"/>
          </a:p>
          <a:p>
            <a:r>
              <a:rPr lang="fr-CH" sz="1100" i="1" dirty="0" smtClean="0"/>
              <a:t>of LS2 </a:t>
            </a:r>
            <a:r>
              <a:rPr lang="fr-CH" sz="1100" i="1" dirty="0" err="1" smtClean="0"/>
              <a:t>needs</a:t>
            </a:r>
            <a:endParaRPr lang="fr-CH" sz="1100" i="1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3474716" y="3044860"/>
            <a:ext cx="13853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100" i="1" dirty="0" smtClean="0"/>
              <a:t>2 </a:t>
            </a:r>
            <a:r>
              <a:rPr lang="fr-CH" sz="1100" i="1" dirty="0" err="1" smtClean="0"/>
              <a:t>price</a:t>
            </a:r>
            <a:r>
              <a:rPr lang="fr-CH" sz="1100" i="1" dirty="0" smtClean="0"/>
              <a:t> </a:t>
            </a:r>
            <a:r>
              <a:rPr lang="fr-CH" sz="1100" i="1" dirty="0" err="1" smtClean="0"/>
              <a:t>lists</a:t>
            </a:r>
            <a:endParaRPr lang="fr-CH" sz="1100" i="1" dirty="0" smtClean="0"/>
          </a:p>
          <a:p>
            <a:r>
              <a:rPr lang="fr-CH" sz="1100" i="1" dirty="0" smtClean="0"/>
              <a:t>LHC &amp; Addendum </a:t>
            </a:r>
            <a:r>
              <a:rPr lang="fr-CH" sz="1100" i="1" dirty="0" err="1" smtClean="0"/>
              <a:t>list</a:t>
            </a:r>
            <a:endParaRPr lang="fr-CH" sz="1100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35496" y="44624"/>
            <a:ext cx="1734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P=</a:t>
            </a:r>
            <a:r>
              <a:rPr lang="fr-CH" dirty="0" err="1" smtClean="0"/>
              <a:t>Procurement</a:t>
            </a:r>
            <a:endParaRPr lang="fr-CH" dirty="0" smtClean="0"/>
          </a:p>
          <a:p>
            <a:r>
              <a:rPr lang="fr-CH" dirty="0" smtClean="0"/>
              <a:t>M=Maintenance</a:t>
            </a:r>
            <a:endParaRPr lang="en-GB" dirty="0"/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fr-CH" dirty="0" smtClean="0"/>
              <a:t>CAEN P&amp;M </a:t>
            </a:r>
            <a:r>
              <a:rPr lang="fr-CH" dirty="0" err="1" smtClean="0"/>
              <a:t>Contracts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2555776" y="6263734"/>
            <a:ext cx="1077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100" i="1" dirty="0" smtClean="0"/>
              <a:t>End 31.12.2019</a:t>
            </a:r>
            <a:endParaRPr lang="en-GB" sz="1100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1230513" y="6263734"/>
            <a:ext cx="1077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100" i="1" dirty="0" smtClean="0"/>
              <a:t>End 31.12.2019</a:t>
            </a:r>
            <a:endParaRPr lang="en-GB" sz="1100" i="1" dirty="0"/>
          </a:p>
        </p:txBody>
      </p:sp>
      <p:sp>
        <p:nvSpPr>
          <p:cNvPr id="39" name="Rectangle 38"/>
          <p:cNvSpPr/>
          <p:nvPr/>
        </p:nvSpPr>
        <p:spPr>
          <a:xfrm>
            <a:off x="4336243" y="4442521"/>
            <a:ext cx="1243869" cy="7245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2535100" y="4653136"/>
            <a:ext cx="11977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100" i="1" dirty="0" smtClean="0"/>
              <a:t>Continue post LS1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269235" y="4365104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B1387 P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68854" y="4607550"/>
            <a:ext cx="10038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100" i="1" dirty="0" smtClean="0"/>
              <a:t>Addendum </a:t>
            </a:r>
            <a:r>
              <a:rPr lang="fr-CH" sz="1100" i="1" dirty="0" err="1" smtClean="0"/>
              <a:t>list</a:t>
            </a:r>
            <a:endParaRPr lang="fr-CH" sz="1100" i="1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395536" y="467462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2014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2594856" y="4996626"/>
            <a:ext cx="1243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>
                <a:solidFill>
                  <a:srgbClr val="00B0F0"/>
                </a:solidFill>
              </a:rPr>
              <a:t>Spent 5.1M till Dec 2015</a:t>
            </a:r>
            <a:endParaRPr lang="en-GB" sz="1050" dirty="0">
              <a:solidFill>
                <a:srgbClr val="00B0F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239899" y="5013176"/>
            <a:ext cx="12892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>
                <a:solidFill>
                  <a:srgbClr val="00B0F0"/>
                </a:solidFill>
              </a:rPr>
              <a:t>Spent 1.8M till Dec 2015</a:t>
            </a:r>
            <a:endParaRPr lang="en-GB" sz="1050" dirty="0">
              <a:solidFill>
                <a:srgbClr val="00B0F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36243" y="5162601"/>
            <a:ext cx="1243869" cy="7245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398508" y="499662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2015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4269109" y="5106670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B1451 P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268728" y="5349116"/>
            <a:ext cx="10038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100" i="1" dirty="0" smtClean="0"/>
              <a:t>Addendum </a:t>
            </a:r>
            <a:r>
              <a:rPr lang="fr-CH" sz="1100" i="1" dirty="0" err="1" smtClean="0"/>
              <a:t>list</a:t>
            </a:r>
            <a:endParaRPr lang="fr-CH" sz="1100" i="1" dirty="0" smtClean="0"/>
          </a:p>
        </p:txBody>
      </p:sp>
      <p:sp>
        <p:nvSpPr>
          <p:cNvPr id="52" name="TextBox 51"/>
          <p:cNvSpPr txBox="1"/>
          <p:nvPr/>
        </p:nvSpPr>
        <p:spPr>
          <a:xfrm>
            <a:off x="390865" y="528219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792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330" y="226004"/>
            <a:ext cx="8229600" cy="1224136"/>
          </a:xfrm>
        </p:spPr>
        <p:txBody>
          <a:bodyPr>
            <a:norm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CAEN contracts: B-1173 (FC/4832-obsolete) + B-1226 (IT-3330)+ B-1281 (FC/5277) + B-1291 (obsolete)+ B-1337 (obsolete) + B1387 (</a:t>
            </a:r>
            <a:r>
              <a:rPr 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obsolete</a:t>
            </a: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(in CHF)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33734" y="1484784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787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89254" y="786384"/>
            <a:ext cx="8498713" cy="555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en-US" sz="14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7814010"/>
              </p:ext>
            </p:extLst>
          </p:nvPr>
        </p:nvGraphicFramePr>
        <p:xfrm>
          <a:off x="1043608" y="3744713"/>
          <a:ext cx="4326110" cy="2973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971600" y="2852936"/>
            <a:ext cx="75188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i="1" dirty="0">
              <a:solidFill>
                <a:srgbClr val="0070C0"/>
              </a:solidFill>
            </a:endParaRPr>
          </a:p>
          <a:p>
            <a:r>
              <a:rPr lang="en-US" sz="2000" b="1" i="1" dirty="0">
                <a:solidFill>
                  <a:srgbClr val="0070C0"/>
                </a:solidFill>
              </a:rPr>
              <a:t>Annual fault reports statistics</a:t>
            </a:r>
          </a:p>
        </p:txBody>
      </p:sp>
      <p:sp>
        <p:nvSpPr>
          <p:cNvPr id="8" name="Title 33"/>
          <p:cNvSpPr txBox="1">
            <a:spLocks/>
          </p:cNvSpPr>
          <p:nvPr/>
        </p:nvSpPr>
        <p:spPr>
          <a:xfrm>
            <a:off x="260827" y="107601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/>
              <a:t>CAEN B1281 Maintenance </a:t>
            </a:r>
            <a:r>
              <a:rPr lang="fr-CH" dirty="0" err="1" smtClean="0"/>
              <a:t>Contract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971601" y="786384"/>
            <a:ext cx="424847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On-Site maintenance:</a:t>
            </a:r>
          </a:p>
          <a:p>
            <a:endParaRPr lang="en-US" sz="1400" dirty="0" smtClean="0"/>
          </a:p>
          <a:p>
            <a:r>
              <a:rPr lang="en-US" sz="1400" dirty="0" smtClean="0"/>
              <a:t>All LHC experiments</a:t>
            </a:r>
          </a:p>
          <a:p>
            <a:r>
              <a:rPr lang="en-US" sz="1400" dirty="0" smtClean="0"/>
              <a:t>75’000 CHF per year (54’000 CHF supported by CMS)</a:t>
            </a:r>
          </a:p>
          <a:p>
            <a:r>
              <a:rPr lang="en-US" sz="1400" dirty="0" smtClean="0"/>
              <a:t>Plus software maintenance fee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09211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89254" y="786384"/>
            <a:ext cx="8498713" cy="555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293267" y="368578"/>
            <a:ext cx="75188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i="1" dirty="0">
              <a:solidFill>
                <a:srgbClr val="0070C0"/>
              </a:solidFill>
            </a:endParaRPr>
          </a:p>
          <a:p>
            <a:r>
              <a:rPr lang="en-US" sz="2000" b="1" i="1" dirty="0" smtClean="0">
                <a:solidFill>
                  <a:srgbClr val="0070C0"/>
                </a:solidFill>
              </a:rPr>
              <a:t>2014 </a:t>
            </a:r>
            <a:r>
              <a:rPr lang="en-US" sz="2000" b="1" i="1" dirty="0">
                <a:solidFill>
                  <a:srgbClr val="0070C0"/>
                </a:solidFill>
              </a:rPr>
              <a:t>repair and preventive maintenance </a:t>
            </a:r>
            <a:r>
              <a:rPr lang="en-US" sz="2000" b="1" i="1" dirty="0" smtClean="0">
                <a:solidFill>
                  <a:srgbClr val="0070C0"/>
                </a:solidFill>
              </a:rPr>
              <a:t>statistics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-210015" y="3561588"/>
          <a:ext cx="4848625" cy="2621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/>
          </p:nvPr>
        </p:nvGraphicFramePr>
        <p:xfrm>
          <a:off x="4472108" y="3488551"/>
          <a:ext cx="4671892" cy="3158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25" y="1563370"/>
            <a:ext cx="5997509" cy="1453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33"/>
          <p:cNvSpPr txBox="1">
            <a:spLocks/>
          </p:cNvSpPr>
          <p:nvPr/>
        </p:nvSpPr>
        <p:spPr>
          <a:xfrm>
            <a:off x="260827" y="107601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/>
              <a:t>CAEN B1281 Maintenance </a:t>
            </a:r>
            <a:r>
              <a:rPr lang="fr-CH" dirty="0" err="1" smtClean="0"/>
              <a:t>Contract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89254" y="2125236"/>
            <a:ext cx="6198970" cy="1574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770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5" y="1189416"/>
            <a:ext cx="5002306" cy="2532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67" y="3836894"/>
            <a:ext cx="4905966" cy="249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89254" y="786384"/>
            <a:ext cx="8498713" cy="555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353798" y="22753"/>
            <a:ext cx="853416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i="1" dirty="0" smtClean="0">
                <a:solidFill>
                  <a:srgbClr val="0070C0"/>
                </a:solidFill>
              </a:rPr>
              <a:t>Caen - Repair turnaround time (</a:t>
            </a:r>
            <a:r>
              <a:rPr lang="en-US" sz="2000" b="1" i="1" dirty="0">
                <a:solidFill>
                  <a:srgbClr val="0070C0"/>
                </a:solidFill>
              </a:rPr>
              <a:t>at contractor’s premises)</a:t>
            </a:r>
            <a:endParaRPr lang="en-US" sz="2000" b="1" i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dirty="0" smtClean="0"/>
              <a:t>Between </a:t>
            </a:r>
            <a:r>
              <a:rPr lang="en-US" sz="1400" dirty="0" smtClean="0">
                <a:solidFill>
                  <a:srgbClr val="FF0000"/>
                </a:solidFill>
              </a:rPr>
              <a:t>‘repair authorized’ </a:t>
            </a:r>
            <a:r>
              <a:rPr lang="en-US" sz="1400" dirty="0" smtClean="0"/>
              <a:t>and </a:t>
            </a:r>
            <a:r>
              <a:rPr lang="en-US" sz="1400" dirty="0" smtClean="0">
                <a:solidFill>
                  <a:srgbClr val="FF0000"/>
                </a:solidFill>
              </a:rPr>
              <a:t>‘returned from repair’ </a:t>
            </a:r>
            <a:r>
              <a:rPr lang="en-US" sz="1400" dirty="0" smtClean="0"/>
              <a:t>actions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75966" y="2641860"/>
            <a:ext cx="4435973" cy="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01876" y="4034118"/>
            <a:ext cx="0" cy="20055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75966" y="4538434"/>
            <a:ext cx="3127846" cy="10618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smtClean="0"/>
              <a:t>Caen 2014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Average turnaround time: 29.6 days  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(In 2013: 51.8 days)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48064" y="1015074"/>
            <a:ext cx="424847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On-Site maintenance:</a:t>
            </a:r>
          </a:p>
          <a:p>
            <a:endParaRPr lang="en-US" sz="1400" dirty="0" smtClean="0"/>
          </a:p>
          <a:p>
            <a:r>
              <a:rPr lang="en-US" sz="1400" dirty="0" smtClean="0"/>
              <a:t>All LHC experiments</a:t>
            </a:r>
          </a:p>
          <a:p>
            <a:r>
              <a:rPr lang="en-US" sz="1400" dirty="0" smtClean="0"/>
              <a:t>75’000 CHF per year (54’000 CHF supported by CMS)</a:t>
            </a:r>
          </a:p>
          <a:p>
            <a:r>
              <a:rPr lang="en-US" sz="1400" dirty="0" smtClean="0"/>
              <a:t>Plus software maintenance fee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0744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3"/>
          <p:cNvSpPr txBox="1">
            <a:spLocks/>
          </p:cNvSpPr>
          <p:nvPr/>
        </p:nvSpPr>
        <p:spPr>
          <a:xfrm>
            <a:off x="260827" y="107601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/>
              <a:t>CAEN </a:t>
            </a:r>
            <a:r>
              <a:rPr lang="fr-CH" dirty="0" err="1" smtClean="0"/>
              <a:t>contracts</a:t>
            </a:r>
            <a:r>
              <a:rPr lang="fr-CH" dirty="0" smtClean="0"/>
              <a:t> up-to-</a:t>
            </a:r>
            <a:r>
              <a:rPr lang="fr-CH" dirty="0" err="1" smtClean="0"/>
              <a:t>now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124744"/>
            <a:ext cx="8229600" cy="4525963"/>
          </a:xfrm>
        </p:spPr>
        <p:txBody>
          <a:bodyPr>
            <a:normAutofit/>
          </a:bodyPr>
          <a:lstStyle/>
          <a:p>
            <a:r>
              <a:rPr lang="fr-CH" sz="2000" dirty="0" smtClean="0"/>
              <a:t>Running </a:t>
            </a:r>
            <a:r>
              <a:rPr lang="fr-CH" sz="2000" dirty="0" err="1" smtClean="0"/>
              <a:t>smoothly</a:t>
            </a:r>
            <a:endParaRPr lang="fr-CH" sz="2000" dirty="0" smtClean="0"/>
          </a:p>
          <a:p>
            <a:r>
              <a:rPr lang="fr-CH" sz="2000" dirty="0" err="1" smtClean="0"/>
              <a:t>Appreciated</a:t>
            </a:r>
            <a:r>
              <a:rPr lang="fr-CH" sz="2000" dirty="0" smtClean="0"/>
              <a:t> by </a:t>
            </a:r>
            <a:r>
              <a:rPr lang="fr-CH" sz="2000" dirty="0" err="1" smtClean="0"/>
              <a:t>users</a:t>
            </a:r>
            <a:endParaRPr lang="fr-CH" sz="2000" dirty="0" smtClean="0"/>
          </a:p>
          <a:p>
            <a:r>
              <a:rPr lang="fr-CH" sz="2000" dirty="0" smtClean="0"/>
              <a:t>Stable </a:t>
            </a:r>
            <a:r>
              <a:rPr lang="fr-CH" sz="2000" dirty="0" err="1" smtClean="0"/>
              <a:t>failure</a:t>
            </a:r>
            <a:r>
              <a:rPr lang="fr-CH" sz="2000" dirty="0" smtClean="0"/>
              <a:t> rate </a:t>
            </a:r>
            <a:r>
              <a:rPr lang="fr-CH" sz="2000" dirty="0" err="1" smtClean="0"/>
              <a:t>since</a:t>
            </a:r>
            <a:r>
              <a:rPr lang="fr-CH" sz="2000" dirty="0" smtClean="0"/>
              <a:t> 2010 (~3%, no </a:t>
            </a:r>
            <a:r>
              <a:rPr lang="fr-CH" sz="2000" dirty="0" err="1" smtClean="0"/>
              <a:t>sign</a:t>
            </a:r>
            <a:r>
              <a:rPr lang="fr-CH" sz="2000" dirty="0" smtClean="0"/>
              <a:t> of </a:t>
            </a:r>
            <a:r>
              <a:rPr lang="fr-CH" sz="2000" dirty="0" err="1" smtClean="0"/>
              <a:t>wearout</a:t>
            </a:r>
            <a:r>
              <a:rPr lang="fr-CH" sz="2000" dirty="0" smtClean="0"/>
              <a:t>)</a:t>
            </a:r>
          </a:p>
          <a:p>
            <a:r>
              <a:rPr lang="fr-CH" sz="2000" dirty="0" smtClean="0"/>
              <a:t>Acceptable </a:t>
            </a:r>
            <a:r>
              <a:rPr lang="fr-CH" sz="2000" dirty="0" err="1" smtClean="0"/>
              <a:t>turn-around</a:t>
            </a:r>
            <a:r>
              <a:rPr lang="fr-CH" sz="2000" dirty="0" smtClean="0"/>
              <a:t> time (</a:t>
            </a:r>
            <a:r>
              <a:rPr lang="fr-CH" sz="2000" dirty="0" err="1" smtClean="0"/>
              <a:t>avg</a:t>
            </a:r>
            <a:r>
              <a:rPr lang="fr-CH" sz="2000" dirty="0" smtClean="0"/>
              <a:t> 30 </a:t>
            </a:r>
            <a:r>
              <a:rPr lang="fr-CH" sz="2000" dirty="0" err="1" smtClean="0"/>
              <a:t>days</a:t>
            </a:r>
            <a:r>
              <a:rPr lang="fr-CH" sz="2000" dirty="0" smtClean="0"/>
              <a:t>)</a:t>
            </a:r>
          </a:p>
          <a:p>
            <a:r>
              <a:rPr lang="fr-CH" sz="2000" dirty="0" smtClean="0"/>
              <a:t>Stock of </a:t>
            </a:r>
            <a:r>
              <a:rPr lang="fr-CH" sz="2000" dirty="0" err="1" smtClean="0"/>
              <a:t>critical</a:t>
            </a:r>
            <a:r>
              <a:rPr lang="fr-CH" sz="2000" dirty="0" smtClean="0"/>
              <a:t> components </a:t>
            </a:r>
            <a:r>
              <a:rPr lang="fr-CH" sz="2000" dirty="0" err="1" smtClean="0"/>
              <a:t>available</a:t>
            </a:r>
            <a:endParaRPr lang="fr-CH" sz="2000" dirty="0" smtClean="0"/>
          </a:p>
          <a:p>
            <a:r>
              <a:rPr lang="fr-CH" sz="2000" dirty="0" smtClean="0"/>
              <a:t>~</a:t>
            </a:r>
            <a:r>
              <a:rPr lang="fr-CH" sz="2000" dirty="0" err="1" smtClean="0"/>
              <a:t>Monthly</a:t>
            </a:r>
            <a:r>
              <a:rPr lang="fr-CH" sz="2000" dirty="0" smtClean="0"/>
              <a:t> </a:t>
            </a:r>
            <a:r>
              <a:rPr lang="fr-CH" sz="2000" dirty="0" err="1" smtClean="0"/>
              <a:t>visits</a:t>
            </a:r>
            <a:r>
              <a:rPr lang="fr-CH" sz="2000" dirty="0" smtClean="0"/>
              <a:t> and meetings</a:t>
            </a:r>
          </a:p>
          <a:p>
            <a:r>
              <a:rPr lang="fr-CH" sz="2000" dirty="0" err="1" smtClean="0"/>
              <a:t>Costly</a:t>
            </a:r>
            <a:endParaRPr lang="fr-CH" sz="2000" dirty="0" smtClean="0"/>
          </a:p>
          <a:p>
            <a:r>
              <a:rPr lang="fr-CH" sz="2000" dirty="0" err="1" smtClean="0"/>
              <a:t>Probably</a:t>
            </a:r>
            <a:r>
              <a:rPr lang="fr-CH" sz="2000" dirty="0" smtClean="0"/>
              <a:t> no change till 2019</a:t>
            </a:r>
          </a:p>
          <a:p>
            <a:endParaRPr lang="en-GB" sz="20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06312"/>
              </p:ext>
            </p:extLst>
          </p:nvPr>
        </p:nvGraphicFramePr>
        <p:xfrm>
          <a:off x="4788023" y="3356992"/>
          <a:ext cx="4326110" cy="2973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4716016" y="2465215"/>
            <a:ext cx="37444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i="1" dirty="0">
              <a:solidFill>
                <a:srgbClr val="0070C0"/>
              </a:solidFill>
            </a:endParaRPr>
          </a:p>
          <a:p>
            <a:r>
              <a:rPr lang="en-US" sz="2000" b="1" i="1" dirty="0">
                <a:solidFill>
                  <a:srgbClr val="0070C0"/>
                </a:solidFill>
              </a:rPr>
              <a:t>Annual fault reports statistics</a:t>
            </a:r>
          </a:p>
        </p:txBody>
      </p:sp>
    </p:spTree>
    <p:extLst>
      <p:ext uri="{BB962C8B-B14F-4D97-AF65-F5344CB8AC3E}">
        <p14:creationId xmlns:p14="http://schemas.microsoft.com/office/powerpoint/2010/main" val="741550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3"/>
          <p:cNvSpPr txBox="1">
            <a:spLocks/>
          </p:cNvSpPr>
          <p:nvPr/>
        </p:nvSpPr>
        <p:spPr>
          <a:xfrm>
            <a:off x="260827" y="107601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/>
              <a:t>CAEN </a:t>
            </a:r>
            <a:r>
              <a:rPr lang="fr-CH" dirty="0" err="1" smtClean="0"/>
              <a:t>contracts</a:t>
            </a:r>
            <a:r>
              <a:rPr lang="fr-CH" dirty="0" smtClean="0"/>
              <a:t> </a:t>
            </a:r>
            <a:r>
              <a:rPr lang="fr-CH" dirty="0" err="1" smtClean="0"/>
              <a:t>after</a:t>
            </a:r>
            <a:r>
              <a:rPr lang="fr-CH" dirty="0" smtClean="0"/>
              <a:t> 2019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fr-CH" sz="2000" dirty="0" smtClean="0"/>
              <a:t>Extension to LS3 </a:t>
            </a:r>
            <a:r>
              <a:rPr lang="fr-CH" sz="2000" dirty="0" err="1" smtClean="0"/>
              <a:t>likely</a:t>
            </a:r>
            <a:endParaRPr lang="fr-CH" sz="2000" dirty="0" smtClean="0"/>
          </a:p>
          <a:p>
            <a:pPr lvl="1"/>
            <a:r>
              <a:rPr lang="fr-CH" sz="1600" dirty="0" smtClean="0"/>
              <a:t>2019-2023/24?</a:t>
            </a:r>
          </a:p>
          <a:p>
            <a:pPr lvl="1"/>
            <a:r>
              <a:rPr lang="fr-CH" sz="1600" dirty="0" smtClean="0"/>
              <a:t>Good service to us</a:t>
            </a:r>
          </a:p>
          <a:p>
            <a:pPr lvl="1"/>
            <a:r>
              <a:rPr lang="fr-CH" sz="1600" dirty="0" smtClean="0"/>
              <a:t>Good money to CAEN</a:t>
            </a:r>
          </a:p>
          <a:p>
            <a:pPr lvl="1"/>
            <a:r>
              <a:rPr lang="fr-CH" sz="1600" dirty="0" smtClean="0"/>
              <a:t>No </a:t>
            </a:r>
            <a:r>
              <a:rPr lang="fr-CH" sz="1600" dirty="0" err="1" smtClean="0"/>
              <a:t>sign</a:t>
            </a:r>
            <a:r>
              <a:rPr lang="fr-CH" sz="1600" dirty="0" smtClean="0"/>
              <a:t> of </a:t>
            </a:r>
            <a:r>
              <a:rPr lang="fr-CH" sz="1600" dirty="0" err="1" smtClean="0"/>
              <a:t>equipment</a:t>
            </a:r>
            <a:r>
              <a:rPr lang="fr-CH" sz="1600" dirty="0" smtClean="0"/>
              <a:t> </a:t>
            </a:r>
            <a:r>
              <a:rPr lang="fr-CH" sz="1600" dirty="0" err="1" smtClean="0"/>
              <a:t>wearout</a:t>
            </a:r>
            <a:r>
              <a:rPr lang="fr-CH" sz="1600" dirty="0" smtClean="0"/>
              <a:t> (</a:t>
            </a:r>
            <a:r>
              <a:rPr lang="fr-CH" sz="1600" dirty="0" err="1" smtClean="0"/>
              <a:t>yet</a:t>
            </a:r>
            <a:r>
              <a:rPr lang="fr-CH" sz="1600" dirty="0" smtClean="0"/>
              <a:t>)</a:t>
            </a:r>
          </a:p>
          <a:p>
            <a:pPr lvl="1"/>
            <a:r>
              <a:rPr lang="fr-CH" sz="1600" dirty="0" smtClean="0"/>
              <a:t>On-site service </a:t>
            </a:r>
            <a:r>
              <a:rPr lang="fr-CH" sz="1600" dirty="0" err="1" smtClean="0"/>
              <a:t>is</a:t>
            </a:r>
            <a:r>
              <a:rPr lang="fr-CH" sz="1600" dirty="0" smtClean="0"/>
              <a:t> </a:t>
            </a:r>
            <a:r>
              <a:rPr lang="fr-CH" sz="1600" dirty="0" err="1" smtClean="0"/>
              <a:t>expensive</a:t>
            </a:r>
            <a:r>
              <a:rPr lang="fr-CH" sz="1600" dirty="0" smtClean="0"/>
              <a:t> (but </a:t>
            </a:r>
            <a:r>
              <a:rPr lang="fr-CH" sz="1600" dirty="0" err="1" smtClean="0"/>
              <a:t>convenient</a:t>
            </a:r>
            <a:r>
              <a:rPr lang="fr-CH" sz="1600" dirty="0" smtClean="0"/>
              <a:t>)</a:t>
            </a:r>
          </a:p>
          <a:p>
            <a:pPr lvl="1"/>
            <a:r>
              <a:rPr lang="fr-CH" sz="1600" dirty="0" err="1" smtClean="0">
                <a:solidFill>
                  <a:srgbClr val="FF0000"/>
                </a:solidFill>
              </a:rPr>
              <a:t>Subject</a:t>
            </a:r>
            <a:r>
              <a:rPr lang="fr-CH" sz="1600" dirty="0" smtClean="0">
                <a:solidFill>
                  <a:srgbClr val="FF0000"/>
                </a:solidFill>
              </a:rPr>
              <a:t> </a:t>
            </a:r>
            <a:r>
              <a:rPr lang="fr-CH" sz="1600" dirty="0" smtClean="0">
                <a:solidFill>
                  <a:srgbClr val="FF0000"/>
                </a:solidFill>
              </a:rPr>
              <a:t>to </a:t>
            </a:r>
            <a:r>
              <a:rPr lang="fr-CH" sz="1600" dirty="0" err="1" smtClean="0">
                <a:solidFill>
                  <a:srgbClr val="FF0000"/>
                </a:solidFill>
              </a:rPr>
              <a:t>re-evaluation</a:t>
            </a:r>
            <a:r>
              <a:rPr lang="fr-CH" sz="1600" dirty="0" smtClean="0">
                <a:solidFill>
                  <a:srgbClr val="FF0000"/>
                </a:solidFill>
              </a:rPr>
              <a:t> of </a:t>
            </a:r>
            <a:r>
              <a:rPr lang="fr-CH" sz="1600" dirty="0" err="1" smtClean="0">
                <a:solidFill>
                  <a:srgbClr val="FF0000"/>
                </a:solidFill>
              </a:rPr>
              <a:t>spares</a:t>
            </a:r>
            <a:r>
              <a:rPr lang="fr-CH" sz="1600" dirty="0" smtClean="0">
                <a:solidFill>
                  <a:srgbClr val="FF0000"/>
                </a:solidFill>
              </a:rPr>
              <a:t> situation</a:t>
            </a:r>
          </a:p>
          <a:p>
            <a:pPr lvl="1"/>
            <a:r>
              <a:rPr lang="fr-CH" sz="1600" dirty="0" err="1" smtClean="0">
                <a:solidFill>
                  <a:srgbClr val="FF0000"/>
                </a:solidFill>
              </a:rPr>
              <a:t>Subject</a:t>
            </a:r>
            <a:r>
              <a:rPr lang="fr-CH" sz="1600" dirty="0" smtClean="0">
                <a:solidFill>
                  <a:srgbClr val="FF0000"/>
                </a:solidFill>
              </a:rPr>
              <a:t> to </a:t>
            </a:r>
            <a:r>
              <a:rPr lang="fr-CH" sz="1600" dirty="0" err="1" smtClean="0">
                <a:solidFill>
                  <a:srgbClr val="FF0000"/>
                </a:solidFill>
              </a:rPr>
              <a:t>re-negociation</a:t>
            </a:r>
            <a:r>
              <a:rPr lang="fr-CH" sz="1600" dirty="0" smtClean="0">
                <a:solidFill>
                  <a:srgbClr val="FF0000"/>
                </a:solidFill>
              </a:rPr>
              <a:t> of </a:t>
            </a:r>
            <a:r>
              <a:rPr lang="fr-CH" sz="1600" dirty="0" err="1" smtClean="0">
                <a:solidFill>
                  <a:srgbClr val="FF0000"/>
                </a:solidFill>
              </a:rPr>
              <a:t>prices</a:t>
            </a:r>
            <a:endParaRPr lang="fr-CH" sz="1600" dirty="0" smtClean="0">
              <a:solidFill>
                <a:srgbClr val="FF0000"/>
              </a:solidFill>
            </a:endParaRPr>
          </a:p>
          <a:p>
            <a:pPr lvl="1"/>
            <a:r>
              <a:rPr lang="fr-CH" sz="1600" dirty="0" err="1" smtClean="0">
                <a:solidFill>
                  <a:srgbClr val="FF0000"/>
                </a:solidFill>
              </a:rPr>
              <a:t>Subject</a:t>
            </a:r>
            <a:r>
              <a:rPr lang="fr-CH" sz="1600" dirty="0" smtClean="0">
                <a:solidFill>
                  <a:srgbClr val="FF0000"/>
                </a:solidFill>
              </a:rPr>
              <a:t> to agreement </a:t>
            </a:r>
            <a:r>
              <a:rPr lang="fr-CH" sz="1600" dirty="0" err="1" smtClean="0">
                <a:solidFill>
                  <a:srgbClr val="FF0000"/>
                </a:solidFill>
              </a:rPr>
              <a:t>with</a:t>
            </a:r>
            <a:r>
              <a:rPr lang="fr-CH" sz="1600" dirty="0" smtClean="0">
                <a:solidFill>
                  <a:srgbClr val="FF0000"/>
                </a:solidFill>
              </a:rPr>
              <a:t> </a:t>
            </a:r>
            <a:r>
              <a:rPr lang="fr-CH" sz="1600" dirty="0" err="1" smtClean="0">
                <a:solidFill>
                  <a:srgbClr val="FF0000"/>
                </a:solidFill>
              </a:rPr>
              <a:t>other</a:t>
            </a:r>
            <a:r>
              <a:rPr lang="fr-CH" sz="1600" dirty="0" smtClean="0">
                <a:solidFill>
                  <a:srgbClr val="FF0000"/>
                </a:solidFill>
              </a:rPr>
              <a:t> LHC </a:t>
            </a:r>
            <a:r>
              <a:rPr lang="fr-CH" sz="1600" dirty="0" err="1" smtClean="0">
                <a:solidFill>
                  <a:srgbClr val="FF0000"/>
                </a:solidFill>
              </a:rPr>
              <a:t>experiments</a:t>
            </a:r>
            <a:endParaRPr lang="fr-CH" sz="1600" dirty="0" smtClean="0">
              <a:solidFill>
                <a:srgbClr val="FF0000"/>
              </a:solidFill>
            </a:endParaRPr>
          </a:p>
          <a:p>
            <a:pPr lvl="1"/>
            <a:endParaRPr lang="fr-CH" sz="1600" dirty="0"/>
          </a:p>
          <a:p>
            <a:r>
              <a:rPr lang="fr-CH" sz="2000" dirty="0" smtClean="0"/>
              <a:t>Beyond LS3</a:t>
            </a:r>
          </a:p>
          <a:p>
            <a:pPr lvl="1"/>
            <a:r>
              <a:rPr lang="fr-CH" sz="1600" dirty="0" err="1" smtClean="0"/>
              <a:t>Existing</a:t>
            </a:r>
            <a:r>
              <a:rPr lang="fr-CH" sz="1600" dirty="0" smtClean="0"/>
              <a:t> </a:t>
            </a:r>
            <a:r>
              <a:rPr lang="fr-CH" sz="1600" dirty="0" err="1" smtClean="0"/>
              <a:t>equipment</a:t>
            </a:r>
            <a:r>
              <a:rPr lang="fr-CH" sz="1600" dirty="0" smtClean="0"/>
              <a:t> </a:t>
            </a:r>
            <a:r>
              <a:rPr lang="fr-CH" sz="1600" dirty="0" err="1" smtClean="0"/>
              <a:t>will</a:t>
            </a:r>
            <a:r>
              <a:rPr lang="fr-CH" sz="1600" dirty="0" smtClean="0"/>
              <a:t> wear-out</a:t>
            </a:r>
          </a:p>
          <a:p>
            <a:pPr lvl="2"/>
            <a:r>
              <a:rPr lang="fr-CH" sz="1200" dirty="0" smtClean="0"/>
              <a:t>Not </a:t>
            </a:r>
            <a:r>
              <a:rPr lang="fr-CH" sz="1200" dirty="0" err="1" smtClean="0"/>
              <a:t>well</a:t>
            </a:r>
            <a:r>
              <a:rPr lang="fr-CH" sz="1200" dirty="0" smtClean="0"/>
              <a:t> </a:t>
            </a:r>
            <a:r>
              <a:rPr lang="fr-CH" sz="1200" dirty="0" err="1" smtClean="0"/>
              <a:t>matched</a:t>
            </a:r>
            <a:r>
              <a:rPr lang="fr-CH" sz="1200" dirty="0" smtClean="0"/>
              <a:t> to long-</a:t>
            </a:r>
            <a:r>
              <a:rPr lang="fr-CH" sz="1200" dirty="0" err="1" smtClean="0"/>
              <a:t>term</a:t>
            </a:r>
            <a:r>
              <a:rPr lang="fr-CH" sz="1200" dirty="0" smtClean="0"/>
              <a:t> </a:t>
            </a:r>
            <a:r>
              <a:rPr lang="fr-CH" sz="1200" dirty="0" err="1" smtClean="0"/>
              <a:t>contract</a:t>
            </a:r>
            <a:endParaRPr lang="fr-CH" sz="1200" dirty="0" smtClean="0"/>
          </a:p>
          <a:p>
            <a:pPr lvl="1"/>
            <a:r>
              <a:rPr lang="fr-CH" sz="1600" dirty="0" smtClean="0"/>
              <a:t>CAEN has a tradition of </a:t>
            </a:r>
            <a:r>
              <a:rPr lang="fr-CH" sz="1600" dirty="0" err="1" smtClean="0"/>
              <a:t>repairing</a:t>
            </a:r>
            <a:r>
              <a:rPr lang="fr-CH" sz="1600" dirty="0" smtClean="0"/>
              <a:t> </a:t>
            </a:r>
            <a:r>
              <a:rPr lang="fr-CH" sz="1600" dirty="0" err="1" smtClean="0"/>
              <a:t>aged</a:t>
            </a:r>
            <a:r>
              <a:rPr lang="fr-CH" sz="1600" dirty="0" smtClean="0"/>
              <a:t> </a:t>
            </a:r>
            <a:r>
              <a:rPr lang="fr-CH" sz="1600" dirty="0" err="1" smtClean="0"/>
              <a:t>equipment</a:t>
            </a:r>
            <a:r>
              <a:rPr lang="fr-CH" sz="1600" dirty="0" smtClean="0"/>
              <a:t> if </a:t>
            </a:r>
            <a:r>
              <a:rPr lang="fr-CH" sz="1600" dirty="0" err="1" smtClean="0"/>
              <a:t>they</a:t>
            </a:r>
            <a:r>
              <a:rPr lang="fr-CH" sz="1600" dirty="0" smtClean="0"/>
              <a:t> </a:t>
            </a:r>
            <a:r>
              <a:rPr lang="fr-CH" sz="1600" dirty="0" err="1" smtClean="0"/>
              <a:t>can</a:t>
            </a:r>
            <a:endParaRPr lang="fr-CH" sz="1600" dirty="0" smtClean="0"/>
          </a:p>
          <a:p>
            <a:pPr lvl="2"/>
            <a:r>
              <a:rPr lang="fr-CH" sz="1200" dirty="0" smtClean="0"/>
              <a:t>Best effort</a:t>
            </a:r>
          </a:p>
          <a:p>
            <a:pPr lvl="1"/>
            <a:r>
              <a:rPr lang="fr-CH" sz="1600" dirty="0" smtClean="0"/>
              <a:t>New </a:t>
            </a:r>
            <a:r>
              <a:rPr lang="fr-CH" sz="1600" dirty="0" err="1" smtClean="0"/>
              <a:t>equipment</a:t>
            </a:r>
            <a:r>
              <a:rPr lang="fr-CH" sz="1600" dirty="0" smtClean="0"/>
              <a:t> </a:t>
            </a:r>
            <a:r>
              <a:rPr lang="fr-CH" sz="1600" dirty="0" err="1" smtClean="0"/>
              <a:t>subject</a:t>
            </a:r>
            <a:r>
              <a:rPr lang="fr-CH" sz="1600" dirty="0" smtClean="0"/>
              <a:t> to new Tender</a:t>
            </a:r>
          </a:p>
          <a:p>
            <a:pPr lvl="2"/>
            <a:r>
              <a:rPr lang="fr-CH" sz="1200" dirty="0" smtClean="0"/>
              <a:t>Maintenance </a:t>
            </a:r>
            <a:r>
              <a:rPr lang="fr-CH" sz="1200" dirty="0" err="1" smtClean="0"/>
              <a:t>contract</a:t>
            </a:r>
            <a:r>
              <a:rPr lang="fr-CH" sz="1200" dirty="0" smtClean="0"/>
              <a:t> </a:t>
            </a:r>
            <a:r>
              <a:rPr lang="fr-CH" sz="1200" dirty="0" err="1" smtClean="0"/>
              <a:t>linked</a:t>
            </a:r>
            <a:r>
              <a:rPr lang="fr-CH" sz="1200" dirty="0" smtClean="0"/>
              <a:t> to new </a:t>
            </a:r>
            <a:r>
              <a:rPr lang="fr-CH" sz="1200" dirty="0" err="1" smtClean="0"/>
              <a:t>equipment</a:t>
            </a:r>
            <a:endParaRPr lang="fr-CH" sz="1200" dirty="0" smtClean="0"/>
          </a:p>
          <a:p>
            <a:pPr lvl="1"/>
            <a:endParaRPr lang="fr-CH" sz="1600" dirty="0" smtClean="0"/>
          </a:p>
          <a:p>
            <a:pPr lvl="1"/>
            <a:endParaRPr lang="fr-CH" sz="16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68048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365</Words>
  <Application>Microsoft Office PowerPoint</Application>
  <PresentationFormat>On-screen Show (4:3)</PresentationFormat>
  <Paragraphs>97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L/HVPS CAEN Contracts</vt:lpstr>
      <vt:lpstr>CAEN P&amp;M Contracts</vt:lpstr>
      <vt:lpstr>CAEN contracts: B-1173 (FC/4832-obsolete) + B-1226 (IT-3330)+ B-1281 (FC/5277) + B-1291 (obsolete)+ B-1337 (obsolete) + B1387 (obsolete) (in CHF)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CAEN Contracts</dc:title>
  <dc:creator>Francois Vasey</dc:creator>
  <cp:lastModifiedBy>Francois Vasey</cp:lastModifiedBy>
  <cp:revision>66</cp:revision>
  <cp:lastPrinted>2016-02-05T10:54:37Z</cp:lastPrinted>
  <dcterms:created xsi:type="dcterms:W3CDTF">2012-02-16T16:34:14Z</dcterms:created>
  <dcterms:modified xsi:type="dcterms:W3CDTF">2016-05-19T12:39:13Z</dcterms:modified>
</cp:coreProperties>
</file>