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70" r:id="rId10"/>
    <p:sldId id="266" r:id="rId11"/>
    <p:sldId id="271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5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9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7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14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4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3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8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2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9196-62D7-45B0-B68B-10AAC589F390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4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Power and Cooling 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414908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</a:t>
            </a:r>
            <a:r>
              <a:rPr lang="en-GB" dirty="0" err="1" smtClean="0"/>
              <a:t>Crotty</a:t>
            </a:r>
            <a:r>
              <a:rPr lang="en-GB" dirty="0" smtClean="0"/>
              <a:t> 27 may 2016</a:t>
            </a:r>
          </a:p>
          <a:p>
            <a:endParaRPr lang="en-GB" dirty="0"/>
          </a:p>
          <a:p>
            <a:r>
              <a:rPr lang="en-GB" dirty="0" smtClean="0"/>
              <a:t>Thanks to Sergei, Petr and Anton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82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configuration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cooling circuit for Racks and Chambers on one YE3</a:t>
            </a:r>
          </a:p>
          <a:p>
            <a:r>
              <a:rPr lang="en-GB" dirty="0" smtClean="0"/>
              <a:t>Total Power on YE3 11748[W]</a:t>
            </a:r>
          </a:p>
          <a:p>
            <a:r>
              <a:rPr lang="en-GB" dirty="0" smtClean="0"/>
              <a:t>CSC Power 8890[W]</a:t>
            </a:r>
          </a:p>
          <a:p>
            <a:r>
              <a:rPr lang="en-GB" dirty="0" smtClean="0"/>
              <a:t>RPC Power 3264[W]</a:t>
            </a:r>
          </a:p>
        </p:txBody>
      </p:sp>
    </p:spTree>
    <p:extLst>
      <p:ext uri="{BB962C8B-B14F-4D97-AF65-F5344CB8AC3E}">
        <p14:creationId xmlns:p14="http://schemas.microsoft.com/office/powerpoint/2010/main" val="3963233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2" t="26125" r="37341" b="12525"/>
          <a:stretch/>
        </p:blipFill>
        <p:spPr bwMode="auto">
          <a:xfrm>
            <a:off x="209796" y="908720"/>
            <a:ext cx="8796660" cy="568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19672" y="1484784"/>
            <a:ext cx="18002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Configuration after Up-Scope</a:t>
            </a:r>
            <a:endParaRPr lang="en-GB" dirty="0"/>
          </a:p>
        </p:txBody>
      </p:sp>
      <p:sp>
        <p:nvSpPr>
          <p:cNvPr id="2" name="Left Arrow 1"/>
          <p:cNvSpPr/>
          <p:nvPr/>
        </p:nvSpPr>
        <p:spPr>
          <a:xfrm rot="7291567">
            <a:off x="7669682" y="2558698"/>
            <a:ext cx="936104" cy="189195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94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Upgrade </a:t>
            </a:r>
            <a:r>
              <a:rPr lang="en-GB" dirty="0" smtClean="0"/>
              <a:t>Power</a:t>
            </a:r>
            <a:br>
              <a:rPr lang="en-GB" dirty="0" smtClean="0"/>
            </a:br>
            <a:r>
              <a:rPr lang="en-GB" dirty="0" smtClean="0"/>
              <a:t>Provisional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FEB &amp; LBB		6kW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Alternatives, </a:t>
            </a:r>
            <a:r>
              <a:rPr lang="en-GB" sz="2400" dirty="0" smtClean="0"/>
              <a:t>assuming similar PS efficiency 0.56</a:t>
            </a:r>
          </a:p>
          <a:p>
            <a:r>
              <a:rPr lang="en-GB" dirty="0" smtClean="0"/>
              <a:t>PETIROC	(embed)		5.1kW</a:t>
            </a:r>
          </a:p>
          <a:p>
            <a:r>
              <a:rPr lang="en-GB" dirty="0" smtClean="0"/>
              <a:t>PETIROC	(FPGA)		</a:t>
            </a:r>
            <a:r>
              <a:rPr lang="en-GB" dirty="0" smtClean="0"/>
              <a:t>8.3kW</a:t>
            </a:r>
          </a:p>
          <a:p>
            <a:r>
              <a:rPr lang="en-GB" dirty="0" smtClean="0"/>
              <a:t>Values (estimates) given include an estimate of the rack components.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Provisional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Temperatures has been stable over the years.</a:t>
            </a:r>
          </a:p>
          <a:p>
            <a:r>
              <a:rPr lang="en-GB" dirty="0" smtClean="0"/>
              <a:t>These are very provisional values</a:t>
            </a:r>
          </a:p>
          <a:p>
            <a:r>
              <a:rPr lang="en-GB" dirty="0" smtClean="0"/>
              <a:t>The full power system has to be studied for the alternatives.</a:t>
            </a:r>
          </a:p>
          <a:p>
            <a:r>
              <a:rPr lang="en-GB" dirty="0" smtClean="0"/>
              <a:t>RE3&amp;4 is </a:t>
            </a:r>
            <a:r>
              <a:rPr lang="en-GB" dirty="0" err="1" smtClean="0"/>
              <a:t>approx</a:t>
            </a:r>
            <a:r>
              <a:rPr lang="en-GB" dirty="0" smtClean="0"/>
              <a:t> 27% of total Power on YE3.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90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RPC requirements</a:t>
            </a:r>
          </a:p>
          <a:p>
            <a:r>
              <a:rPr lang="en-GB" dirty="0" smtClean="0"/>
              <a:t>Present loads on YE3 (ME4, RE3 &amp; 4)</a:t>
            </a:r>
          </a:p>
          <a:p>
            <a:r>
              <a:rPr lang="en-GB" smtClean="0"/>
              <a:t>Future Up-scope </a:t>
            </a:r>
            <a:r>
              <a:rPr lang="en-GB" dirty="0" smtClean="0"/>
              <a:t>loads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8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2520280"/>
          </a:xfrm>
        </p:spPr>
        <p:txBody>
          <a:bodyPr/>
          <a:lstStyle/>
          <a:p>
            <a:r>
              <a:rPr lang="en-GB" dirty="0" smtClean="0"/>
              <a:t>18- 22 </a:t>
            </a:r>
            <a:r>
              <a:rPr lang="en-GB" dirty="0" err="1" smtClean="0"/>
              <a:t>deg</a:t>
            </a:r>
            <a:r>
              <a:rPr lang="en-GB" dirty="0" smtClean="0"/>
              <a:t> C ( at 24 </a:t>
            </a:r>
            <a:r>
              <a:rPr lang="en-GB" dirty="0" err="1" smtClean="0"/>
              <a:t>deg</a:t>
            </a:r>
            <a:r>
              <a:rPr lang="en-GB" dirty="0" smtClean="0"/>
              <a:t> C RPCs are switched off.</a:t>
            </a:r>
          </a:p>
          <a:p>
            <a:r>
              <a:rPr lang="en-GB" dirty="0" smtClean="0"/>
              <a:t>Stable conditions</a:t>
            </a:r>
          </a:p>
          <a:p>
            <a:r>
              <a:rPr lang="en-GB" dirty="0" smtClean="0"/>
              <a:t>No leaks</a:t>
            </a:r>
          </a:p>
          <a:p>
            <a:r>
              <a:rPr lang="en-GB" dirty="0" err="1" smtClean="0"/>
              <a:t>Minimium</a:t>
            </a:r>
            <a:r>
              <a:rPr lang="en-GB" dirty="0" smtClean="0"/>
              <a:t> operating pressure to achieve flow.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0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achieve these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Conductivity checks.</a:t>
            </a:r>
          </a:p>
          <a:p>
            <a:r>
              <a:rPr lang="en-GB" dirty="0" smtClean="0"/>
              <a:t>Annual Inspection and Tests.</a:t>
            </a:r>
          </a:p>
          <a:p>
            <a:r>
              <a:rPr lang="en-GB" dirty="0" smtClean="0"/>
              <a:t>Repairs ahead of time.</a:t>
            </a:r>
          </a:p>
          <a:p>
            <a:r>
              <a:rPr lang="en-GB" dirty="0" smtClean="0"/>
              <a:t>Correct assembly technics.</a:t>
            </a:r>
          </a:p>
          <a:p>
            <a:r>
              <a:rPr lang="en-GB" dirty="0" smtClean="0"/>
              <a:t>QA during </a:t>
            </a:r>
            <a:r>
              <a:rPr lang="en-GB" dirty="0" err="1" smtClean="0"/>
              <a:t>upscope</a:t>
            </a:r>
            <a:r>
              <a:rPr lang="en-GB" dirty="0" smtClean="0"/>
              <a:t>.</a:t>
            </a:r>
          </a:p>
          <a:p>
            <a:r>
              <a:rPr lang="en-GB" dirty="0" smtClean="0"/>
              <a:t>Early detection of leaks.</a:t>
            </a:r>
          </a:p>
          <a:p>
            <a:r>
              <a:rPr lang="en-GB" dirty="0" smtClean="0"/>
              <a:t>Ageing study of brass components.</a:t>
            </a:r>
          </a:p>
          <a:p>
            <a:r>
              <a:rPr lang="en-GB" dirty="0" smtClean="0"/>
              <a:t>More instrumentation </a:t>
            </a:r>
            <a:r>
              <a:rPr lang="en-GB" dirty="0" err="1" smtClean="0"/>
              <a:t>eg</a:t>
            </a:r>
            <a:r>
              <a:rPr lang="en-GB" dirty="0" smtClean="0"/>
              <a:t>; coolant temp </a:t>
            </a:r>
            <a:r>
              <a:rPr lang="en-GB" smtClean="0"/>
              <a:t>on Manifold.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2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5616"/>
            <a:ext cx="8136904" cy="529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0735" y="3212976"/>
            <a:ext cx="248525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2015 FOS Sensors stable apart interventions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41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4789"/>
            <a:ext cx="9054559" cy="588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404664"/>
            <a:ext cx="27363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2016 FOS sensors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5661248"/>
            <a:ext cx="223224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Start-up condition take time to stabilise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58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Pressure in Manifold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" y="620688"/>
            <a:ext cx="9123561" cy="593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3768" y="1340769"/>
            <a:ext cx="27363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YE-3 pressures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55352" y="4581128"/>
            <a:ext cx="194421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Delta P = 5.6bar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57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147" y="516297"/>
            <a:ext cx="4320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Power in and Dissipation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2792171" y="3173342"/>
            <a:ext cx="761438" cy="21666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/>
          <p:cNvSpPr/>
          <p:nvPr/>
        </p:nvSpPr>
        <p:spPr>
          <a:xfrm rot="10800000">
            <a:off x="5336359" y="1772815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 rot="16200000">
            <a:off x="1692431" y="2953452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apezoid 10"/>
          <p:cNvSpPr/>
          <p:nvPr/>
        </p:nvSpPr>
        <p:spPr>
          <a:xfrm rot="10800000">
            <a:off x="5260649" y="4725144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apezoid 11"/>
          <p:cNvSpPr/>
          <p:nvPr/>
        </p:nvSpPr>
        <p:spPr>
          <a:xfrm rot="10800000">
            <a:off x="6635988" y="3015277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 rot="13060753">
            <a:off x="3203456" y="2289805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3568" y="3694784"/>
            <a:ext cx="1803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Power to Racks</a:t>
            </a:r>
            <a:endParaRPr lang="en-GB" dirty="0"/>
          </a:p>
        </p:txBody>
      </p:sp>
      <p:sp>
        <p:nvSpPr>
          <p:cNvPr id="22" name="Down Arrow 21"/>
          <p:cNvSpPr/>
          <p:nvPr/>
        </p:nvSpPr>
        <p:spPr>
          <a:xfrm rot="16200000">
            <a:off x="1844832" y="3860552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 rot="17690362">
            <a:off x="4183700" y="4660085"/>
            <a:ext cx="326874" cy="1025194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23"/>
          <p:cNvSpPr/>
          <p:nvPr/>
        </p:nvSpPr>
        <p:spPr>
          <a:xfrm rot="14620216">
            <a:off x="4385157" y="2637946"/>
            <a:ext cx="329826" cy="964248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own Arrow 24"/>
          <p:cNvSpPr/>
          <p:nvPr/>
        </p:nvSpPr>
        <p:spPr>
          <a:xfrm rot="16200000">
            <a:off x="5216090" y="3514248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own Arrow 27"/>
          <p:cNvSpPr/>
          <p:nvPr/>
        </p:nvSpPr>
        <p:spPr>
          <a:xfrm rot="13060753">
            <a:off x="6296220" y="959919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 rot="13060753">
            <a:off x="7784145" y="2182130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 rot="13060753">
            <a:off x="6659840" y="4936672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813758" y="1956126"/>
            <a:ext cx="1739851" cy="582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Power dissipated in Rack 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2011" y="1244051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Power dissipated from Chambers/Loads</a:t>
            </a:r>
            <a:endParaRPr lang="en-GB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739760" y="3838321"/>
            <a:ext cx="1010505" cy="64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Power to Load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370446" y="5749567"/>
            <a:ext cx="2976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Power</a:t>
            </a:r>
            <a:r>
              <a:rPr lang="en-GB" baseline="-25000" dirty="0" err="1"/>
              <a:t>tot</a:t>
            </a:r>
            <a:r>
              <a:rPr lang="en-GB" dirty="0"/>
              <a:t> = </a:t>
            </a:r>
            <a:r>
              <a:rPr lang="en-GB" dirty="0" err="1"/>
              <a:t>Rack</a:t>
            </a:r>
            <a:r>
              <a:rPr lang="en-GB" baseline="-25000" dirty="0" err="1"/>
              <a:t>dissip</a:t>
            </a:r>
            <a:r>
              <a:rPr lang="en-GB" dirty="0"/>
              <a:t> + </a:t>
            </a:r>
            <a:r>
              <a:rPr lang="en-GB" dirty="0" err="1"/>
              <a:t>Load</a:t>
            </a:r>
            <a:r>
              <a:rPr lang="en-GB" baseline="-25000" dirty="0" err="1"/>
              <a:t>dissip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58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t="24172" r="37319" b="14123"/>
          <a:stretch/>
        </p:blipFill>
        <p:spPr bwMode="auto">
          <a:xfrm>
            <a:off x="320122" y="819361"/>
            <a:ext cx="8490811" cy="5417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1268760"/>
            <a:ext cx="151216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Present Configuration</a:t>
            </a:r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 rot="7291567">
            <a:off x="7669682" y="2268926"/>
            <a:ext cx="936104" cy="189195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0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228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 and Cooling RE</vt:lpstr>
      <vt:lpstr>Contents</vt:lpstr>
      <vt:lpstr>Requirements</vt:lpstr>
      <vt:lpstr>How to achieve these conditions</vt:lpstr>
      <vt:lpstr>PowerPoint Presentation</vt:lpstr>
      <vt:lpstr>PowerPoint Presentation</vt:lpstr>
      <vt:lpstr>Pressure in Manifold</vt:lpstr>
      <vt:lpstr>PowerPoint Presentation</vt:lpstr>
      <vt:lpstr>PowerPoint Presentation</vt:lpstr>
      <vt:lpstr>Present configuration</vt:lpstr>
      <vt:lpstr>PowerPoint Presentation</vt:lpstr>
      <vt:lpstr>Upgrade Power Provisional values</vt:lpstr>
      <vt:lpstr>Provisional Conclusions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cooling RE</dc:title>
  <dc:creator>Ian Crotty</dc:creator>
  <cp:lastModifiedBy>Ian Crotty</cp:lastModifiedBy>
  <cp:revision>53</cp:revision>
  <dcterms:created xsi:type="dcterms:W3CDTF">2016-05-26T08:53:29Z</dcterms:created>
  <dcterms:modified xsi:type="dcterms:W3CDTF">2016-06-02T09:07:44Z</dcterms:modified>
</cp:coreProperties>
</file>