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8" r:id="rId4"/>
    <p:sldId id="259" r:id="rId5"/>
    <p:sldId id="268" r:id="rId6"/>
    <p:sldId id="269" r:id="rId7"/>
    <p:sldId id="266" r:id="rId8"/>
    <p:sldId id="271" r:id="rId9"/>
    <p:sldId id="267" r:id="rId10"/>
    <p:sldId id="272" r:id="rId11"/>
    <p:sldId id="273" r:id="rId12"/>
    <p:sldId id="274" r:id="rId13"/>
    <p:sldId id="290" r:id="rId14"/>
    <p:sldId id="291" r:id="rId15"/>
    <p:sldId id="286" r:id="rId16"/>
    <p:sldId id="287" r:id="rId17"/>
    <p:sldId id="289" r:id="rId18"/>
    <p:sldId id="27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2" r:id="rId29"/>
    <p:sldId id="29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37BA-B830-4032-92BD-4382AC8A510E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66C8-C150-4A73-8864-E21C7ACD0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0E1F-BD11-4C10-A49C-C2C8A97CACF8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CMS Upgrade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MS_logo_col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5388" cy="1192362"/>
          </a:xfrm>
          <a:prstGeom prst="rect">
            <a:avLst/>
          </a:prstGeom>
        </p:spPr>
      </p:pic>
      <p:pic>
        <p:nvPicPr>
          <p:cNvPr id="8" name="Picture 7" descr="logoIIH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81444" y="0"/>
            <a:ext cx="2162556" cy="1161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28BB-EB3B-412E-B202-F6223E60209E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CMS Upgrade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0BCB-8C0C-4231-9BC4-B8283D3F0B86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CMS Upgrade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934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74AE-A67C-4C6D-A1F9-283C0797C135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CMS Upgrade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MS_logo_col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" cy="912085"/>
          </a:xfrm>
          <a:prstGeom prst="rect">
            <a:avLst/>
          </a:prstGeom>
        </p:spPr>
      </p:pic>
      <p:pic>
        <p:nvPicPr>
          <p:cNvPr id="8" name="Picture 7" descr="logoIIH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6900" y="0"/>
            <a:ext cx="1277100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F484-CF32-4785-A712-615458D49E7D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CMS Upgrade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F1E3-820C-4183-ACF9-B5735EAE7D27}" type="datetime1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CMS Upgrade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C3D8-D501-4F1B-A9F9-93A52EED23B8}" type="datetime1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CMS Upgrade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3864-7530-4E8F-9104-413D3AE1B428}" type="datetime1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CMS Upgrade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783F-44E0-4CD4-9855-A99CD8B7841F}" type="datetime1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CMS Upgrade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CE88-0F97-4F21-ABC2-BF55D682B795}" type="datetime1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CMS Upgrade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B39E-CDAA-4877-8F2C-EBEABF11022D}" type="datetime1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CMS Upgrade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3013-5EC5-48B5-8E0C-97DBE180824C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CMS Upgrade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GE2/1 and ME0</a:t>
            </a:r>
            <a:br>
              <a:rPr lang="en-US" dirty="0" smtClean="0"/>
            </a:br>
            <a:r>
              <a:rPr lang="en-US" dirty="0" smtClean="0"/>
              <a:t>Integration and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Andrey</a:t>
            </a:r>
            <a:r>
              <a:rPr lang="en-US" dirty="0" smtClean="0"/>
              <a:t> </a:t>
            </a:r>
            <a:r>
              <a:rPr lang="en-US" dirty="0" err="1" smtClean="0"/>
              <a:t>Marinov</a:t>
            </a:r>
            <a:endParaRPr lang="en-US" dirty="0"/>
          </a:p>
          <a:p>
            <a:r>
              <a:rPr lang="en-US" dirty="0" smtClean="0"/>
              <a:t>On behalf of the CMS GEM collaboration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B95D-E1CB-4F2B-9AF9-A1AAFFF7D9CE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UXC space budget summary for the GE2/1 per </a:t>
            </a:r>
            <a:r>
              <a:rPr lang="en-US" dirty="0" err="1" smtClean="0"/>
              <a:t>Endcap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LV – 30U</a:t>
            </a:r>
          </a:p>
          <a:p>
            <a:r>
              <a:rPr lang="en-US" dirty="0" smtClean="0"/>
              <a:t>Fibers – 40U</a:t>
            </a:r>
          </a:p>
          <a:p>
            <a:r>
              <a:rPr lang="en-US" dirty="0" smtClean="0"/>
              <a:t>HV </a:t>
            </a:r>
            <a:r>
              <a:rPr lang="en-US" dirty="0" smtClean="0"/>
              <a:t>– 2x </a:t>
            </a:r>
            <a:r>
              <a:rPr lang="en-US" dirty="0" smtClean="0"/>
              <a:t>6U space on X1(near </a:t>
            </a:r>
            <a:r>
              <a:rPr lang="en-US" dirty="0" smtClean="0"/>
              <a:t>and far sides) </a:t>
            </a:r>
            <a:r>
              <a:rPr lang="en-US" dirty="0" smtClean="0"/>
              <a:t>for the HV patch-panel</a:t>
            </a:r>
          </a:p>
          <a:p>
            <a:r>
              <a:rPr lang="en-US" dirty="0" smtClean="0"/>
              <a:t>Alignment and temperature sensing 10U per </a:t>
            </a:r>
            <a:r>
              <a:rPr lang="en-US" dirty="0" err="1" smtClean="0"/>
              <a:t>endcap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option to eventually use for the LV system the free left UXC rack </a:t>
            </a:r>
            <a:r>
              <a:rPr lang="en-US" dirty="0" smtClean="0"/>
              <a:t>space </a:t>
            </a:r>
            <a:r>
              <a:rPr lang="en-US" dirty="0" smtClean="0"/>
              <a:t>from the GE1/1 is under study</a:t>
            </a:r>
          </a:p>
          <a:p>
            <a:r>
              <a:rPr lang="en-US" dirty="0" smtClean="0"/>
              <a:t>Fiber patch panel can be installed on the periphery balcony</a:t>
            </a:r>
          </a:p>
          <a:p>
            <a:r>
              <a:rPr lang="en-US" dirty="0" smtClean="0"/>
              <a:t>Or install new racks in UXC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17E3-2E01-4031-A744-6C24BA6BF25C}" type="datetime1">
              <a:rPr lang="en-US" smtClean="0"/>
              <a:t>6/9/2016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GE2/1 Gas System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30297" y="3113710"/>
            <a:ext cx="853092" cy="316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5544616" cy="412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6965" t="20199" r="21434" b="14391"/>
          <a:stretch/>
        </p:blipFill>
        <p:spPr>
          <a:xfrm>
            <a:off x="6172200" y="1066800"/>
            <a:ext cx="2635309" cy="2278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887" y="3501008"/>
            <a:ext cx="2859113" cy="171314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B21DB-7932-4CEA-9C4B-24DB86F845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257800"/>
            <a:ext cx="7772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LS2 we have to install all the gas pipes for GE2/1. They should run from X2R31 (YE-1) X2L31 (YE+1) to the GE2/1 Patch panels. We have to use the same Gas distribution as GE1/1 (defined by the number of flow cells in the racks)</a:t>
            </a:r>
          </a:p>
          <a:p>
            <a:r>
              <a:rPr lang="en-US" dirty="0" smtClean="0"/>
              <a:t>-3 GE2/1 super-chambers connected in serial.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9239-8C5F-4720-A8A1-9927169C4929}" type="datetime1">
              <a:rPr lang="en-US" smtClean="0"/>
              <a:t>6/9/2016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1000" y="1447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use the same gas distribution pattern as GE1/1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4800600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GE2/1 distribution rack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200400"/>
            <a:ext cx="1615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Ar-CO2 70-30%</a:t>
            </a:r>
          </a:p>
          <a:p>
            <a:r>
              <a:rPr lang="en-US" dirty="0" smtClean="0"/>
              <a:t>As baseline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GE2/1 Cooling</a:t>
            </a:r>
            <a:endParaRPr lang="en-US" dirty="0"/>
          </a:p>
        </p:txBody>
      </p:sp>
      <p:pic>
        <p:nvPicPr>
          <p:cNvPr id="6" name="Picture 5" descr="oreach-2006-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3829050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12954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GE2/1 The only available Cooling is the one for the RE2 Chambers. It is not a good option because the RPC detectors are very sensitive about temperature changing.</a:t>
            </a:r>
          </a:p>
          <a:p>
            <a:endParaRPr lang="en-US" dirty="0"/>
          </a:p>
          <a:p>
            <a:r>
              <a:rPr lang="en-US" dirty="0" smtClean="0"/>
              <a:t>New Cooling pipes should be placed between the RE2s the YE1 yoke. They should run from the GE2/1 patch panels to the cooling manifolds of the YE1</a:t>
            </a:r>
          </a:p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EF24-E9AF-4340-8DAE-1C5BCA990987}" type="datetime1">
              <a:rPr lang="en-US" smtClean="0"/>
              <a:t>6/9/2016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42672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expected approximate power per GE2/1 super-chamber is </a:t>
            </a:r>
          </a:p>
          <a:p>
            <a:r>
              <a:rPr lang="en-US" dirty="0" smtClean="0"/>
              <a:t>- 100W per 144 VFAT3 chips</a:t>
            </a:r>
          </a:p>
          <a:p>
            <a:pPr>
              <a:buFontTx/>
              <a:buChar char="-"/>
            </a:pPr>
            <a:r>
              <a:rPr lang="en-US" dirty="0" smtClean="0"/>
              <a:t>240W for the 8 </a:t>
            </a:r>
            <a:r>
              <a:rPr lang="en-US" dirty="0" err="1" smtClean="0"/>
              <a:t>Ohs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40W for the DCDC converters </a:t>
            </a:r>
            <a:r>
              <a:rPr lang="en-US" i="1" dirty="0" smtClean="0"/>
              <a:t>- preliminary</a:t>
            </a:r>
            <a:endParaRPr lang="en-US" i="1" dirty="0" smtClean="0"/>
          </a:p>
          <a:p>
            <a:pPr>
              <a:buFontTx/>
              <a:buChar char="-"/>
            </a:pPr>
            <a:r>
              <a:rPr lang="en-US" dirty="0" smtClean="0"/>
              <a:t>Total </a:t>
            </a:r>
            <a:r>
              <a:rPr lang="en-US" dirty="0" smtClean="0"/>
              <a:t>380W </a:t>
            </a:r>
            <a:r>
              <a:rPr lang="en-US" dirty="0" smtClean="0"/>
              <a:t>(with included safety margins)</a:t>
            </a:r>
          </a:p>
          <a:p>
            <a:r>
              <a:rPr lang="en-US" dirty="0" smtClean="0"/>
              <a:t>Per </a:t>
            </a:r>
            <a:r>
              <a:rPr lang="en-US" dirty="0" err="1" smtClean="0"/>
              <a:t>endcap</a:t>
            </a:r>
            <a:r>
              <a:rPr lang="en-US" dirty="0" smtClean="0"/>
              <a:t> is </a:t>
            </a:r>
            <a:r>
              <a:rPr lang="en-US" dirty="0" smtClean="0"/>
              <a:t>6.84kW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GE2/1 Services on the Disk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59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GE2/1</a:t>
                      </a:r>
                      <a:r>
                        <a:rPr lang="en-US" baseline="0" dirty="0" smtClean="0"/>
                        <a:t> Chamber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GE2/1 Super-Chamber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</a:t>
                      </a:r>
                      <a:r>
                        <a:rPr lang="en-US" dirty="0" err="1" smtClean="0"/>
                        <a:t>Endcap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cable of 32 conductors inside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cables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r>
                        <a:rPr lang="en-US" baseline="0" dirty="0" smtClean="0"/>
                        <a:t> cables</a:t>
                      </a:r>
                      <a:endParaRPr lang="en-US" dirty="0"/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dirty="0" smtClean="0"/>
                        <a:t>LV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 to the Periphery of the YE1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cable of 4 conductors inside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Fibers to UXC</a:t>
                      </a:r>
                      <a:r>
                        <a:rPr lang="en-US" baseline="0" dirty="0" smtClean="0"/>
                        <a:t> pp – toward USC 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Fibers to ME2/1 TMB.</a:t>
                      </a:r>
                      <a:r>
                        <a:rPr lang="en-US" baseline="0" dirty="0" smtClean="0"/>
                        <a:t> Vie the </a:t>
                      </a:r>
                      <a:r>
                        <a:rPr lang="en-US" baseline="0" dirty="0" err="1" smtClean="0"/>
                        <a:t>miniCC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</a:t>
                      </a:r>
                    </a:p>
                    <a:p>
                      <a:r>
                        <a:rPr lang="en-US" dirty="0" smtClean="0"/>
                        <a:t>Daisy chain with 3 chambers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pipes</a:t>
                      </a:r>
                    </a:p>
                    <a:p>
                      <a:r>
                        <a:rPr lang="en-US" dirty="0" smtClean="0"/>
                        <a:t>12 supply and 12 return Copper pipes 8 mm external diameter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Cooling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 pipes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66CA-3403-4A69-B7BB-E33444ADE83C}" type="datetime1">
              <a:rPr lang="en-US" smtClean="0"/>
              <a:t>6/9/2016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A3D-A3FC-4E93-94DB-E319C2CB90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GE2/1 Services USC - UXC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</a:t>
                      </a:r>
                      <a:r>
                        <a:rPr lang="en-US" dirty="0" err="1" smtClean="0"/>
                        <a:t>Endcap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Fibers</a:t>
                      </a:r>
                      <a:r>
                        <a:rPr lang="en-US" baseline="0" dirty="0" smtClean="0"/>
                        <a:t> to USC 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Fibers</a:t>
                      </a:r>
                      <a:r>
                        <a:rPr lang="en-US" baseline="0" dirty="0" smtClean="0"/>
                        <a:t> for FOS</a:t>
                      </a:r>
                    </a:p>
                    <a:p>
                      <a:r>
                        <a:rPr lang="en-US" baseline="0" dirty="0" smtClean="0"/>
                        <a:t>Alignment and Temperature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D7A5-F10C-4FCB-9F89-BB986FFB9AE5}" type="datetime1">
              <a:rPr lang="en-US" smtClean="0"/>
              <a:t>6/9/2016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A3D-A3FC-4E93-94DB-E319C2CB901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834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YETS2016 Slice Test will help us to learn in more details the services for GE2/1 UXC-USC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GE2/1 LS2 Schedule YE+1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096000" cy="45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6019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start On week 16 (</a:t>
            </a:r>
            <a:r>
              <a:rPr lang="en-US" dirty="0" smtClean="0">
                <a:solidFill>
                  <a:srgbClr val="FF0000"/>
                </a:solidFill>
              </a:rPr>
              <a:t>end of March 2019</a:t>
            </a:r>
            <a:r>
              <a:rPr lang="en-US" dirty="0" smtClean="0"/>
              <a:t>) with the installation of the GE2/1 Pipes Gas, Cooling. Time allocated for this is </a:t>
            </a:r>
            <a:r>
              <a:rPr lang="en-US" dirty="0" smtClean="0">
                <a:solidFill>
                  <a:srgbClr val="FF0000"/>
                </a:solidFill>
              </a:rPr>
              <a:t>2 weeks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820-3EF8-4E95-889F-9381FED7F5A6}" type="datetime1">
              <a:rPr lang="en-US" smtClean="0"/>
              <a:t>6/9/2016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GE2/1 LS2 Schedule YE-1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798" y="1600200"/>
            <a:ext cx="60304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6019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start On week 25 (</a:t>
            </a:r>
            <a:r>
              <a:rPr lang="en-US" dirty="0" smtClean="0">
                <a:solidFill>
                  <a:srgbClr val="FF0000"/>
                </a:solidFill>
              </a:rPr>
              <a:t>beginning of May2019</a:t>
            </a:r>
            <a:r>
              <a:rPr lang="en-US" dirty="0" smtClean="0"/>
              <a:t>) with the installation of the GE2/1 Pipes Gas, Cooling. Time allocated for this is </a:t>
            </a:r>
            <a:r>
              <a:rPr lang="en-US" dirty="0" smtClean="0">
                <a:solidFill>
                  <a:srgbClr val="FF0000"/>
                </a:solidFill>
              </a:rPr>
              <a:t>2 weeks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BFEB-8440-4678-8851-F5321A455B21}" type="datetime1">
              <a:rPr lang="en-US" smtClean="0"/>
              <a:t>6/9/2016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GE2/1 Schedule Proposal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38BD-28AF-44A5-BD42-574938918E06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GE21_production_installation_commissioning_June_2016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90600"/>
            <a:ext cx="5615266" cy="34480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6600" y="3505200"/>
            <a:ext cx="5638800" cy="15240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4114800"/>
            <a:ext cx="5638800" cy="15240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Ready to install GE2/1 disk 1 during </a:t>
            </a:r>
            <a:r>
              <a:rPr lang="en-US" b="1" dirty="0" smtClean="0"/>
              <a:t>YETS2021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733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Ready to install GE2/1 disk 2 during </a:t>
            </a:r>
            <a:r>
              <a:rPr lang="en-US" b="1" dirty="0" smtClean="0"/>
              <a:t>YETS2022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GE2/1 Services installed during LS2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76600" y="1524000"/>
            <a:ext cx="5638800" cy="30480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1828800" y="1676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81200" y="4191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81200" y="35814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0" y="48006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LS3 period will be mainly focused on the YE1 noses and the Barrel part of the CMS. Access to YE1 station 2 will not be in the priorities.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It is under discussion with the CMS Technical Coordinators to anticipate the GE2/1  Services installation during LS2 and to install the detectors on YETS2021 and YETS2022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4D8A-142E-4413-A540-840DB6BFEF0B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ME0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Eta Coverage 2.03 – 2.82</a:t>
            </a:r>
          </a:p>
          <a:p>
            <a:r>
              <a:rPr lang="en-US" dirty="0" smtClean="0"/>
              <a:t>20 Degrees – 18 ME0 super-modules per </a:t>
            </a:r>
            <a:r>
              <a:rPr lang="en-US" dirty="0" err="1" smtClean="0"/>
              <a:t>endcap</a:t>
            </a:r>
            <a:endParaRPr lang="en-US" dirty="0" smtClean="0"/>
          </a:p>
          <a:p>
            <a:r>
              <a:rPr lang="en-US" dirty="0" smtClean="0"/>
              <a:t>6 readout boards per super-module</a:t>
            </a:r>
          </a:p>
          <a:p>
            <a:r>
              <a:rPr lang="en-US" dirty="0" smtClean="0"/>
              <a:t>During LS3 we have to install 36 ME0 super-modules plus all the services in UXC and USC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9C5C-9895-4D37-A71A-6F2B7B7A43A8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GE2/1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Base line technology is a triple GEM, same as GE1/1</a:t>
            </a:r>
            <a:r>
              <a:rPr lang="en-US" dirty="0" smtClean="0"/>
              <a:t>. </a:t>
            </a:r>
            <a:r>
              <a:rPr lang="en-US" dirty="0" smtClean="0"/>
              <a:t>Other MPGDs are under study as option</a:t>
            </a:r>
            <a:endParaRPr lang="en-US" dirty="0" smtClean="0"/>
          </a:p>
          <a:p>
            <a:r>
              <a:rPr lang="en-US" dirty="0" smtClean="0"/>
              <a:t>The single detector is designed to have </a:t>
            </a:r>
            <a:r>
              <a:rPr lang="en-US" dirty="0" smtClean="0"/>
              <a:t>4 </a:t>
            </a:r>
            <a:r>
              <a:rPr lang="en-US" dirty="0" smtClean="0"/>
              <a:t>modules inside </a:t>
            </a:r>
          </a:p>
          <a:p>
            <a:r>
              <a:rPr lang="en-US" dirty="0" smtClean="0"/>
              <a:t>The GE2/1 Super-chamber will </a:t>
            </a:r>
            <a:r>
              <a:rPr lang="en-US" dirty="0" smtClean="0"/>
              <a:t>consist of 2 single detectors and will cover </a:t>
            </a:r>
            <a:r>
              <a:rPr lang="en-US" dirty="0" smtClean="0"/>
              <a:t>20 degrees </a:t>
            </a:r>
            <a:r>
              <a:rPr lang="en-US" dirty="0" smtClean="0"/>
              <a:t>of </a:t>
            </a:r>
            <a:r>
              <a:rPr lang="en-US" dirty="0" smtClean="0"/>
              <a:t>the YE1 station </a:t>
            </a:r>
            <a:r>
              <a:rPr lang="en-US" dirty="0" smtClean="0"/>
              <a:t>2</a:t>
            </a:r>
          </a:p>
          <a:p>
            <a:r>
              <a:rPr lang="en-US" dirty="0" smtClean="0"/>
              <a:t>The available clearance to install GE2/1 is 74mm in 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64EA-5DA2-47B7-BAAA-EAE154F10F52}" type="datetime1">
              <a:rPr lang="en-US" smtClean="0"/>
              <a:t>6/9/2016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DF6F-DCC3-4B52-BB2F-D14B399952EC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5328"/>
            <a:ext cx="7794625" cy="609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2514600"/>
            <a:ext cx="1050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Drawings</a:t>
            </a:r>
          </a:p>
          <a:p>
            <a:r>
              <a:rPr lang="en-US" dirty="0" err="1" smtClean="0"/>
              <a:t>A.Surkov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2000-06A6-4B08-93CF-293C49113E83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26353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72400" y="2286000"/>
            <a:ext cx="1050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Drawings</a:t>
            </a:r>
          </a:p>
          <a:p>
            <a:r>
              <a:rPr lang="en-US" dirty="0" err="1" smtClean="0"/>
              <a:t>A.Surkov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2A07-2242-4D5A-9C78-DE452A0C1015}" type="datetime1">
              <a:rPr lang="en-US" smtClean="0"/>
              <a:t>6/9/2016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6778625" cy="384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5029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Structure </a:t>
            </a:r>
            <a:r>
              <a:rPr lang="en-US" dirty="0" smtClean="0"/>
              <a:t>of 6 </a:t>
            </a:r>
            <a:r>
              <a:rPr lang="en-US" dirty="0" smtClean="0"/>
              <a:t>layer detectors.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base line is ready to be </a:t>
            </a:r>
            <a:r>
              <a:rPr lang="en-US" dirty="0" smtClean="0"/>
              <a:t>triple </a:t>
            </a:r>
            <a:r>
              <a:rPr lang="en-US" dirty="0" smtClean="0"/>
              <a:t>GEM.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Other </a:t>
            </a:r>
            <a:r>
              <a:rPr lang="en-US" dirty="0" smtClean="0"/>
              <a:t>MPGDs are under study as option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3886200"/>
            <a:ext cx="2609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Electronics Volume</a:t>
            </a:r>
          </a:p>
          <a:p>
            <a:r>
              <a:rPr lang="en-US" dirty="0" smtClean="0"/>
              <a:t>DC/DC converter and OHs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743200" y="44196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105400" y="2667000"/>
            <a:ext cx="838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228600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Go-Out Services path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477000" y="19050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3889" t="16993" r="18464" b="8279"/>
          <a:stretch/>
        </p:blipFill>
        <p:spPr>
          <a:xfrm>
            <a:off x="1270000" y="1143000"/>
            <a:ext cx="6185647" cy="512482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334000" y="5867400"/>
            <a:ext cx="9831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       </a:t>
            </a:r>
            <a:r>
              <a:rPr lang="en-GB" sz="1200" dirty="0" err="1" smtClean="0"/>
              <a:t>Muon</a:t>
            </a:r>
            <a:r>
              <a:rPr lang="en-GB" sz="1200" dirty="0" smtClean="0"/>
              <a:t> TF</a:t>
            </a:r>
            <a:endParaRPr lang="en-GB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Readout Electronics - Current baseline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276B-B0C0-43A4-9552-79453B4B5E3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1219200"/>
            <a:ext cx="2133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4800" y="1752600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81000" y="1600200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248400" y="2667000"/>
            <a:ext cx="13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Opto</a:t>
            </a:r>
            <a:r>
              <a:rPr lang="en-GB" dirty="0" smtClean="0"/>
              <a:t>-hybrid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Opto</a:t>
            </a:r>
            <a:r>
              <a:rPr lang="en-GB" dirty="0" smtClean="0"/>
              <a:t> links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62484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Backend electronics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14478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VFAT3 ASIC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81600" y="59436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25296" y="57150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471" y="5666601"/>
            <a:ext cx="471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DAQ</a:t>
            </a:r>
            <a:endParaRPr lang="en-GB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25296" y="54864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95400" y="5486400"/>
            <a:ext cx="432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DCS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295400" y="5257800"/>
            <a:ext cx="416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TTC</a:t>
            </a:r>
            <a:endParaRPr lang="en-GB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410200" y="3048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05000" y="17526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1"/>
          </p:cNvCxnSpPr>
          <p:nvPr/>
        </p:nvCxnSpPr>
        <p:spPr>
          <a:xfrm flipH="1" flipV="1">
            <a:off x="5029200" y="5181600"/>
            <a:ext cx="1295400" cy="337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524000" y="25908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78413" y="2297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447800" y="43434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8200" y="4495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GBT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5410200"/>
            <a:ext cx="1600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uTCA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81400" y="5410200"/>
            <a:ext cx="1600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uTCA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181600" y="57150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181600" y="54864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30496" y="5486400"/>
            <a:ext cx="432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DCS</a:t>
            </a:r>
            <a:endParaRPr lang="en-GB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130496" y="5257800"/>
            <a:ext cx="416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TTC</a:t>
            </a:r>
            <a:endParaRPr lang="en-GB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600200" y="59436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19200" y="5742801"/>
            <a:ext cx="471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DAQ</a:t>
            </a:r>
            <a:endParaRPr lang="en-GB" sz="12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60960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73D8-4FFF-41AD-9D5A-D5C569ECC75F}" type="datetime1">
              <a:rPr lang="en-US" smtClean="0"/>
              <a:t>6/9/2016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81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ME0, Based on the GE1/1 Electronics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</a:t>
            </a:r>
            <a:r>
              <a:rPr lang="en-US" dirty="0" smtClean="0">
                <a:solidFill>
                  <a:srgbClr val="FF0000"/>
                </a:solidFill>
              </a:rPr>
              <a:t>single</a:t>
            </a:r>
            <a:r>
              <a:rPr lang="en-US" dirty="0" smtClean="0"/>
              <a:t> detector will consist</a:t>
            </a:r>
          </a:p>
          <a:p>
            <a:pPr lvl="1"/>
            <a:r>
              <a:rPr lang="en-US" dirty="0" smtClean="0"/>
              <a:t>3072 readout channels – strips running one directional in </a:t>
            </a:r>
            <a:r>
              <a:rPr lang="el-GR" dirty="0" smtClean="0">
                <a:latin typeface="Bookman Old Style"/>
              </a:rPr>
              <a:t>φ</a:t>
            </a:r>
            <a:endParaRPr lang="en-US" dirty="0" smtClean="0"/>
          </a:p>
          <a:p>
            <a:pPr lvl="1"/>
            <a:r>
              <a:rPr lang="en-US" dirty="0" smtClean="0"/>
              <a:t>24 VFAT3 chips </a:t>
            </a:r>
          </a:p>
          <a:p>
            <a:pPr lvl="1"/>
            <a:r>
              <a:rPr lang="en-US" dirty="0" smtClean="0"/>
              <a:t>1 optical-hybrid based on GBTs</a:t>
            </a:r>
          </a:p>
          <a:p>
            <a:r>
              <a:rPr lang="en-US" dirty="0" smtClean="0"/>
              <a:t>One ME0 </a:t>
            </a:r>
            <a:r>
              <a:rPr lang="en-US" dirty="0" smtClean="0">
                <a:solidFill>
                  <a:srgbClr val="FF0000"/>
                </a:solidFill>
              </a:rPr>
              <a:t>super-module</a:t>
            </a:r>
            <a:r>
              <a:rPr lang="en-US" dirty="0" smtClean="0"/>
              <a:t> will consist 6 single detectors.</a:t>
            </a:r>
          </a:p>
          <a:p>
            <a:pPr lvl="1"/>
            <a:r>
              <a:rPr lang="en-US" dirty="0" smtClean="0"/>
              <a:t>18432 readout channels – strips running one directional in </a:t>
            </a:r>
            <a:r>
              <a:rPr lang="el-GR" dirty="0" smtClean="0">
                <a:latin typeface="Bookman Old Style"/>
              </a:rPr>
              <a:t>φ</a:t>
            </a:r>
            <a:endParaRPr lang="en-US" dirty="0" smtClean="0"/>
          </a:p>
          <a:p>
            <a:pPr lvl="1"/>
            <a:r>
              <a:rPr lang="en-US" dirty="0" smtClean="0"/>
              <a:t>144 VFAT3 chips</a:t>
            </a:r>
          </a:p>
          <a:p>
            <a:pPr lvl="1"/>
            <a:r>
              <a:rPr lang="en-US" dirty="0" smtClean="0"/>
              <a:t>6 optical-hybrids based on GBTs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03606-6915-4B44-83CE-EE270E90855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C212-EED7-4E68-8041-81F0D68BBA0A}" type="datetime1">
              <a:rPr lang="en-US" smtClean="0"/>
              <a:t>6/9/2016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ME0 Services Envelope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A78F-8BA1-474C-8B3A-C2FF63BAAA2E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5028106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1600200"/>
            <a:ext cx="396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use the </a:t>
            </a:r>
            <a:r>
              <a:rPr lang="en-US" dirty="0" smtClean="0"/>
              <a:t>GE1/1 services </a:t>
            </a:r>
            <a:r>
              <a:rPr lang="en-US" dirty="0" smtClean="0"/>
              <a:t>as baseline for ME0 super module </a:t>
            </a:r>
            <a:r>
              <a:rPr lang="en-US" dirty="0" smtClean="0"/>
              <a:t>than we can have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6 LV cables, 6x ~10mm dia.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96 fibers for Data – 4 patch cords of 24 fibers = 4x ~12mm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HV </a:t>
            </a:r>
            <a:r>
              <a:rPr lang="en-US" dirty="0" err="1" smtClean="0"/>
              <a:t>multicon</a:t>
            </a:r>
            <a:r>
              <a:rPr lang="en-US" dirty="0" smtClean="0"/>
              <a:t> cable 3x ~10mm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Gas pipes – </a:t>
            </a:r>
            <a:r>
              <a:rPr lang="en-US" dirty="0" smtClean="0"/>
              <a:t>Supply </a:t>
            </a:r>
            <a:r>
              <a:rPr lang="en-US" dirty="0" smtClean="0"/>
              <a:t>and Return – 2x 6mm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Cooling pipes – 2x 10mm?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FOS 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This represents the ME0 services, which we can use to discuss the common envelope with the BH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ME0 Services Position Inside the Nose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DFE-91B7-427D-90B8-BCDDF130F8B4}" type="datetime1">
              <a:rPr lang="en-US" smtClean="0"/>
              <a:t>6/9/2016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924038" cy="409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791777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76400" y="5562600"/>
            <a:ext cx="138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from IP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5943600"/>
            <a:ext cx="10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ME0 General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4567-E506-4D70-B50A-5B69C5FC1A92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00800" cy="457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1" y="19300"/>
            <a:ext cx="76643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ME0 Services and integration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8019" y="4562122"/>
            <a:ext cx="138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from IP</a:t>
            </a:r>
            <a:endParaRPr lang="en-US" dirty="0"/>
          </a:p>
        </p:txBody>
      </p:sp>
      <p:pic>
        <p:nvPicPr>
          <p:cNvPr id="11" name="Picture 10" descr="Screen Shot 2016-02-09 at 10.37.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7309" y="3591687"/>
            <a:ext cx="3574338" cy="2177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199" y="914400"/>
            <a:ext cx="48006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BH</a:t>
            </a:r>
            <a:r>
              <a:rPr lang="en-US" sz="1800" dirty="0" smtClean="0"/>
              <a:t>/ </a:t>
            </a:r>
            <a:r>
              <a:rPr lang="en-US" sz="1800" dirty="0" smtClean="0"/>
              <a:t>interface area/ ME0 </a:t>
            </a:r>
            <a:r>
              <a:rPr lang="en-US" sz="1800" dirty="0"/>
              <a:t>could be mounted at BD904 together before moving </a:t>
            </a:r>
            <a:r>
              <a:rPr lang="en-US" sz="1800" dirty="0" smtClean="0"/>
              <a:t>to p5. </a:t>
            </a:r>
          </a:p>
          <a:p>
            <a:r>
              <a:rPr lang="en-US" sz="1800" dirty="0" smtClean="0"/>
              <a:t>Commissioning should be done in bd904 after insertion in HGC.</a:t>
            </a:r>
          </a:p>
          <a:p>
            <a:r>
              <a:rPr lang="en-US" sz="1800" dirty="0" smtClean="0"/>
              <a:t>Challenge </a:t>
            </a:r>
            <a:r>
              <a:rPr lang="en-US" sz="1800" dirty="0"/>
              <a:t>for services and </a:t>
            </a:r>
            <a:r>
              <a:rPr lang="en-US" sz="1800" dirty="0" smtClean="0"/>
              <a:t>integration: </a:t>
            </a:r>
            <a:r>
              <a:rPr lang="en-US" sz="1800" dirty="0"/>
              <a:t>n</a:t>
            </a:r>
            <a:r>
              <a:rPr lang="en-US" sz="1800" dirty="0" smtClean="0"/>
              <a:t>o access to the ME0 service after installation.</a:t>
            </a:r>
            <a:endParaRPr lang="en-US" sz="1800" dirty="0"/>
          </a:p>
          <a:p>
            <a:r>
              <a:rPr lang="en-US" sz="1800" dirty="0"/>
              <a:t>UXC rack </a:t>
            </a:r>
            <a:r>
              <a:rPr lang="en-US" sz="1800" dirty="0" smtClean="0"/>
              <a:t>space?</a:t>
            </a:r>
          </a:p>
        </p:txBody>
      </p:sp>
      <p:pic>
        <p:nvPicPr>
          <p:cNvPr id="4" name="Picture 3" descr="Screen Shot 2016-02-09 at 13.17.5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7309" y="736285"/>
            <a:ext cx="4126026" cy="2313289"/>
          </a:xfrm>
          <a:prstGeom prst="rect">
            <a:avLst/>
          </a:prstGeom>
        </p:spPr>
      </p:pic>
      <p:pic>
        <p:nvPicPr>
          <p:cNvPr id="10" name="Picture 9" descr="Screen Shot 2016-02-09 at 13.23.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929222"/>
            <a:ext cx="3665938" cy="36687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83232" y="814043"/>
            <a:ext cx="80342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BD904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2718" y="513240"/>
            <a:ext cx="907302" cy="400110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Surkov</a:t>
            </a:r>
            <a:endParaRPr lang="en-US" sz="20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11C9-7A51-4C11-9CAF-E607FA9E20A7}" type="datetime1">
              <a:rPr lang="en-US" smtClean="0"/>
              <a:t>6/9/2016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980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0"/>
            <a:ext cx="6934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ME0 production, commissioning and installation in LS3</a:t>
            </a:r>
            <a:endParaRPr lang="en-US" sz="2800" dirty="0"/>
          </a:p>
        </p:txBody>
      </p:sp>
      <p:pic>
        <p:nvPicPr>
          <p:cNvPr id="3" name="Picture 2" descr="ME0_production_installation_commissioning_June_2016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7791"/>
            <a:ext cx="9144000" cy="3891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572000"/>
            <a:ext cx="9144000" cy="22860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105400"/>
            <a:ext cx="9144000" cy="22860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165D-6AB0-478F-9618-02B7F483E1F4}" type="datetime1">
              <a:rPr lang="en-US" smtClean="0"/>
              <a:t>6/9/2016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73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GE2/1 Clearance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39CE-7D2B-467B-BEEC-32C075449835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2934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FF32-F389-4FF7-A4BB-72294BB05121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GE2/1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B87E-9AD0-4F8A-A13F-8F2D753B54FA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oreach-2006-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3829050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8382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GE2/1 will be mounted on the back of YE1, station 2. It will be installed layer by layer in order to form the super-chamber configuration</a:t>
            </a:r>
          </a:p>
          <a:p>
            <a:endParaRPr lang="en-US" dirty="0" smtClean="0"/>
          </a:p>
          <a:p>
            <a:r>
              <a:rPr lang="en-US" dirty="0" smtClean="0"/>
              <a:t>Thus all </a:t>
            </a:r>
            <a:r>
              <a:rPr lang="en-US" dirty="0" smtClean="0"/>
              <a:t>the services should be installed on YE1 to secure minimum length, and avoid the usage of the YE1-YE2 mini cable chains. LS2 is the best moment for </a:t>
            </a:r>
            <a:r>
              <a:rPr lang="en-US" dirty="0" smtClean="0"/>
              <a:t>the GE2/1 services installation</a:t>
            </a:r>
            <a:endParaRPr lang="en-US" dirty="0"/>
          </a:p>
        </p:txBody>
      </p:sp>
      <p:pic>
        <p:nvPicPr>
          <p:cNvPr id="2049" name="Picture 1" descr="C:\Users\Andrey Marinov\Documents\GE2-1 10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81400"/>
            <a:ext cx="4953000" cy="2904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GE2/1 </a:t>
            </a:r>
            <a:r>
              <a:rPr lang="en-US" dirty="0" smtClean="0"/>
              <a:t>Single </a:t>
            </a:r>
            <a:r>
              <a:rPr lang="en-US" dirty="0" smtClean="0"/>
              <a:t>Chamber </a:t>
            </a:r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4" name="Picture 3" descr="2. 1+foils (light blue=active area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5227170" cy="3627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VFAT3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953000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VFAT3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5181600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VFAT3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35814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35814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95800" y="35814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5334000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VFAT3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90600" y="1981200"/>
            <a:ext cx="6324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38200" y="1676400"/>
            <a:ext cx="6477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800600" y="1981200"/>
            <a:ext cx="0" cy="381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05200" y="1981200"/>
            <a:ext cx="0" cy="609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62200" y="1981200"/>
            <a:ext cx="0" cy="838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90600" y="1981200"/>
            <a:ext cx="0" cy="1066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1676400"/>
            <a:ext cx="0" cy="1371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33600" y="1676400"/>
            <a:ext cx="0" cy="1143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52800" y="1676400"/>
            <a:ext cx="0" cy="914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48200" y="1676400"/>
            <a:ext cx="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34000" y="1295400"/>
            <a:ext cx="264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 </a:t>
            </a:r>
            <a:r>
              <a:rPr lang="en-US" dirty="0" err="1" smtClean="0"/>
              <a:t>Multiconnductor</a:t>
            </a:r>
            <a:r>
              <a:rPr lang="en-US" dirty="0" smtClean="0"/>
              <a:t> cable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334000" y="1676400"/>
            <a:ext cx="357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 Cable from the PS to FEAST DCDC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143000" y="3276600"/>
            <a:ext cx="61722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239000" y="3124200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15200" y="3124200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7239000" y="3276600"/>
            <a:ext cx="83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15000" y="2209800"/>
            <a:ext cx="2485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</a:t>
            </a:r>
            <a:r>
              <a:rPr lang="en-US" dirty="0" smtClean="0"/>
              <a:t> </a:t>
            </a:r>
            <a:r>
              <a:rPr lang="en-US" dirty="0" smtClean="0"/>
              <a:t>Fibers in total to USC</a:t>
            </a:r>
          </a:p>
          <a:p>
            <a:r>
              <a:rPr lang="en-US" dirty="0" smtClean="0"/>
              <a:t>	</a:t>
            </a:r>
            <a:r>
              <a:rPr lang="en-US" dirty="0" smtClean="0"/>
              <a:t>12 for </a:t>
            </a:r>
            <a:r>
              <a:rPr lang="en-US" dirty="0" smtClean="0"/>
              <a:t>Tracking</a:t>
            </a:r>
          </a:p>
          <a:p>
            <a:r>
              <a:rPr lang="en-US" dirty="0" smtClean="0"/>
              <a:t>	</a:t>
            </a:r>
            <a:r>
              <a:rPr lang="en-US" dirty="0" smtClean="0"/>
              <a:t>8 for </a:t>
            </a:r>
            <a:r>
              <a:rPr lang="en-US" dirty="0" smtClean="0"/>
              <a:t>Trigger </a:t>
            </a:r>
            <a:endParaRPr lang="en-US" dirty="0"/>
          </a:p>
        </p:txBody>
      </p:sp>
      <p:cxnSp>
        <p:nvCxnSpPr>
          <p:cNvPr id="53" name="Straight Connector 52"/>
          <p:cNvCxnSpPr>
            <a:endCxn id="8" idx="0"/>
          </p:cNvCxnSpPr>
          <p:nvPr/>
        </p:nvCxnSpPr>
        <p:spPr>
          <a:xfrm flipH="1">
            <a:off x="1104900" y="3352800"/>
            <a:ext cx="381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286000" y="3352800"/>
            <a:ext cx="381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581400" y="3352800"/>
            <a:ext cx="381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724400" y="3352800"/>
            <a:ext cx="381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077200" y="32766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486400" y="3962400"/>
            <a:ext cx="1752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162800" y="3810000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70" idx="4"/>
          </p:cNvCxnSpPr>
          <p:nvPr/>
        </p:nvCxnSpPr>
        <p:spPr>
          <a:xfrm>
            <a:off x="7239000" y="3962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486400" y="3505200"/>
            <a:ext cx="233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r>
              <a:rPr lang="en-US" dirty="0" smtClean="0"/>
              <a:t> </a:t>
            </a:r>
            <a:r>
              <a:rPr lang="en-US" dirty="0" smtClean="0"/>
              <a:t>Fibers to ME2/1 TMB</a:t>
            </a:r>
            <a:endParaRPr lang="en-US" dirty="0"/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5486400" y="47244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791200" y="4343400"/>
            <a:ext cx="204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(Supply Return)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5486400" y="51816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791200" y="4876800"/>
            <a:ext cx="239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 (Supply Return)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57200" y="5791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 board will be specially design for GE2/1 </a:t>
            </a:r>
            <a:r>
              <a:rPr lang="en-US" dirty="0" smtClean="0"/>
              <a:t>modules</a:t>
            </a:r>
            <a:r>
              <a:rPr lang="en-US" dirty="0" smtClean="0"/>
              <a:t>. Less bandwidth and </a:t>
            </a:r>
            <a:r>
              <a:rPr lang="en-US" dirty="0" smtClean="0"/>
              <a:t>VFATs </a:t>
            </a:r>
            <a:r>
              <a:rPr lang="en-US" dirty="0" smtClean="0"/>
              <a:t>per OH compare with the GE1/1. </a:t>
            </a:r>
            <a:endParaRPr lang="en-US" dirty="0"/>
          </a:p>
        </p:txBody>
      </p:sp>
      <p:sp>
        <p:nvSpPr>
          <p:cNvPr id="83" name="Date Placeholder 8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354F-918B-4CFB-8B9F-A88ECC815C72}" type="datetime1">
              <a:rPr lang="en-US" smtClean="0"/>
              <a:t>6/9/2016</a:t>
            </a:fld>
            <a:endParaRPr lang="en-US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066800" y="525780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 System </a:t>
            </a:r>
            <a:r>
              <a:rPr lang="en-US" dirty="0" smtClean="0"/>
              <a:t>for GE2/1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A3BB-BDB9-4D46-A6AD-43B494F85FB6}" type="datetime1">
              <a:rPr lang="en-US" smtClean="0"/>
              <a:t>6/9/2016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090D-3CDB-4C2E-9224-4A0DB7D5F26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00" y="1371600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base line Power HV power source will be A1515 from CAEN.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the finest granularity one GE2/1 super-chamber can be powered with 4 modules.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16, A1515 modules can fit in SY4527 Main frame, located in USC S2 level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i="1" dirty="0" smtClean="0"/>
              <a:t>In total we need 5 mainframes per </a:t>
            </a:r>
            <a:r>
              <a:rPr lang="en-US" i="1" dirty="0" err="1" smtClean="0"/>
              <a:t>endcap</a:t>
            </a:r>
            <a:r>
              <a:rPr lang="en-US" i="1" dirty="0" smtClean="0"/>
              <a:t> in USC S2 level (one rack per </a:t>
            </a:r>
            <a:r>
              <a:rPr lang="en-US" i="1" dirty="0" err="1" smtClean="0"/>
              <a:t>endcap</a:t>
            </a:r>
            <a:r>
              <a:rPr lang="en-US" i="1" dirty="0" smtClean="0"/>
              <a:t>).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caen.it/documents/work_EcommerceProduct/752/SY4527_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287458" cy="25908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1447800" y="4114800"/>
            <a:ext cx="0" cy="2057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47800" y="6172200"/>
            <a:ext cx="5867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15200" y="4800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200" y="2209800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worst case (finest granularity), We have to pull</a:t>
            </a:r>
          </a:p>
          <a:p>
            <a:r>
              <a:rPr lang="en-US" dirty="0" smtClean="0"/>
              <a:t>72 HV </a:t>
            </a:r>
            <a:r>
              <a:rPr lang="en-US" dirty="0" err="1" smtClean="0"/>
              <a:t>multicon</a:t>
            </a:r>
            <a:r>
              <a:rPr lang="en-US" dirty="0" smtClean="0"/>
              <a:t>. cables per </a:t>
            </a:r>
            <a:r>
              <a:rPr lang="en-US" dirty="0" err="1" smtClean="0"/>
              <a:t>endcap</a:t>
            </a:r>
            <a:r>
              <a:rPr lang="en-US" dirty="0"/>
              <a:t>.</a:t>
            </a:r>
            <a:r>
              <a:rPr lang="en-US" dirty="0" smtClean="0"/>
              <a:t> Each with 16 HV channels inside</a:t>
            </a:r>
          </a:p>
          <a:p>
            <a:r>
              <a:rPr lang="en-US" dirty="0" smtClean="0"/>
              <a:t>All must go via the YE1’s cable chains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48006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the same HV power supply as GE1/1. </a:t>
            </a:r>
            <a:endParaRPr lang="en-US" dirty="0"/>
          </a:p>
          <a:p>
            <a:r>
              <a:rPr lang="en-US" dirty="0" smtClean="0"/>
              <a:t>Long term maintenance will be secured by CAEN-CERN contract. </a:t>
            </a:r>
          </a:p>
          <a:p>
            <a:r>
              <a:rPr lang="en-US" dirty="0" smtClean="0"/>
              <a:t>DCS software will be identical as GE1/1.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LV System for </a:t>
            </a:r>
            <a:r>
              <a:rPr lang="en-US" dirty="0" smtClean="0"/>
              <a:t>GE2/1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4648200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Reducing the number of LV channels (cost) per detector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Having an option to use smaller power cables, sensitive for the GEM installation regions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Effective power distribution inside the detector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4057765" cy="271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457200" y="41148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GE2/1 Detectors for will be equipped with VFAT3 front-end chip and OH per each sub module. 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CERN FEST DCDC converter will be integrated on the GEB boards to provide LV power for the on detector </a:t>
            </a:r>
            <a:r>
              <a:rPr lang="en-US" dirty="0" smtClean="0"/>
              <a:t>electronics – VFATs and OHs for each GE2/1 module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1085-0545-4F89-B156-5307B5763830}" type="datetime1">
              <a:rPr lang="en-US" smtClean="0"/>
              <a:t>6/9/2016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30289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95800" y="990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FEASTMP DCDC modules are developed at CERN to meet the LHC requirements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UXC Rack Space Budget for the GE2/1 LV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143000"/>
            <a:ext cx="12954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EASY3000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286000"/>
            <a:ext cx="1295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A3485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743200"/>
            <a:ext cx="12954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EASY3000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2860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15240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30480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6U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1752600"/>
            <a:ext cx="2819400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62800" y="1752600"/>
            <a:ext cx="533400" cy="1447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9400" y="1752600"/>
            <a:ext cx="533400" cy="1447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1752600"/>
            <a:ext cx="533400" cy="1447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600" y="1752600"/>
            <a:ext cx="533400" cy="1447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1752600"/>
            <a:ext cx="533400" cy="1447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5400000">
            <a:off x="7030769" y="234183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A3016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6497369" y="234183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A3016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5963969" y="234183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A3016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5430569" y="234183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A3016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4897169" y="234183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A3016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1371600"/>
            <a:ext cx="250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EASY3000 with 5x A3016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05211" y="3200400"/>
            <a:ext cx="2867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LV channels, each module has 6 channels up to 90W per </a:t>
            </a:r>
            <a:r>
              <a:rPr lang="en-US" dirty="0" err="1" smtClean="0"/>
              <a:t>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5800" y="3962400"/>
            <a:ext cx="12954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EASY3000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85800" y="5105400"/>
            <a:ext cx="1295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A3485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85800" y="5562600"/>
            <a:ext cx="12954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EASY3000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51054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3U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81200" y="43434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6U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81200" y="58674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6U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42672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have 18 super-chambers per </a:t>
            </a:r>
            <a:r>
              <a:rPr lang="en-US" dirty="0" err="1" smtClean="0"/>
              <a:t>endcap</a:t>
            </a:r>
            <a:r>
              <a:rPr lang="en-US" dirty="0" smtClean="0"/>
              <a:t> And we merge to 1.5 super-chamber per A3016 we need: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12x A3016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4 EASY3000 crates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2x A3485 dual AC/DC converters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Total U space is 30 per </a:t>
            </a:r>
            <a:r>
              <a:rPr lang="en-US" dirty="0" err="1" smtClean="0"/>
              <a:t>endcap</a:t>
            </a:r>
            <a:endParaRPr lang="en-US" dirty="0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2A7-3B82-45B1-BFB4-0EB68CCC2848}" type="datetime1">
              <a:rPr lang="en-US" smtClean="0"/>
              <a:t>6/9/2016</a:t>
            </a:fld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67000" y="6248400"/>
            <a:ext cx="184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Ventilation U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GE2/1 Fibers</a:t>
            </a:r>
            <a:endParaRPr lang="en-US" dirty="0"/>
          </a:p>
        </p:txBody>
      </p:sp>
      <p:pic>
        <p:nvPicPr>
          <p:cNvPr id="4" name="Picture 3" descr="ENDCAPS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5791200" cy="33963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81000" y="4343400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12192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YE-1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2192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YE-2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0" y="2667000"/>
            <a:ext cx="76200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2667000"/>
            <a:ext cx="76200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0" y="49530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GE2/1s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  <a:endCxn id="11" idx="2"/>
          </p:cNvCxnSpPr>
          <p:nvPr/>
        </p:nvCxnSpPr>
        <p:spPr>
          <a:xfrm flipV="1">
            <a:off x="4238163" y="3657600"/>
            <a:ext cx="2048337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57200" y="4953000"/>
            <a:ext cx="31242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 Cable-Chain (Caterpillar)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876800" y="4953000"/>
            <a:ext cx="31242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 Cable-Chain (Caterpillar)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12192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YE+1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2192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YE+2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334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addition there are 18x16 (288) fibers from GE2/1 (YE1) to the ME2/1 TMB(YE2). The length is between 30 and 50m and must go trough the mini cable chains YE1 YE2.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752600" y="2667000"/>
            <a:ext cx="15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29400" y="2667000"/>
            <a:ext cx="15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1" idx="2"/>
          </p:cNvCxnSpPr>
          <p:nvPr/>
        </p:nvCxnSpPr>
        <p:spPr>
          <a:xfrm>
            <a:off x="6286500" y="3657600"/>
            <a:ext cx="38100" cy="1371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24600" y="5029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934200" y="4876800"/>
            <a:ext cx="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800" y="160020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ME2/1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90600" y="19050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B1A5-923D-4406-A011-4DDEC96D91D2}" type="datetime1">
              <a:rPr lang="en-US" smtClean="0"/>
              <a:t>6/9/2016</a:t>
            </a:fld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33" name="Straight Arrow Connector 32"/>
          <p:cNvCxnSpPr>
            <a:stCxn id="4" idx="2"/>
          </p:cNvCxnSpPr>
          <p:nvPr/>
        </p:nvCxnSpPr>
        <p:spPr>
          <a:xfrm flipH="1" flipV="1">
            <a:off x="2286000" y="3657600"/>
            <a:ext cx="1981200" cy="1262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91400" y="1447800"/>
            <a:ext cx="175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936 fibers per </a:t>
            </a:r>
            <a:r>
              <a:rPr lang="en-US" dirty="0" err="1" smtClean="0"/>
              <a:t>endcap</a:t>
            </a:r>
            <a:r>
              <a:rPr lang="en-US" dirty="0" smtClean="0"/>
              <a:t> to USC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8x40mm duct to USC S2 per </a:t>
            </a:r>
            <a:r>
              <a:rPr lang="en-US" dirty="0" err="1" smtClean="0"/>
              <a:t>endcap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 patch them we need 40U rack space in UXC (Balcony) and 40U in USC S2 level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1542</Words>
  <Application>Microsoft Office PowerPoint</Application>
  <PresentationFormat>On-screen Show (4:3)</PresentationFormat>
  <Paragraphs>304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GE2/1 and ME0 Integration and Services</vt:lpstr>
      <vt:lpstr>GE2/1</vt:lpstr>
      <vt:lpstr>GE2/1 Clearance</vt:lpstr>
      <vt:lpstr>GE2/1 Services</vt:lpstr>
      <vt:lpstr>GE2/1 Single Chamber Services</vt:lpstr>
      <vt:lpstr>HV System for GE2/1</vt:lpstr>
      <vt:lpstr>LV System for GE2/1</vt:lpstr>
      <vt:lpstr>UXC Rack Space Budget for the GE2/1 LV</vt:lpstr>
      <vt:lpstr>GE2/1 Fibers</vt:lpstr>
      <vt:lpstr>UXC space budget summary for the GE2/1 per Endcap</vt:lpstr>
      <vt:lpstr>GE2/1 Gas System</vt:lpstr>
      <vt:lpstr>GE2/1 Cooling</vt:lpstr>
      <vt:lpstr>GE2/1 Services on the Disk</vt:lpstr>
      <vt:lpstr>GE2/1 Services USC - UXC</vt:lpstr>
      <vt:lpstr>GE2/1 LS2 Schedule YE+1</vt:lpstr>
      <vt:lpstr>GE2/1 LS2 Schedule YE-1</vt:lpstr>
      <vt:lpstr>GE2/1 Schedule Proposal</vt:lpstr>
      <vt:lpstr>ME0</vt:lpstr>
      <vt:lpstr>ME0 Introduction</vt:lpstr>
      <vt:lpstr>ME0</vt:lpstr>
      <vt:lpstr>ME0</vt:lpstr>
      <vt:lpstr>ME0</vt:lpstr>
      <vt:lpstr>Readout Electronics - Current baseline</vt:lpstr>
      <vt:lpstr>ME0, Based on the GE1/1 Electronics Granularity</vt:lpstr>
      <vt:lpstr>ME0 Services Envelope</vt:lpstr>
      <vt:lpstr>ME0 Services Position Inside the Nose</vt:lpstr>
      <vt:lpstr>ME0 General View</vt:lpstr>
      <vt:lpstr>ME0 Services and integration </vt:lpstr>
      <vt:lpstr>Slide 29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Andrey Marinov</dc:creator>
  <cp:lastModifiedBy>Andrey Marinov</cp:lastModifiedBy>
  <cp:revision>34</cp:revision>
  <dcterms:created xsi:type="dcterms:W3CDTF">2016-05-30T12:33:15Z</dcterms:created>
  <dcterms:modified xsi:type="dcterms:W3CDTF">2016-06-09T13:09:50Z</dcterms:modified>
</cp:coreProperties>
</file>