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A9A38-515B-4AB5-966C-16604A52671F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12002-AF58-4186-AD82-A10B9D451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389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A9A38-515B-4AB5-966C-16604A52671F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12002-AF58-4186-AD82-A10B9D451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289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A9A38-515B-4AB5-966C-16604A52671F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12002-AF58-4186-AD82-A10B9D451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218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A9A38-515B-4AB5-966C-16604A52671F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12002-AF58-4186-AD82-A10B9D451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741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A9A38-515B-4AB5-966C-16604A52671F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12002-AF58-4186-AD82-A10B9D451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025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A9A38-515B-4AB5-966C-16604A52671F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12002-AF58-4186-AD82-A10B9D451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284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A9A38-515B-4AB5-966C-16604A52671F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12002-AF58-4186-AD82-A10B9D451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111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A9A38-515B-4AB5-966C-16604A52671F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12002-AF58-4186-AD82-A10B9D451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181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A9A38-515B-4AB5-966C-16604A52671F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12002-AF58-4186-AD82-A10B9D451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174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A9A38-515B-4AB5-966C-16604A52671F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12002-AF58-4186-AD82-A10B9D451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930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A9A38-515B-4AB5-966C-16604A52671F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12002-AF58-4186-AD82-A10B9D451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0487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A9A38-515B-4AB5-966C-16604A52671F}" type="datetimeFigureOut">
              <a:rPr lang="en-GB" smtClean="0"/>
              <a:t>14/06/2018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12002-AF58-4186-AD82-A10B9D451F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295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en.it/csite/ShowComparison.jsp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CAEN LV BOARD Comparison</a:t>
            </a:r>
            <a:br>
              <a:rPr lang="en-GB" dirty="0" smtClean="0"/>
            </a:br>
            <a:r>
              <a:rPr lang="en-GB" dirty="0" smtClean="0"/>
              <a:t>for RPC Upgrade Project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267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247053"/>
              </p:ext>
            </p:extLst>
          </p:nvPr>
        </p:nvGraphicFramePr>
        <p:xfrm>
          <a:off x="309694" y="1825625"/>
          <a:ext cx="4858290" cy="4351338"/>
        </p:xfrm>
        <a:graphic>
          <a:graphicData uri="http://schemas.openxmlformats.org/drawingml/2006/table">
            <a:tbl>
              <a:tblPr/>
              <a:tblGrid>
                <a:gridCol w="1619430">
                  <a:extLst>
                    <a:ext uri="{9D8B030D-6E8A-4147-A177-3AD203B41FA5}">
                      <a16:colId xmlns:a16="http://schemas.microsoft.com/office/drawing/2014/main" val="2714839469"/>
                    </a:ext>
                  </a:extLst>
                </a:gridCol>
                <a:gridCol w="1619430">
                  <a:extLst>
                    <a:ext uri="{9D8B030D-6E8A-4147-A177-3AD203B41FA5}">
                      <a16:colId xmlns:a16="http://schemas.microsoft.com/office/drawing/2014/main" val="174909124"/>
                    </a:ext>
                  </a:extLst>
                </a:gridCol>
                <a:gridCol w="1619430">
                  <a:extLst>
                    <a:ext uri="{9D8B030D-6E8A-4147-A177-3AD203B41FA5}">
                      <a16:colId xmlns:a16="http://schemas.microsoft.com/office/drawing/2014/main" val="3309060916"/>
                    </a:ext>
                  </a:extLst>
                </a:gridCol>
              </a:tblGrid>
              <a:tr h="168984"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 marL="42246" marR="42246" marT="21123" marB="211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 marL="42246" marR="42246" marT="21123" marB="211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800"/>
                    </a:p>
                  </a:txBody>
                  <a:tcPr marL="42246" marR="42246" marT="21123" marB="211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056324"/>
                  </a:ext>
                </a:extLst>
              </a:tr>
              <a:tr h="168984">
                <a:tc>
                  <a:txBody>
                    <a:bodyPr/>
                    <a:lstStyle/>
                    <a:p>
                      <a:r>
                        <a:rPr lang="en-GB" sz="800"/>
                        <a:t>Model</a:t>
                      </a:r>
                    </a:p>
                  </a:txBody>
                  <a:tcPr marL="42246" marR="42246" marT="21123" marB="211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A3025</a:t>
                      </a:r>
                    </a:p>
                  </a:txBody>
                  <a:tcPr marL="42246" marR="42246" marT="21123" marB="211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A3025B</a:t>
                      </a:r>
                    </a:p>
                  </a:txBody>
                  <a:tcPr marL="42246" marR="42246" marT="21123" marB="211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4627674"/>
                  </a:ext>
                </a:extLst>
              </a:tr>
              <a:tr h="168984">
                <a:tc>
                  <a:txBody>
                    <a:bodyPr/>
                    <a:lstStyle/>
                    <a:p>
                      <a:r>
                        <a:rPr lang="en-GB" sz="800"/>
                        <a:t>No. of Channels</a:t>
                      </a:r>
                    </a:p>
                  </a:txBody>
                  <a:tcPr marL="42246" marR="42246" marT="21123" marB="211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</a:t>
                      </a:r>
                    </a:p>
                  </a:txBody>
                  <a:tcPr marL="42246" marR="42246" marT="21123" marB="211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</a:t>
                      </a:r>
                    </a:p>
                  </a:txBody>
                  <a:tcPr marL="42246" marR="42246" marT="21123" marB="211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6831668"/>
                  </a:ext>
                </a:extLst>
              </a:tr>
              <a:tr h="168984">
                <a:tc>
                  <a:txBody>
                    <a:bodyPr/>
                    <a:lstStyle/>
                    <a:p>
                      <a:r>
                        <a:rPr lang="en-GB" sz="800"/>
                        <a:t>Connectors</a:t>
                      </a:r>
                    </a:p>
                  </a:txBody>
                  <a:tcPr marL="42246" marR="42246" marT="21123" marB="211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APP PC5933T</a:t>
                      </a:r>
                    </a:p>
                  </a:txBody>
                  <a:tcPr marL="42246" marR="42246" marT="21123" marB="211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Bress hexagon head bolt</a:t>
                      </a:r>
                    </a:p>
                  </a:txBody>
                  <a:tcPr marL="42246" marR="42246" marT="21123" marB="211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5769974"/>
                  </a:ext>
                </a:extLst>
              </a:tr>
              <a:tr h="168984">
                <a:tc>
                  <a:txBody>
                    <a:bodyPr/>
                    <a:lstStyle/>
                    <a:p>
                      <a:r>
                        <a:rPr lang="en-GB" sz="800"/>
                        <a:t>No. max of boards per crate</a:t>
                      </a:r>
                    </a:p>
                  </a:txBody>
                  <a:tcPr marL="42246" marR="42246" marT="21123" marB="211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</a:t>
                      </a:r>
                    </a:p>
                  </a:txBody>
                  <a:tcPr marL="42246" marR="42246" marT="21123" marB="211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</a:t>
                      </a:r>
                    </a:p>
                  </a:txBody>
                  <a:tcPr marL="42246" marR="42246" marT="21123" marB="211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1916789"/>
                  </a:ext>
                </a:extLst>
              </a:tr>
              <a:tr h="168984">
                <a:tc>
                  <a:txBody>
                    <a:bodyPr/>
                    <a:lstStyle/>
                    <a:p>
                      <a:r>
                        <a:rPr lang="en-GB" sz="800"/>
                        <a:t>Width (slots)</a:t>
                      </a:r>
                    </a:p>
                  </a:txBody>
                  <a:tcPr marL="42246" marR="42246" marT="21123" marB="211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</a:t>
                      </a:r>
                    </a:p>
                  </a:txBody>
                  <a:tcPr marL="42246" marR="42246" marT="21123" marB="211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</a:t>
                      </a:r>
                    </a:p>
                  </a:txBody>
                  <a:tcPr marL="42246" marR="42246" marT="21123" marB="211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282633"/>
                  </a:ext>
                </a:extLst>
              </a:tr>
              <a:tr h="168984">
                <a:tc>
                  <a:txBody>
                    <a:bodyPr/>
                    <a:lstStyle/>
                    <a:p>
                      <a:r>
                        <a:rPr lang="en-GB" sz="800"/>
                        <a:t>Max power per channels</a:t>
                      </a:r>
                    </a:p>
                  </a:txBody>
                  <a:tcPr marL="42246" marR="42246" marT="21123" marB="211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150 W</a:t>
                      </a:r>
                    </a:p>
                  </a:txBody>
                  <a:tcPr marL="42246" marR="42246" marT="21123" marB="211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 dirty="0"/>
                        <a:t>150 W</a:t>
                      </a:r>
                    </a:p>
                  </a:txBody>
                  <a:tcPr marL="42246" marR="42246" marT="21123" marB="211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3932522"/>
                  </a:ext>
                </a:extLst>
              </a:tr>
              <a:tr h="168984">
                <a:tc>
                  <a:txBody>
                    <a:bodyPr/>
                    <a:lstStyle/>
                    <a:p>
                      <a:r>
                        <a:rPr lang="en-GB" sz="800"/>
                        <a:t>Iset/Imon resolution</a:t>
                      </a:r>
                    </a:p>
                  </a:txBody>
                  <a:tcPr marL="42246" marR="42246" marT="21123" marB="211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100 mA</a:t>
                      </a:r>
                    </a:p>
                  </a:txBody>
                  <a:tcPr marL="42246" marR="42246" marT="21123" marB="211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100 mA</a:t>
                      </a:r>
                    </a:p>
                  </a:txBody>
                  <a:tcPr marL="42246" marR="42246" marT="21123" marB="211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5826699"/>
                  </a:ext>
                </a:extLst>
              </a:tr>
              <a:tr h="168984">
                <a:tc>
                  <a:txBody>
                    <a:bodyPr/>
                    <a:lstStyle/>
                    <a:p>
                      <a:r>
                        <a:rPr lang="en-GB" sz="800"/>
                        <a:t>Vset/Vmon resolution (mV)</a:t>
                      </a:r>
                    </a:p>
                  </a:txBody>
                  <a:tcPr marL="42246" marR="42246" marT="21123" marB="211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</a:t>
                      </a:r>
                    </a:p>
                  </a:txBody>
                  <a:tcPr marL="42246" marR="42246" marT="21123" marB="211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</a:t>
                      </a:r>
                    </a:p>
                  </a:txBody>
                  <a:tcPr marL="42246" marR="42246" marT="21123" marB="211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8886911"/>
                  </a:ext>
                </a:extLst>
              </a:tr>
              <a:tr h="168984">
                <a:tc>
                  <a:txBody>
                    <a:bodyPr/>
                    <a:lstStyle/>
                    <a:p>
                      <a:r>
                        <a:rPr lang="en-GB" sz="800"/>
                        <a:t>Current Full Scale (A)</a:t>
                      </a:r>
                    </a:p>
                  </a:txBody>
                  <a:tcPr marL="42246" marR="42246" marT="21123" marB="211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</a:t>
                      </a:r>
                    </a:p>
                  </a:txBody>
                  <a:tcPr marL="42246" marR="42246" marT="21123" marB="211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</a:t>
                      </a:r>
                    </a:p>
                  </a:txBody>
                  <a:tcPr marL="42246" marR="42246" marT="21123" marB="211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8784723"/>
                  </a:ext>
                </a:extLst>
              </a:tr>
              <a:tr h="168984">
                <a:tc>
                  <a:txBody>
                    <a:bodyPr/>
                    <a:lstStyle/>
                    <a:p>
                      <a:r>
                        <a:rPr lang="en-GB" sz="800"/>
                        <a:t>Voltage full Scale (V)</a:t>
                      </a:r>
                    </a:p>
                  </a:txBody>
                  <a:tcPr marL="42246" marR="42246" marT="21123" marB="211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 ÷ 8</a:t>
                      </a:r>
                    </a:p>
                  </a:txBody>
                  <a:tcPr marL="42246" marR="42246" marT="21123" marB="211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 ÷ 8</a:t>
                      </a:r>
                    </a:p>
                  </a:txBody>
                  <a:tcPr marL="42246" marR="42246" marT="21123" marB="211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5940540"/>
                  </a:ext>
                </a:extLst>
              </a:tr>
              <a:tr h="168984">
                <a:tc>
                  <a:txBody>
                    <a:bodyPr/>
                    <a:lstStyle/>
                    <a:p>
                      <a:r>
                        <a:rPr lang="en-GB" sz="800"/>
                        <a:t>Max Ripple (mVpp)</a:t>
                      </a:r>
                    </a:p>
                  </a:txBody>
                  <a:tcPr marL="42246" marR="42246" marT="21123" marB="211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10</a:t>
                      </a:r>
                    </a:p>
                  </a:txBody>
                  <a:tcPr marL="42246" marR="42246" marT="21123" marB="211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10</a:t>
                      </a:r>
                    </a:p>
                  </a:txBody>
                  <a:tcPr marL="42246" marR="42246" marT="21123" marB="211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3096519"/>
                  </a:ext>
                </a:extLst>
              </a:tr>
              <a:tr h="2323530">
                <a:tc>
                  <a:txBody>
                    <a:bodyPr/>
                    <a:lstStyle/>
                    <a:p>
                      <a:r>
                        <a:rPr lang="en-GB" sz="800"/>
                        <a:t>Highlights</a:t>
                      </a:r>
                    </a:p>
                  </a:txBody>
                  <a:tcPr marL="42246" marR="42246" marT="21123" marB="211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effectLst/>
                        </a:rPr>
                        <a:t>EASY Subsystem Power Supply Module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effectLst/>
                        </a:rPr>
                        <a:t>Magnetic field and radiation tolerant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effectLst/>
                        </a:rPr>
                        <a:t>4 floating 2 ÷ 8 V / 25 A channels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effectLst/>
                        </a:rPr>
                        <a:t>150 W maximum output power per channel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 err="1">
                          <a:effectLst/>
                        </a:rPr>
                        <a:t>VMax</a:t>
                      </a:r>
                      <a:r>
                        <a:rPr lang="en-GB" sz="800" dirty="0">
                          <a:effectLst/>
                        </a:rPr>
                        <a:t> and </a:t>
                      </a:r>
                      <a:r>
                        <a:rPr lang="en-GB" sz="800" dirty="0" err="1">
                          <a:effectLst/>
                        </a:rPr>
                        <a:t>IMax</a:t>
                      </a:r>
                      <a:r>
                        <a:rPr lang="en-GB" sz="800" dirty="0">
                          <a:effectLst/>
                        </a:rPr>
                        <a:t> set by trimmer for each channel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effectLst/>
                        </a:rPr>
                        <a:t>On/Off for each channel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effectLst/>
                        </a:rPr>
                        <a:t>Channels individually controlled and protected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effectLst/>
                        </a:rPr>
                        <a:t>Line Drop Regulation on board panel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effectLst/>
                        </a:rPr>
                        <a:t>Interlock capability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effectLst/>
                        </a:rPr>
                        <a:t>48 V Service local and remote on/off</a:t>
                      </a:r>
                    </a:p>
                  </a:txBody>
                  <a:tcPr marL="42246" marR="42246" marT="21123" marB="211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effectLst/>
                        </a:rPr>
                        <a:t>EASY Subsystem Power Supply Module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effectLst/>
                        </a:rPr>
                        <a:t>Magnetic field and radiation tolerant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effectLst/>
                        </a:rPr>
                        <a:t>4 floating 2 ÷ 8 V / 25 A channels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effectLst/>
                        </a:rPr>
                        <a:t>150 W maximum output power per channel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 err="1">
                          <a:effectLst/>
                        </a:rPr>
                        <a:t>VMax</a:t>
                      </a:r>
                      <a:r>
                        <a:rPr lang="en-GB" sz="800" dirty="0">
                          <a:effectLst/>
                        </a:rPr>
                        <a:t> and </a:t>
                      </a:r>
                      <a:r>
                        <a:rPr lang="en-GB" sz="800" dirty="0" err="1">
                          <a:effectLst/>
                        </a:rPr>
                        <a:t>IMax</a:t>
                      </a:r>
                      <a:r>
                        <a:rPr lang="en-GB" sz="800" dirty="0">
                          <a:effectLst/>
                        </a:rPr>
                        <a:t> set by trimmer for each channel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effectLst/>
                        </a:rPr>
                        <a:t>On/Off for each channel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effectLst/>
                        </a:rPr>
                        <a:t>Channels individually controlled and protected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effectLst/>
                        </a:rPr>
                        <a:t>Line Drop Regulation on board panel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effectLst/>
                        </a:rPr>
                        <a:t>Interlock capability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effectLst/>
                        </a:rPr>
                        <a:t>48 V Service local and remote on/off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GB" sz="800" dirty="0">
                          <a:effectLst/>
                        </a:rPr>
                        <a:t>Screw Lock output connectors</a:t>
                      </a:r>
                    </a:p>
                  </a:txBody>
                  <a:tcPr marL="42246" marR="42246" marT="21123" marB="2112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2338807"/>
                  </a:ext>
                </a:extLst>
              </a:tr>
            </a:tbl>
          </a:graphicData>
        </a:graphic>
      </p:graphicFrame>
      <p:pic>
        <p:nvPicPr>
          <p:cNvPr id="1026" name="Picture 2" descr="http://www.caen.it/csite/images/logocompa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65" y="206474"/>
            <a:ext cx="142875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http://www.caen.it/documents/Ecommerce/426/836_S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714" y="409722"/>
            <a:ext cx="6000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caen.it/documents/Ecommerce/508/931_S.JPG">
            <a:hlinkClick r:id="rId3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7305" y="409722"/>
            <a:ext cx="65722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http://www.caen.it/documents/Ecommerce/426/836_S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0274" y="562122"/>
            <a:ext cx="3004866" cy="5962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ttp://www.caen.it/documents/Ecommerce/508/931_S.JPG">
            <a:hlinkClick r:id="rId3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9051" y="562121"/>
            <a:ext cx="3288263" cy="5956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6662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835856"/>
              </p:ext>
            </p:extLst>
          </p:nvPr>
        </p:nvGraphicFramePr>
        <p:xfrm>
          <a:off x="107185" y="1720884"/>
          <a:ext cx="5158803" cy="4560820"/>
        </p:xfrm>
        <a:graphic>
          <a:graphicData uri="http://schemas.openxmlformats.org/drawingml/2006/table">
            <a:tbl>
              <a:tblPr/>
              <a:tblGrid>
                <a:gridCol w="1719601">
                  <a:extLst>
                    <a:ext uri="{9D8B030D-6E8A-4147-A177-3AD203B41FA5}">
                      <a16:colId xmlns:a16="http://schemas.microsoft.com/office/drawing/2014/main" val="2399042041"/>
                    </a:ext>
                  </a:extLst>
                </a:gridCol>
                <a:gridCol w="1719601">
                  <a:extLst>
                    <a:ext uri="{9D8B030D-6E8A-4147-A177-3AD203B41FA5}">
                      <a16:colId xmlns:a16="http://schemas.microsoft.com/office/drawing/2014/main" val="4017343591"/>
                    </a:ext>
                  </a:extLst>
                </a:gridCol>
                <a:gridCol w="1719601">
                  <a:extLst>
                    <a:ext uri="{9D8B030D-6E8A-4147-A177-3AD203B41FA5}">
                      <a16:colId xmlns:a16="http://schemas.microsoft.com/office/drawing/2014/main" val="2125730334"/>
                    </a:ext>
                  </a:extLst>
                </a:gridCol>
              </a:tblGrid>
              <a:tr h="179437"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44859" marR="44859" marT="22430" marB="224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44859" marR="44859" marT="22430" marB="224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/>
                    </a:p>
                  </a:txBody>
                  <a:tcPr marL="44859" marR="44859" marT="22430" marB="224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9804724"/>
                  </a:ext>
                </a:extLst>
              </a:tr>
              <a:tr h="179437">
                <a:tc>
                  <a:txBody>
                    <a:bodyPr/>
                    <a:lstStyle/>
                    <a:p>
                      <a:r>
                        <a:rPr lang="en-GB" sz="900"/>
                        <a:t>Model</a:t>
                      </a:r>
                    </a:p>
                  </a:txBody>
                  <a:tcPr marL="44859" marR="44859" marT="22430" marB="224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/>
                        <a:t>A3016</a:t>
                      </a:r>
                    </a:p>
                  </a:txBody>
                  <a:tcPr marL="44859" marR="44859" marT="22430" marB="224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/>
                        <a:t>A3016B</a:t>
                      </a:r>
                    </a:p>
                  </a:txBody>
                  <a:tcPr marL="44859" marR="44859" marT="22430" marB="224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6089155"/>
                  </a:ext>
                </a:extLst>
              </a:tr>
              <a:tr h="179437">
                <a:tc>
                  <a:txBody>
                    <a:bodyPr/>
                    <a:lstStyle/>
                    <a:p>
                      <a:r>
                        <a:rPr lang="en-GB" sz="900"/>
                        <a:t>No. of Channels</a:t>
                      </a:r>
                    </a:p>
                  </a:txBody>
                  <a:tcPr marL="44859" marR="44859" marT="22430" marB="224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/>
                        <a:t>6</a:t>
                      </a:r>
                    </a:p>
                  </a:txBody>
                  <a:tcPr marL="44859" marR="44859" marT="22430" marB="224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/>
                        <a:t>6</a:t>
                      </a:r>
                    </a:p>
                  </a:txBody>
                  <a:tcPr marL="44859" marR="44859" marT="22430" marB="224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6699957"/>
                  </a:ext>
                </a:extLst>
              </a:tr>
              <a:tr h="179437">
                <a:tc>
                  <a:txBody>
                    <a:bodyPr/>
                    <a:lstStyle/>
                    <a:p>
                      <a:r>
                        <a:rPr lang="en-GB" sz="900"/>
                        <a:t>Connectors</a:t>
                      </a:r>
                    </a:p>
                  </a:txBody>
                  <a:tcPr marL="44859" marR="44859" marT="22430" marB="224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/>
                        <a:t>APP 1317G4</a:t>
                      </a:r>
                    </a:p>
                  </a:txBody>
                  <a:tcPr marL="44859" marR="44859" marT="22430" marB="224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/>
                        <a:t>Bress hexagon head bolt</a:t>
                      </a:r>
                    </a:p>
                  </a:txBody>
                  <a:tcPr marL="44859" marR="44859" marT="22430" marB="224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9097346"/>
                  </a:ext>
                </a:extLst>
              </a:tr>
              <a:tr h="179437">
                <a:tc>
                  <a:txBody>
                    <a:bodyPr/>
                    <a:lstStyle/>
                    <a:p>
                      <a:r>
                        <a:rPr lang="en-GB" sz="900"/>
                        <a:t>No. max of boards per crate</a:t>
                      </a:r>
                    </a:p>
                  </a:txBody>
                  <a:tcPr marL="44859" marR="44859" marT="22430" marB="224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/>
                        <a:t>5</a:t>
                      </a:r>
                    </a:p>
                  </a:txBody>
                  <a:tcPr marL="44859" marR="44859" marT="22430" marB="224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/>
                        <a:t>5</a:t>
                      </a:r>
                    </a:p>
                  </a:txBody>
                  <a:tcPr marL="44859" marR="44859" marT="22430" marB="224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7787637"/>
                  </a:ext>
                </a:extLst>
              </a:tr>
              <a:tr h="179437">
                <a:tc>
                  <a:txBody>
                    <a:bodyPr/>
                    <a:lstStyle/>
                    <a:p>
                      <a:r>
                        <a:rPr lang="en-GB" sz="900"/>
                        <a:t>Width (slots)</a:t>
                      </a:r>
                    </a:p>
                  </a:txBody>
                  <a:tcPr marL="44859" marR="44859" marT="22430" marB="224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/>
                        <a:t>4</a:t>
                      </a:r>
                    </a:p>
                  </a:txBody>
                  <a:tcPr marL="44859" marR="44859" marT="22430" marB="224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/>
                        <a:t>4</a:t>
                      </a:r>
                    </a:p>
                  </a:txBody>
                  <a:tcPr marL="44859" marR="44859" marT="22430" marB="224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4698372"/>
                  </a:ext>
                </a:extLst>
              </a:tr>
              <a:tr h="179437">
                <a:tc>
                  <a:txBody>
                    <a:bodyPr/>
                    <a:lstStyle/>
                    <a:p>
                      <a:r>
                        <a:rPr lang="en-GB" sz="900"/>
                        <a:t>Max power per channels</a:t>
                      </a:r>
                    </a:p>
                  </a:txBody>
                  <a:tcPr marL="44859" marR="44859" marT="22430" marB="224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/>
                        <a:t>90 W</a:t>
                      </a:r>
                    </a:p>
                  </a:txBody>
                  <a:tcPr marL="44859" marR="44859" marT="22430" marB="224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/>
                        <a:t>90 W</a:t>
                      </a:r>
                    </a:p>
                  </a:txBody>
                  <a:tcPr marL="44859" marR="44859" marT="22430" marB="224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040207"/>
                  </a:ext>
                </a:extLst>
              </a:tr>
              <a:tr h="179437">
                <a:tc>
                  <a:txBody>
                    <a:bodyPr/>
                    <a:lstStyle/>
                    <a:p>
                      <a:r>
                        <a:rPr lang="en-GB" sz="900"/>
                        <a:t>Iset/Imon resolution</a:t>
                      </a:r>
                    </a:p>
                  </a:txBody>
                  <a:tcPr marL="44859" marR="44859" marT="22430" marB="224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/>
                        <a:t>10 mA</a:t>
                      </a:r>
                    </a:p>
                  </a:txBody>
                  <a:tcPr marL="44859" marR="44859" marT="22430" marB="224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/>
                        <a:t>10 mA</a:t>
                      </a:r>
                    </a:p>
                  </a:txBody>
                  <a:tcPr marL="44859" marR="44859" marT="22430" marB="224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3675829"/>
                  </a:ext>
                </a:extLst>
              </a:tr>
              <a:tr h="179437">
                <a:tc>
                  <a:txBody>
                    <a:bodyPr/>
                    <a:lstStyle/>
                    <a:p>
                      <a:r>
                        <a:rPr lang="en-GB" sz="900"/>
                        <a:t>Vset/Vmon resolution (mV)</a:t>
                      </a:r>
                    </a:p>
                  </a:txBody>
                  <a:tcPr marL="44859" marR="44859" marT="22430" marB="224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/>
                        <a:t>5</a:t>
                      </a:r>
                    </a:p>
                  </a:txBody>
                  <a:tcPr marL="44859" marR="44859" marT="22430" marB="224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/>
                        <a:t>5</a:t>
                      </a:r>
                    </a:p>
                  </a:txBody>
                  <a:tcPr marL="44859" marR="44859" marT="22430" marB="224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7655569"/>
                  </a:ext>
                </a:extLst>
              </a:tr>
              <a:tr h="179437">
                <a:tc>
                  <a:txBody>
                    <a:bodyPr/>
                    <a:lstStyle/>
                    <a:p>
                      <a:r>
                        <a:rPr lang="en-GB" sz="900"/>
                        <a:t>Current Full Scale (A)</a:t>
                      </a:r>
                    </a:p>
                  </a:txBody>
                  <a:tcPr marL="44859" marR="44859" marT="22430" marB="224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/>
                        <a:t>16</a:t>
                      </a:r>
                    </a:p>
                  </a:txBody>
                  <a:tcPr marL="44859" marR="44859" marT="22430" marB="224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/>
                        <a:t>16</a:t>
                      </a:r>
                    </a:p>
                  </a:txBody>
                  <a:tcPr marL="44859" marR="44859" marT="22430" marB="224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7701139"/>
                  </a:ext>
                </a:extLst>
              </a:tr>
              <a:tr h="179437">
                <a:tc>
                  <a:txBody>
                    <a:bodyPr/>
                    <a:lstStyle/>
                    <a:p>
                      <a:r>
                        <a:rPr lang="en-GB" sz="900"/>
                        <a:t>Voltage full Scale (V)</a:t>
                      </a:r>
                    </a:p>
                  </a:txBody>
                  <a:tcPr marL="44859" marR="44859" marT="22430" marB="224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/>
                        <a:t>2 ÷ 8</a:t>
                      </a:r>
                    </a:p>
                  </a:txBody>
                  <a:tcPr marL="44859" marR="44859" marT="22430" marB="224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/>
                        <a:t>2 ÷ 8</a:t>
                      </a:r>
                    </a:p>
                  </a:txBody>
                  <a:tcPr marL="44859" marR="44859" marT="22430" marB="224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3502369"/>
                  </a:ext>
                </a:extLst>
              </a:tr>
              <a:tr h="179437">
                <a:tc>
                  <a:txBody>
                    <a:bodyPr/>
                    <a:lstStyle/>
                    <a:p>
                      <a:r>
                        <a:rPr lang="en-GB" sz="900"/>
                        <a:t>Max Ripple (mVpp)</a:t>
                      </a:r>
                    </a:p>
                  </a:txBody>
                  <a:tcPr marL="44859" marR="44859" marT="22430" marB="224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/>
                        <a:t>20</a:t>
                      </a:r>
                    </a:p>
                  </a:txBody>
                  <a:tcPr marL="44859" marR="44859" marT="22430" marB="224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900"/>
                        <a:t>20</a:t>
                      </a:r>
                    </a:p>
                  </a:txBody>
                  <a:tcPr marL="44859" marR="44859" marT="22430" marB="224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4900003"/>
                  </a:ext>
                </a:extLst>
              </a:tr>
              <a:tr h="2198098">
                <a:tc>
                  <a:txBody>
                    <a:bodyPr/>
                    <a:lstStyle/>
                    <a:p>
                      <a:r>
                        <a:rPr lang="en-GB" sz="900"/>
                        <a:t>Highlights</a:t>
                      </a:r>
                    </a:p>
                  </a:txBody>
                  <a:tcPr marL="44859" marR="44859" marT="22430" marB="224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GB" sz="900">
                          <a:effectLst/>
                        </a:rPr>
                        <a:t>EASY Subsystem Power Supply Module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GB" sz="900">
                          <a:effectLst/>
                        </a:rPr>
                        <a:t>Magnetic field and radiation tolerant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GB" sz="900">
                          <a:effectLst/>
                        </a:rPr>
                        <a:t>6 floating 1.5 ÷ 8 V / 16 A channels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GB" sz="900">
                          <a:effectLst/>
                        </a:rPr>
                        <a:t>90 W maximum output power per channel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GB" sz="900">
                          <a:effectLst/>
                        </a:rPr>
                        <a:t>VMax and IMax set by trimmer for each channel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GB" sz="900">
                          <a:effectLst/>
                        </a:rPr>
                        <a:t>On/Off for each channel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GB" sz="900">
                          <a:effectLst/>
                        </a:rPr>
                        <a:t>Channels individually controlled and protected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GB" sz="900">
                          <a:effectLst/>
                        </a:rPr>
                        <a:t>Interlock capability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GB" sz="900">
                          <a:effectLst/>
                        </a:rPr>
                        <a:t>48 V Service local and remote on/off</a:t>
                      </a:r>
                    </a:p>
                  </a:txBody>
                  <a:tcPr marL="44859" marR="44859" marT="22430" marB="224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>
                          <a:effectLst/>
                        </a:rPr>
                        <a:t>EASY Subsystem Power Supply Module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>
                          <a:effectLst/>
                        </a:rPr>
                        <a:t>Magnetic field and radiation tolerant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>
                          <a:effectLst/>
                        </a:rPr>
                        <a:t>6 floating 1.5 ÷ 8 V / 16 A channels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>
                          <a:effectLst/>
                        </a:rPr>
                        <a:t>90 W maximum output power per channel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 err="1">
                          <a:effectLst/>
                        </a:rPr>
                        <a:t>VMax</a:t>
                      </a:r>
                      <a:r>
                        <a:rPr lang="en-GB" sz="900" dirty="0">
                          <a:effectLst/>
                        </a:rPr>
                        <a:t> and </a:t>
                      </a:r>
                      <a:r>
                        <a:rPr lang="en-GB" sz="900" dirty="0" err="1">
                          <a:effectLst/>
                        </a:rPr>
                        <a:t>IMax</a:t>
                      </a:r>
                      <a:r>
                        <a:rPr lang="en-GB" sz="900" dirty="0">
                          <a:effectLst/>
                        </a:rPr>
                        <a:t> set by trimmer for each channel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>
                          <a:effectLst/>
                        </a:rPr>
                        <a:t>On/Off for each channel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>
                          <a:effectLst/>
                        </a:rPr>
                        <a:t>Channels individually controlled and protected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>
                          <a:effectLst/>
                        </a:rPr>
                        <a:t>Interlock capability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>
                          <a:effectLst/>
                        </a:rPr>
                        <a:t>48 V Service local and remote on/off</a:t>
                      </a:r>
                    </a:p>
                    <a:p>
                      <a:pPr algn="l">
                        <a:buFont typeface="Arial" panose="020B0604020202020204" pitchFamily="34" charset="0"/>
                        <a:buChar char="•"/>
                      </a:pPr>
                      <a:r>
                        <a:rPr lang="en-GB" sz="900" dirty="0">
                          <a:effectLst/>
                        </a:rPr>
                        <a:t>Screw Lock output co</a:t>
                      </a:r>
                    </a:p>
                  </a:txBody>
                  <a:tcPr marL="44859" marR="44859" marT="22430" marB="2243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0499178"/>
                  </a:ext>
                </a:extLst>
              </a:tr>
            </a:tbl>
          </a:graphicData>
        </a:graphic>
      </p:graphicFrame>
      <p:pic>
        <p:nvPicPr>
          <p:cNvPr id="2050" name="Picture 2" descr="http://www.caen.it/documents/Ecommerce/425/833_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5706" y="336186"/>
            <a:ext cx="6000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http://www.caen.it/documents/Ecommerce/507/935_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938" y="323123"/>
            <a:ext cx="66675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://www.caen.it/documents/Ecommerce/425/833_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0221" y="488586"/>
            <a:ext cx="2666762" cy="5291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http://www.caen.it/documents/Ecommerce/507/935_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5489" y="475523"/>
            <a:ext cx="2967208" cy="5298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9409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400</Words>
  <Application>Microsoft Office PowerPoint</Application>
  <PresentationFormat>Widescreen</PresentationFormat>
  <Paragraphs>109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CAEN LV BOARD Comparison for RPC Upgrade Project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CAEN LV BOARD Comparison</dc:title>
  <dc:creator>Anton Dimitrov</dc:creator>
  <cp:lastModifiedBy>Anton Dimitrov</cp:lastModifiedBy>
  <cp:revision>2</cp:revision>
  <dcterms:created xsi:type="dcterms:W3CDTF">2018-06-14T16:01:18Z</dcterms:created>
  <dcterms:modified xsi:type="dcterms:W3CDTF">2018-06-14T16:09:19Z</dcterms:modified>
</cp:coreProperties>
</file>