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267" r:id="rId2"/>
    <p:sldId id="294" r:id="rId3"/>
    <p:sldId id="292" r:id="rId4"/>
    <p:sldId id="312" r:id="rId5"/>
    <p:sldId id="322" r:id="rId6"/>
    <p:sldId id="319" r:id="rId7"/>
  </p:sldIdLst>
  <p:sldSz cx="9144000" cy="6858000" type="screen4x3"/>
  <p:notesSz cx="6781800" cy="9906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66FF"/>
    <a:srgbClr val="3333CC"/>
    <a:srgbClr val="00CC00"/>
    <a:srgbClr val="EAECE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991" autoAdjust="0"/>
  </p:normalViewPr>
  <p:slideViewPr>
    <p:cSldViewPr>
      <p:cViewPr varScale="1">
        <p:scale>
          <a:sx n="85" d="100"/>
          <a:sy n="85" d="100"/>
        </p:scale>
        <p:origin x="-121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90" y="-90"/>
      </p:cViewPr>
      <p:guideLst>
        <p:guide orient="horz" pos="3120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leksan\Documents\Work\capilarity%20RE4.1%20RE3.1_A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leksan\Documents\Work\capilarity%20RE4.1%20RE3.1_A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leksan\Documents\Work\capilarity%20RE4.1%20RE3.1_A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D99 L120</c:v>
          </c:tx>
          <c:spPr>
            <a:ln w="12700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Foglio1!$F$6:$F$11</c:f>
              <c:numCache>
                <c:formatCode>0.00</c:formatCode>
                <c:ptCount val="6"/>
                <c:pt idx="0">
                  <c:v>0.35</c:v>
                </c:pt>
                <c:pt idx="1">
                  <c:v>0.53</c:v>
                </c:pt>
                <c:pt idx="2">
                  <c:v>0.95</c:v>
                </c:pt>
                <c:pt idx="3">
                  <c:v>1.44</c:v>
                </c:pt>
                <c:pt idx="4">
                  <c:v>1.93</c:v>
                </c:pt>
                <c:pt idx="5">
                  <c:v>2.58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034-4674-8FCC-2A569D6E8E41}"/>
            </c:ext>
          </c:extLst>
        </c:ser>
        <c:ser>
          <c:idx val="1"/>
          <c:order val="1"/>
          <c:tx>
            <c:v>D99 L100</c:v>
          </c:tx>
          <c:spPr>
            <a:ln w="127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Foglio1!$G$6:$G$11</c:f>
              <c:numCache>
                <c:formatCode>0.00</c:formatCode>
                <c:ptCount val="6"/>
                <c:pt idx="0">
                  <c:v>0.33</c:v>
                </c:pt>
                <c:pt idx="1">
                  <c:v>0.48</c:v>
                </c:pt>
                <c:pt idx="2">
                  <c:v>0.87</c:v>
                </c:pt>
                <c:pt idx="3">
                  <c:v>1.3</c:v>
                </c:pt>
                <c:pt idx="4">
                  <c:v>1.79</c:v>
                </c:pt>
                <c:pt idx="5">
                  <c:v>2.38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034-4674-8FCC-2A569D6E8E41}"/>
            </c:ext>
          </c:extLst>
        </c:ser>
        <c:ser>
          <c:idx val="2"/>
          <c:order val="2"/>
          <c:tx>
            <c:v>D99 L80</c:v>
          </c:tx>
          <c:spPr>
            <a:ln w="1270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Foglio1!$H$6:$H$11</c:f>
              <c:numCache>
                <c:formatCode>0.00</c:formatCode>
                <c:ptCount val="6"/>
                <c:pt idx="0">
                  <c:v>0.3</c:v>
                </c:pt>
                <c:pt idx="1">
                  <c:v>0.41</c:v>
                </c:pt>
                <c:pt idx="2">
                  <c:v>0.7</c:v>
                </c:pt>
                <c:pt idx="3">
                  <c:v>1.04</c:v>
                </c:pt>
                <c:pt idx="4">
                  <c:v>1.42</c:v>
                </c:pt>
                <c:pt idx="5">
                  <c:v>1.9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034-4674-8FCC-2A569D6E8E41}"/>
            </c:ext>
          </c:extLst>
        </c:ser>
        <c:ser>
          <c:idx val="3"/>
          <c:order val="3"/>
          <c:tx>
            <c:v>D99 L60</c:v>
          </c:tx>
          <c:spPr>
            <a:ln w="1270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Foglio1!$I$6:$I$11</c:f>
              <c:numCache>
                <c:formatCode>0.00</c:formatCode>
                <c:ptCount val="6"/>
                <c:pt idx="0">
                  <c:v>0.28000000000000003</c:v>
                </c:pt>
                <c:pt idx="1">
                  <c:v>0.36</c:v>
                </c:pt>
                <c:pt idx="2">
                  <c:v>0.64</c:v>
                </c:pt>
                <c:pt idx="3">
                  <c:v>0.95</c:v>
                </c:pt>
                <c:pt idx="4">
                  <c:v>1.3</c:v>
                </c:pt>
                <c:pt idx="5">
                  <c:v>1.74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034-4674-8FCC-2A569D6E8E41}"/>
            </c:ext>
          </c:extLst>
        </c:ser>
        <c:ser>
          <c:idx val="4"/>
          <c:order val="4"/>
          <c:tx>
            <c:v>D99 L40</c:v>
          </c:tx>
          <c:spPr>
            <a:ln w="12700" cap="rnd">
              <a:solidFill>
                <a:schemeClr val="accent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Foglio1!$J$6:$J$11</c:f>
              <c:numCache>
                <c:formatCode>0.00</c:formatCode>
                <c:ptCount val="6"/>
                <c:pt idx="0">
                  <c:v>0.25</c:v>
                </c:pt>
                <c:pt idx="1">
                  <c:v>0.31</c:v>
                </c:pt>
                <c:pt idx="2">
                  <c:v>0.51</c:v>
                </c:pt>
                <c:pt idx="3">
                  <c:v>0.75</c:v>
                </c:pt>
                <c:pt idx="4">
                  <c:v>1.04</c:v>
                </c:pt>
                <c:pt idx="5">
                  <c:v>1.4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3034-4674-8FCC-2A569D6E8E41}"/>
            </c:ext>
          </c:extLst>
        </c:ser>
        <c:ser>
          <c:idx val="6"/>
          <c:order val="5"/>
          <c:tx>
            <c:v>D87 L120</c:v>
          </c:tx>
          <c:spPr>
            <a:ln w="127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Foglio1!$L$6:$L$11</c:f>
              <c:numCache>
                <c:formatCode>0.00</c:formatCode>
                <c:ptCount val="6"/>
                <c:pt idx="0">
                  <c:v>0.43</c:v>
                </c:pt>
                <c:pt idx="1">
                  <c:v>0.69</c:v>
                </c:pt>
                <c:pt idx="2">
                  <c:v>1.39</c:v>
                </c:pt>
                <c:pt idx="3">
                  <c:v>2.11</c:v>
                </c:pt>
                <c:pt idx="4">
                  <c:v>2.89</c:v>
                </c:pt>
                <c:pt idx="5">
                  <c:v>3.86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3034-4674-8FCC-2A569D6E8E41}"/>
            </c:ext>
          </c:extLst>
        </c:ser>
        <c:ser>
          <c:idx val="7"/>
          <c:order val="6"/>
          <c:tx>
            <c:v>D87 L100</c:v>
          </c:tx>
          <c:spPr>
            <a:ln w="127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Foglio1!$M$6:$M$11</c:f>
              <c:numCache>
                <c:formatCode>0.00</c:formatCode>
                <c:ptCount val="6"/>
                <c:pt idx="0">
                  <c:v>0.41</c:v>
                </c:pt>
                <c:pt idx="1">
                  <c:v>0.62</c:v>
                </c:pt>
                <c:pt idx="2">
                  <c:v>1.17</c:v>
                </c:pt>
                <c:pt idx="3">
                  <c:v>1.77</c:v>
                </c:pt>
                <c:pt idx="4">
                  <c:v>2.4500000000000002</c:v>
                </c:pt>
                <c:pt idx="5">
                  <c:v>3.28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3034-4674-8FCC-2A569D6E8E41}"/>
            </c:ext>
          </c:extLst>
        </c:ser>
        <c:ser>
          <c:idx val="8"/>
          <c:order val="7"/>
          <c:tx>
            <c:v>D87 L80</c:v>
          </c:tx>
          <c:spPr>
            <a:ln w="1270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Foglio1!$N$6:$N$11</c:f>
              <c:numCache>
                <c:formatCode>0.00</c:formatCode>
                <c:ptCount val="6"/>
                <c:pt idx="0">
                  <c:v>0.35</c:v>
                </c:pt>
                <c:pt idx="1">
                  <c:v>0.56000000000000005</c:v>
                </c:pt>
                <c:pt idx="2">
                  <c:v>1.02</c:v>
                </c:pt>
                <c:pt idx="3">
                  <c:v>1.54</c:v>
                </c:pt>
                <c:pt idx="4">
                  <c:v>2.1800000000000002</c:v>
                </c:pt>
                <c:pt idx="5">
                  <c:v>2.87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3034-4674-8FCC-2A569D6E8E41}"/>
            </c:ext>
          </c:extLst>
        </c:ser>
        <c:ser>
          <c:idx val="9"/>
          <c:order val="8"/>
          <c:tx>
            <c:v>D87 L60</c:v>
          </c:tx>
          <c:spPr>
            <a:ln w="127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Foglio1!$O$6:$O$11</c:f>
              <c:numCache>
                <c:formatCode>0.00</c:formatCode>
                <c:ptCount val="6"/>
                <c:pt idx="0">
                  <c:v>0.34</c:v>
                </c:pt>
                <c:pt idx="1">
                  <c:v>0.5</c:v>
                </c:pt>
                <c:pt idx="2">
                  <c:v>0.89</c:v>
                </c:pt>
                <c:pt idx="3">
                  <c:v>1.34</c:v>
                </c:pt>
                <c:pt idx="4">
                  <c:v>1.87</c:v>
                </c:pt>
                <c:pt idx="5">
                  <c:v>2.5099999999999998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3034-4674-8FCC-2A569D6E8E41}"/>
            </c:ext>
          </c:extLst>
        </c:ser>
        <c:ser>
          <c:idx val="10"/>
          <c:order val="9"/>
          <c:tx>
            <c:v>D87 L40</c:v>
          </c:tx>
          <c:spPr>
            <a:ln w="1270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Foglio1!$P$6:$P$11</c:f>
              <c:numCache>
                <c:formatCode>0.00</c:formatCode>
                <c:ptCount val="6"/>
                <c:pt idx="0">
                  <c:v>0.3</c:v>
                </c:pt>
                <c:pt idx="1">
                  <c:v>0.38</c:v>
                </c:pt>
                <c:pt idx="2">
                  <c:v>0.7</c:v>
                </c:pt>
                <c:pt idx="3">
                  <c:v>1.07</c:v>
                </c:pt>
                <c:pt idx="4">
                  <c:v>1.49</c:v>
                </c:pt>
                <c:pt idx="5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3034-4674-8FCC-2A569D6E8E41}"/>
            </c:ext>
          </c:extLst>
        </c:ser>
        <c:ser>
          <c:idx val="11"/>
          <c:order val="10"/>
          <c:tx>
            <c:v>D87 L120 bend</c:v>
          </c:tx>
          <c:spPr>
            <a:ln w="12700" cap="rnd">
              <a:solidFill>
                <a:schemeClr val="accent6">
                  <a:lumMod val="60000"/>
                </a:schemeClr>
              </a:solidFill>
              <a:prstDash val="lgDashDotDot"/>
              <a:round/>
            </a:ln>
            <a:effectLst/>
          </c:spPr>
          <c:marker>
            <c:symbol val="none"/>
          </c:marker>
          <c:val>
            <c:numRef>
              <c:f>Foglio1!$M$27:$M$32</c:f>
              <c:numCache>
                <c:formatCode>0.00</c:formatCode>
                <c:ptCount val="6"/>
                <c:pt idx="0">
                  <c:v>0.48000000000000004</c:v>
                </c:pt>
                <c:pt idx="1">
                  <c:v>0.84000000000000008</c:v>
                </c:pt>
                <c:pt idx="2">
                  <c:v>1.8199999999999998</c:v>
                </c:pt>
                <c:pt idx="3">
                  <c:v>3.07</c:v>
                </c:pt>
                <c:pt idx="4">
                  <c:v>4.4700000000000006</c:v>
                </c:pt>
                <c:pt idx="5">
                  <c:v>6.1400000000000006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3034-4674-8FCC-2A569D6E8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3200"/>
        <c:axId val="165069952"/>
      </c:lineChart>
      <c:catAx>
        <c:axId val="165043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>
                    <a:solidFill>
                      <a:sysClr val="windowText" lastClr="000000"/>
                    </a:solidFill>
                  </a:rPr>
                  <a:t>L / h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65069952"/>
        <c:crosses val="autoZero"/>
        <c:auto val="1"/>
        <c:lblAlgn val="ctr"/>
        <c:lblOffset val="100"/>
        <c:noMultiLvlLbl val="0"/>
      </c:catAx>
      <c:valAx>
        <c:axId val="165069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/>
                  <a:t>Delta P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65043200"/>
        <c:crossesAt val="1"/>
        <c:crossBetween val="midCat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6"/>
          <c:order val="0"/>
          <c:tx>
            <c:v>D87 L120</c:v>
          </c:tx>
          <c:spPr>
            <a:ln w="127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Foglio1!$L$6:$L$11</c:f>
              <c:numCache>
                <c:formatCode>0.00</c:formatCode>
                <c:ptCount val="6"/>
                <c:pt idx="0">
                  <c:v>0.43</c:v>
                </c:pt>
                <c:pt idx="1">
                  <c:v>0.69</c:v>
                </c:pt>
                <c:pt idx="2">
                  <c:v>1.39</c:v>
                </c:pt>
                <c:pt idx="3">
                  <c:v>2.11</c:v>
                </c:pt>
                <c:pt idx="4">
                  <c:v>2.89</c:v>
                </c:pt>
                <c:pt idx="5">
                  <c:v>3.86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455-4991-B63B-388A762FBD6E}"/>
            </c:ext>
          </c:extLst>
        </c:ser>
        <c:ser>
          <c:idx val="7"/>
          <c:order val="1"/>
          <c:tx>
            <c:v>D87 L100</c:v>
          </c:tx>
          <c:spPr>
            <a:ln w="127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Foglio1!$M$6:$M$11</c:f>
              <c:numCache>
                <c:formatCode>0.00</c:formatCode>
                <c:ptCount val="6"/>
                <c:pt idx="0">
                  <c:v>0.41</c:v>
                </c:pt>
                <c:pt idx="1">
                  <c:v>0.62</c:v>
                </c:pt>
                <c:pt idx="2">
                  <c:v>1.17</c:v>
                </c:pt>
                <c:pt idx="3">
                  <c:v>1.77</c:v>
                </c:pt>
                <c:pt idx="4">
                  <c:v>2.4500000000000002</c:v>
                </c:pt>
                <c:pt idx="5">
                  <c:v>3.28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9455-4991-B63B-388A762FBD6E}"/>
            </c:ext>
          </c:extLst>
        </c:ser>
        <c:ser>
          <c:idx val="8"/>
          <c:order val="2"/>
          <c:tx>
            <c:v>D87 L80</c:v>
          </c:tx>
          <c:spPr>
            <a:ln w="1270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Foglio1!$N$6:$N$11</c:f>
              <c:numCache>
                <c:formatCode>0.00</c:formatCode>
                <c:ptCount val="6"/>
                <c:pt idx="0">
                  <c:v>0.35</c:v>
                </c:pt>
                <c:pt idx="1">
                  <c:v>0.56000000000000005</c:v>
                </c:pt>
                <c:pt idx="2">
                  <c:v>1.02</c:v>
                </c:pt>
                <c:pt idx="3">
                  <c:v>1.54</c:v>
                </c:pt>
                <c:pt idx="4">
                  <c:v>2.1800000000000002</c:v>
                </c:pt>
                <c:pt idx="5">
                  <c:v>2.87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455-4991-B63B-388A762FBD6E}"/>
            </c:ext>
          </c:extLst>
        </c:ser>
        <c:ser>
          <c:idx val="9"/>
          <c:order val="3"/>
          <c:tx>
            <c:v>D87 L60</c:v>
          </c:tx>
          <c:spPr>
            <a:ln w="127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Foglio1!$O$6:$O$11</c:f>
              <c:numCache>
                <c:formatCode>0.00</c:formatCode>
                <c:ptCount val="6"/>
                <c:pt idx="0">
                  <c:v>0.34</c:v>
                </c:pt>
                <c:pt idx="1">
                  <c:v>0.5</c:v>
                </c:pt>
                <c:pt idx="2">
                  <c:v>0.89</c:v>
                </c:pt>
                <c:pt idx="3">
                  <c:v>1.34</c:v>
                </c:pt>
                <c:pt idx="4">
                  <c:v>1.87</c:v>
                </c:pt>
                <c:pt idx="5">
                  <c:v>2.5099999999999998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455-4991-B63B-388A762FBD6E}"/>
            </c:ext>
          </c:extLst>
        </c:ser>
        <c:ser>
          <c:idx val="10"/>
          <c:order val="4"/>
          <c:tx>
            <c:v>D87 L40</c:v>
          </c:tx>
          <c:spPr>
            <a:ln w="1270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Foglio1!$D$6:$D$11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Foglio1!$P$6:$P$11</c:f>
              <c:numCache>
                <c:formatCode>0.00</c:formatCode>
                <c:ptCount val="6"/>
                <c:pt idx="0">
                  <c:v>0.3</c:v>
                </c:pt>
                <c:pt idx="1">
                  <c:v>0.38</c:v>
                </c:pt>
                <c:pt idx="2">
                  <c:v>0.7</c:v>
                </c:pt>
                <c:pt idx="3">
                  <c:v>1.07</c:v>
                </c:pt>
                <c:pt idx="4">
                  <c:v>1.49</c:v>
                </c:pt>
                <c:pt idx="5">
                  <c:v>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9455-4991-B63B-388A762FBD6E}"/>
            </c:ext>
          </c:extLst>
        </c:ser>
        <c:ser>
          <c:idx val="11"/>
          <c:order val="5"/>
          <c:tx>
            <c:v>D87 L120 bend</c:v>
          </c:tx>
          <c:spPr>
            <a:ln w="12700" cap="rnd">
              <a:solidFill>
                <a:schemeClr val="accent6">
                  <a:lumMod val="60000"/>
                </a:schemeClr>
              </a:solidFill>
              <a:prstDash val="lgDashDotDot"/>
              <a:round/>
            </a:ln>
            <a:effectLst/>
          </c:spPr>
          <c:marker>
            <c:symbol val="none"/>
          </c:marker>
          <c:val>
            <c:numRef>
              <c:f>Foglio1!$M$27:$M$32</c:f>
              <c:numCache>
                <c:formatCode>0.00</c:formatCode>
                <c:ptCount val="6"/>
                <c:pt idx="0">
                  <c:v>0.48000000000000004</c:v>
                </c:pt>
                <c:pt idx="1">
                  <c:v>0.84000000000000008</c:v>
                </c:pt>
                <c:pt idx="2">
                  <c:v>1.8199999999999998</c:v>
                </c:pt>
                <c:pt idx="3">
                  <c:v>3.07</c:v>
                </c:pt>
                <c:pt idx="4">
                  <c:v>4.4700000000000006</c:v>
                </c:pt>
                <c:pt idx="5">
                  <c:v>6.1400000000000006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455-4991-B63B-388A762FB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365184"/>
        <c:axId val="52486528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v>D99 L120</c:v>
                </c:tx>
                <c:spPr>
                  <a:ln w="12700" cap="rnd">
                    <a:solidFill>
                      <a:schemeClr val="accent1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Foglio1!$F$6:$F$11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0.35</c:v>
                      </c:pt>
                      <c:pt idx="1">
                        <c:v>0.53</c:v>
                      </c:pt>
                      <c:pt idx="2">
                        <c:v>0.95</c:v>
                      </c:pt>
                      <c:pt idx="3">
                        <c:v>1.44</c:v>
                      </c:pt>
                      <c:pt idx="4">
                        <c:v>1.93</c:v>
                      </c:pt>
                      <c:pt idx="5">
                        <c:v>2.58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9455-4991-B63B-388A762FBD6E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v>D99 L100</c:v>
                </c:tx>
                <c:spPr>
                  <a:ln w="12700" cap="rnd">
                    <a:solidFill>
                      <a:schemeClr val="accent2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Foglio1!$G$6:$G$11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0.33</c:v>
                      </c:pt>
                      <c:pt idx="1">
                        <c:v>0.48</c:v>
                      </c:pt>
                      <c:pt idx="2">
                        <c:v>0.87</c:v>
                      </c:pt>
                      <c:pt idx="3">
                        <c:v>1.3</c:v>
                      </c:pt>
                      <c:pt idx="4">
                        <c:v>1.79</c:v>
                      </c:pt>
                      <c:pt idx="5">
                        <c:v>2.38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9455-4991-B63B-388A762FBD6E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v>D99 L80</c:v>
                </c:tx>
                <c:spPr>
                  <a:ln w="12700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Foglio1!$H$6:$H$11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0.3</c:v>
                      </c:pt>
                      <c:pt idx="1">
                        <c:v>0.41</c:v>
                      </c:pt>
                      <c:pt idx="2">
                        <c:v>0.7</c:v>
                      </c:pt>
                      <c:pt idx="3">
                        <c:v>1.04</c:v>
                      </c:pt>
                      <c:pt idx="4">
                        <c:v>1.42</c:v>
                      </c:pt>
                      <c:pt idx="5">
                        <c:v>1.9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9455-4991-B63B-388A762FBD6E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v>D99 L60</c:v>
                </c:tx>
                <c:spPr>
                  <a:ln w="12700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Foglio1!$I$6:$I$11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0.28000000000000003</c:v>
                      </c:pt>
                      <c:pt idx="1">
                        <c:v>0.36</c:v>
                      </c:pt>
                      <c:pt idx="2">
                        <c:v>0.64</c:v>
                      </c:pt>
                      <c:pt idx="3">
                        <c:v>0.95</c:v>
                      </c:pt>
                      <c:pt idx="4">
                        <c:v>1.3</c:v>
                      </c:pt>
                      <c:pt idx="5">
                        <c:v>1.74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9455-4991-B63B-388A762FBD6E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v>D99 L40</c:v>
                </c:tx>
                <c:spPr>
                  <a:ln w="12700" cap="rnd">
                    <a:solidFill>
                      <a:schemeClr val="accent5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Foglio1!$D$6:$D$11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1</c:v>
                      </c:pt>
                      <c:pt idx="1">
                        <c:v>2</c:v>
                      </c:pt>
                      <c:pt idx="2">
                        <c:v>4</c:v>
                      </c:pt>
                      <c:pt idx="3">
                        <c:v>6</c:v>
                      </c:pt>
                      <c:pt idx="4">
                        <c:v>8</c:v>
                      </c:pt>
                      <c:pt idx="5">
                        <c:v>10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Foglio1!$J$6:$J$11</c15:sqref>
                        </c15:formulaRef>
                      </c:ext>
                    </c:extLst>
                    <c:numCache>
                      <c:formatCode>0.00</c:formatCode>
                      <c:ptCount val="6"/>
                      <c:pt idx="0">
                        <c:v>0.25</c:v>
                      </c:pt>
                      <c:pt idx="1">
                        <c:v>0.31</c:v>
                      </c:pt>
                      <c:pt idx="2">
                        <c:v>0.51</c:v>
                      </c:pt>
                      <c:pt idx="3">
                        <c:v>0.75</c:v>
                      </c:pt>
                      <c:pt idx="4">
                        <c:v>1.04</c:v>
                      </c:pt>
                      <c:pt idx="5">
                        <c:v>1.4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9455-4991-B63B-388A762FBD6E}"/>
                  </c:ext>
                </c:extLst>
              </c15:ser>
            </c15:filteredLineSeries>
          </c:ext>
        </c:extLst>
      </c:lineChart>
      <c:catAx>
        <c:axId val="5236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2486528"/>
        <c:crossesAt val="0"/>
        <c:auto val="1"/>
        <c:lblAlgn val="ctr"/>
        <c:lblOffset val="100"/>
        <c:noMultiLvlLbl val="0"/>
      </c:catAx>
      <c:valAx>
        <c:axId val="52486528"/>
        <c:scaling>
          <c:orientation val="minMax"/>
          <c:max val="6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/>
                  <a:t>Delta P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5236518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6"/>
          <c:order val="0"/>
          <c:tx>
            <c:v>D87 L120</c:v>
          </c:tx>
          <c:spPr>
            <a:ln w="1270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Foglio1!$D$8:$D$10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8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Foglio1!$D$6:$D$11</c15:sqref>
                  </c15:fullRef>
                </c:ext>
              </c:extLst>
            </c:numRef>
          </c:cat>
          <c:val>
            <c:numRef>
              <c:f>Foglio1!$L$8:$L$10</c:f>
              <c:numCache>
                <c:formatCode>0.00</c:formatCode>
                <c:ptCount val="3"/>
                <c:pt idx="0">
                  <c:v>1.39</c:v>
                </c:pt>
                <c:pt idx="1">
                  <c:v>2.11</c:v>
                </c:pt>
                <c:pt idx="2">
                  <c:v>2.89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Foglio1!$L$6:$L$11</c15:sqref>
                  </c15:fullRef>
                </c:ext>
              </c:extLst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E72-4649-BD48-F2B53CF29389}"/>
            </c:ext>
          </c:extLst>
        </c:ser>
        <c:ser>
          <c:idx val="7"/>
          <c:order val="1"/>
          <c:tx>
            <c:v>D87 L100</c:v>
          </c:tx>
          <c:spPr>
            <a:ln w="1270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Foglio1!$D$8:$D$10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8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Foglio1!$D$6:$D$11</c15:sqref>
                  </c15:fullRef>
                </c:ext>
              </c:extLst>
            </c:numRef>
          </c:cat>
          <c:val>
            <c:numRef>
              <c:f>Foglio1!$M$8:$M$10</c:f>
              <c:numCache>
                <c:formatCode>0.00</c:formatCode>
                <c:ptCount val="3"/>
                <c:pt idx="0">
                  <c:v>1.17</c:v>
                </c:pt>
                <c:pt idx="1">
                  <c:v>1.77</c:v>
                </c:pt>
                <c:pt idx="2">
                  <c:v>2.4500000000000002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Foglio1!$M$6:$M$11</c15:sqref>
                  </c15:fullRef>
                </c:ext>
              </c:extLst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E72-4649-BD48-F2B53CF29389}"/>
            </c:ext>
          </c:extLst>
        </c:ser>
        <c:ser>
          <c:idx val="11"/>
          <c:order val="2"/>
          <c:tx>
            <c:v>D87 L120 bend</c:v>
          </c:tx>
          <c:spPr>
            <a:ln w="12700" cap="rnd">
              <a:solidFill>
                <a:schemeClr val="accent6">
                  <a:lumMod val="60000"/>
                </a:schemeClr>
              </a:solidFill>
              <a:prstDash val="lgDashDotDot"/>
              <a:round/>
            </a:ln>
            <a:effectLst/>
          </c:spPr>
          <c:marker>
            <c:symbol val="none"/>
          </c:marker>
          <c:cat>
            <c:strLit>
              <c:ptCount val="3"/>
              <c:pt idx="0">
                <c:v>4</c:v>
              </c:pt>
              <c:pt idx="1">
                <c:v>6</c:v>
              </c:pt>
              <c:pt idx="2">
                <c:v>8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Foglio1!$M$29:$M$31</c:f>
              <c:numCache>
                <c:formatCode>0.00</c:formatCode>
                <c:ptCount val="3"/>
                <c:pt idx="0">
                  <c:v>1.8199999999999998</c:v>
                </c:pt>
                <c:pt idx="1">
                  <c:v>3.07</c:v>
                </c:pt>
                <c:pt idx="2">
                  <c:v>4.4700000000000006</c:v>
                </c:pt>
              </c:numCache>
              <c:extLst xmlns:c16r2="http://schemas.microsoft.com/office/drawing/2015/06/chart">
                <c:ext xmlns:c15="http://schemas.microsoft.com/office/drawing/2012/chart" uri="{02D57815-91ED-43cb-92C2-25804820EDAC}">
                  <c15:fullRef>
                    <c15:sqref>Foglio1!$M$27:$M$32</c15:sqref>
                  </c15:fullRef>
                </c:ext>
              </c:extLst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E72-4649-BD48-F2B53CF29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182592"/>
        <c:axId val="47184512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v>D99 L120</c:v>
                </c:tx>
                <c:spPr>
                  <a:ln w="12700" cap="rnd">
                    <a:solidFill>
                      <a:schemeClr val="accent1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Foglio1!$F$6:$F$11</c15:sqref>
                        </c15:fullRef>
                        <c15:formulaRef>
                          <c15:sqref>Foglio1!$F$8:$F$10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0.95</c:v>
                      </c:pt>
                      <c:pt idx="1">
                        <c:v>1.44</c:v>
                      </c:pt>
                      <c:pt idx="2">
                        <c:v>1.93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0E72-4649-BD48-F2B53CF29389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v>D99 L100</c:v>
                </c:tx>
                <c:spPr>
                  <a:ln w="12700" cap="rnd">
                    <a:solidFill>
                      <a:schemeClr val="accent2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Foglio1!$G$6:$G$11</c15:sqref>
                        </c15:fullRef>
                        <c15:formulaRef>
                          <c15:sqref>Foglio1!$G$8:$G$10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0.87</c:v>
                      </c:pt>
                      <c:pt idx="1">
                        <c:v>1.3</c:v>
                      </c:pt>
                      <c:pt idx="2">
                        <c:v>1.79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0E72-4649-BD48-F2B53CF29389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v>D99 L80</c:v>
                </c:tx>
                <c:spPr>
                  <a:ln w="12700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Foglio1!$H$6:$H$11</c15:sqref>
                        </c15:fullRef>
                        <c15:formulaRef>
                          <c15:sqref>Foglio1!$H$8:$H$10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0.7</c:v>
                      </c:pt>
                      <c:pt idx="1">
                        <c:v>1.04</c:v>
                      </c:pt>
                      <c:pt idx="2">
                        <c:v>1.42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0E72-4649-BD48-F2B53CF29389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v>D99 L60</c:v>
                </c:tx>
                <c:spPr>
                  <a:ln w="12700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Foglio1!$I$6:$I$11</c15:sqref>
                        </c15:fullRef>
                        <c15:formulaRef>
                          <c15:sqref>Foglio1!$I$8:$I$10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0.64</c:v>
                      </c:pt>
                      <c:pt idx="1">
                        <c:v>0.95</c:v>
                      </c:pt>
                      <c:pt idx="2">
                        <c:v>1.3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0E72-4649-BD48-F2B53CF29389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v>D99 L40</c:v>
                </c:tx>
                <c:spPr>
                  <a:ln w="12700" cap="rnd">
                    <a:solidFill>
                      <a:schemeClr val="accent5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ullRef>
                          <c15:sqref>Foglio1!$J$6:$J$11</c15:sqref>
                        </c15:fullRef>
                        <c15:formulaRef>
                          <c15:sqref>Foglio1!$J$8:$J$10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0.51</c:v>
                      </c:pt>
                      <c:pt idx="1">
                        <c:v>0.75</c:v>
                      </c:pt>
                      <c:pt idx="2">
                        <c:v>1.04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A-0E72-4649-BD48-F2B53CF29389}"/>
                  </c:ext>
                </c:extLst>
              </c15:ser>
            </c15:filteredLineSeries>
            <c15:filteredLineSeries>
              <c15:ser>
                <c:idx val="8"/>
                <c:order val="7"/>
                <c:tx>
                  <c:v>D87 L80</c:v>
                </c:tx>
                <c:spPr>
                  <a:ln w="12700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Foglio1!$N$6:$N$11</c15:sqref>
                        </c15:fullRef>
                        <c15:formulaRef>
                          <c15:sqref>Foglio1!$N$8:$N$10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1.02</c:v>
                      </c:pt>
                      <c:pt idx="1">
                        <c:v>1.54</c:v>
                      </c:pt>
                      <c:pt idx="2">
                        <c:v>2.1800000000000002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0E72-4649-BD48-F2B53CF29389}"/>
                  </c:ext>
                </c:extLst>
              </c15:ser>
            </c15:filteredLineSeries>
            <c15:filteredLineSeries>
              <c15:ser>
                <c:idx val="9"/>
                <c:order val="8"/>
                <c:tx>
                  <c:v>D87 L60</c:v>
                </c:tx>
                <c:spPr>
                  <a:ln w="12700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Foglio1!$O$6:$O$11</c15:sqref>
                        </c15:fullRef>
                        <c15:formulaRef>
                          <c15:sqref>Foglio1!$O$8:$O$10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0.89</c:v>
                      </c:pt>
                      <c:pt idx="1">
                        <c:v>1.34</c:v>
                      </c:pt>
                      <c:pt idx="2">
                        <c:v>1.87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0E72-4649-BD48-F2B53CF29389}"/>
                  </c:ext>
                </c:extLst>
              </c15:ser>
            </c15:filteredLineSeries>
            <c15:filteredLineSeries>
              <c15:ser>
                <c:idx val="10"/>
                <c:order val="9"/>
                <c:tx>
                  <c:v>D87 L40</c:v>
                </c:tx>
                <c:spPr>
                  <a:ln w="12700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Foglio1!$D$6:$D$11</c15:sqref>
                        </c15:fullRef>
                        <c15:formulaRef>
                          <c15:sqref>Foglio1!$D$8:$D$10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4</c:v>
                      </c:pt>
                      <c:pt idx="1">
                        <c:v>6</c:v>
                      </c:pt>
                      <c:pt idx="2">
                        <c:v>8</c:v>
                      </c:pt>
                    </c:numCache>
                  </c:num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Foglio1!$P$6:$P$11</c15:sqref>
                        </c15:fullRef>
                        <c15:formulaRef>
                          <c15:sqref>Foglio1!$P$8:$P$10</c15:sqref>
                        </c15:formulaRef>
                      </c:ext>
                    </c:extLst>
                    <c:numCache>
                      <c:formatCode>0.00</c:formatCode>
                      <c:ptCount val="3"/>
                      <c:pt idx="0">
                        <c:v>0.7</c:v>
                      </c:pt>
                      <c:pt idx="1">
                        <c:v>1.07</c:v>
                      </c:pt>
                      <c:pt idx="2">
                        <c:v>1.49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0E72-4649-BD48-F2B53CF29389}"/>
                  </c:ext>
                </c:extLst>
              </c15:ser>
            </c15:filteredLineSeries>
          </c:ext>
        </c:extLst>
      </c:lineChart>
      <c:catAx>
        <c:axId val="47182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>
                    <a:solidFill>
                      <a:sysClr val="windowText" lastClr="000000"/>
                    </a:solidFill>
                  </a:rPr>
                  <a:t>L / h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7184512"/>
        <c:crosses val="autoZero"/>
        <c:auto val="1"/>
        <c:lblAlgn val="ctr"/>
        <c:lblOffset val="100"/>
        <c:noMultiLvlLbl val="0"/>
      </c:catAx>
      <c:valAx>
        <c:axId val="47184512"/>
        <c:scaling>
          <c:orientation val="minMax"/>
          <c:max val="6.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b="1"/>
                  <a:t>Delta P</a:t>
                </a:r>
              </a:p>
            </c:rich>
          </c:tx>
          <c:layout/>
          <c:overlay val="0"/>
          <c:spPr>
            <a:solidFill>
              <a:schemeClr val="accent2"/>
            </a:solidFill>
            <a:ln>
              <a:solidFill>
                <a:schemeClr val="accent1">
                  <a:lumMod val="60000"/>
                </a:schemeClr>
              </a:solidFill>
            </a:ln>
            <a:effectLst/>
          </c:spPr>
        </c:title>
        <c:numFmt formatCode="0.00" sourceLinked="1"/>
        <c:majorTickMark val="out"/>
        <c:minorTickMark val="cross"/>
        <c:tickLblPos val="nextTo"/>
        <c:spPr>
          <a:noFill/>
          <a:ln>
            <a:solidFill>
              <a:schemeClr val="accent4">
                <a:lumMod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7182592"/>
        <c:crossesAt val="1"/>
        <c:crossBetween val="midCat"/>
        <c:minorUnit val="0.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54904E-7435-44DE-B8BF-B95183E7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0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B03AE948-5926-4629-AEA3-3F33E93F2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0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E96920-4B6B-454E-A1A7-37DDE534478E}" type="slidenum">
              <a:rPr lang="en-US" altLang="en-US" smtClean="0">
                <a:latin typeface="Verdana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04800" y="304800"/>
            <a:ext cx="7696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838200"/>
          </a:xfrm>
          <a:solidFill>
            <a:schemeClr val="bg1"/>
          </a:solidFill>
        </p:spPr>
        <p:txBody>
          <a:bodyPr lIns="91440" t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716EB91-6FAC-438A-B1F9-392CA847EFFA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10B1B00-0C2E-464C-B8FA-4E986328A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85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555C9-B68D-45EA-A7CD-EBAEEED62A29}" type="datetime1">
              <a:rPr lang="el-GR" smtClean="0"/>
              <a:t>14/1/2019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4D506-D086-4936-A1CC-0DB567229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14300"/>
            <a:ext cx="2109788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114300"/>
            <a:ext cx="6176962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6854-0212-41EE-BF2C-62744E43B66A}" type="datetime1">
              <a:rPr lang="el-GR" smtClean="0"/>
              <a:t>14/1/2019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BEA2-C078-4D72-A856-07EC2810D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127000"/>
            <a:ext cx="63658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6394E3-F313-475E-BA84-92D01148E272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2188-0B2E-4B28-A495-5A7C871BA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662C7-CF14-4994-99CF-1164AA5D491D}" type="datetime1">
              <a:rPr lang="el-GR" smtClean="0"/>
              <a:t>14/1/2019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8F5E7-BB46-48B5-9D57-5E5454B2D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CC2CC-5F6D-4E0F-ACD3-6E994B6C6ADB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0F5F-E2CF-4A20-A094-6FF5D5ECF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477C1-03B2-4B68-AD8D-C9A8ECC09567}" type="datetime1">
              <a:rPr lang="el-GR" smtClean="0"/>
              <a:t>14/1/2019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D428-6093-4D73-BBEC-9D1011540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FDA30-9719-4CEB-B162-F1F51E60141B}" type="datetime1">
              <a:rPr lang="el-GR" smtClean="0"/>
              <a:t>14/1/2019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D080-5015-44B8-B9EB-365FCDD3D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35013-4920-47D5-A260-2F48D10DB2B4}" type="datetime1">
              <a:rPr lang="el-GR" smtClean="0"/>
              <a:t>14/1/2019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D4525-4DF3-48CC-9A12-D2594FF9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51569-86FE-406A-89CA-FC4B41007FCC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F6575-5A5F-4910-9E77-F7B7B585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F81B-8B38-4CB4-ABD9-CA0B17E7A358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E974-D9C3-4920-A9E1-16895BE5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gray">
          <a:xfrm>
            <a:off x="366713" y="228600"/>
            <a:ext cx="31750" cy="727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gray">
          <a:xfrm flipV="1">
            <a:off x="228600" y="722313"/>
            <a:ext cx="8763000" cy="3968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114300"/>
            <a:ext cx="8439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371600"/>
            <a:ext cx="8439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ED969391-84A6-40F6-9987-504EE99E2506}" type="datetime1">
              <a:rPr lang="el-GR" smtClean="0"/>
              <a:t>14/1/2019</a:t>
            </a:fld>
            <a:endParaRPr lang="en-US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106DE6-0D57-4FCE-BE1C-3350F400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293687"/>
            <a:ext cx="7729538" cy="468313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Capillary tube </a:t>
            </a:r>
            <a:r>
              <a:rPr lang="el-GR" altLang="en-US" sz="2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P measurements</a:t>
            </a:r>
            <a:endParaRPr lang="en-US" alt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ADCC632-62AC-4305-9893-95445AA431AC}" type="slidenum">
              <a:rPr lang="en-US" altLang="en-US" sz="1400" smtClean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dirty="0" smtClean="0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33400" y="2349500"/>
            <a:ext cx="6858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Nicola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Lacalamita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Aleksandar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Aleksandrov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, Roberto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Guida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TC meeting,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/01/2019,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CERN,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Meyrin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7044B34-4994-4E92-A3C6-8ADC5A091F5A}" type="datetime1">
              <a:rPr lang="el-GR" altLang="en-US" sz="1400" smtClean="0"/>
              <a:t>14/1/2019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setup for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tests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CABDE-30C9-4CC3-8309-4D22510DE6C7}" type="datetime1">
              <a:rPr lang="el-GR" smtClean="0"/>
              <a:t>14/1/2019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5375261"/>
            <a:ext cx="441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Gas: </a:t>
            </a:r>
            <a:r>
              <a:rPr lang="en-US" sz="1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freon</a:t>
            </a:r>
            <a:endParaRPr lang="en-US" sz="1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Rotameter and flowmeter</a:t>
            </a:r>
            <a:endParaRPr lang="en-US" sz="1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 sensor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goal: define the tube specification for RE4.1, RE3.1 impedance boxes.</a:t>
            </a:r>
            <a:endParaRPr lang="en-US" sz="1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5398593"/>
            <a:ext cx="4076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capillary: </a:t>
            </a:r>
            <a:endParaRPr lang="en-US" sz="1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1.59mm, ID 0.99 </a:t>
            </a: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 (used for RE4)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1.59 mm, ID 0.87 mm</a:t>
            </a:r>
            <a:endParaRPr lang="en-US" sz="1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404100" cy="413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(1)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E188B-8623-42BC-934B-C04049B97520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9" name="Gra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59734"/>
              </p:ext>
            </p:extLst>
          </p:nvPr>
        </p:nvGraphicFramePr>
        <p:xfrm>
          <a:off x="381000" y="838200"/>
          <a:ext cx="8379780" cy="5243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6172200"/>
            <a:ext cx="872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 = 2 l/h </a:t>
            </a:r>
            <a:endParaRPr lang="en-US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9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(2)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2564A-007D-45D7-9E3D-C2712A0FB4E3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Gra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5348"/>
              </p:ext>
            </p:extLst>
          </p:nvPr>
        </p:nvGraphicFramePr>
        <p:xfrm>
          <a:off x="228600" y="838200"/>
          <a:ext cx="8455980" cy="5319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6172200"/>
            <a:ext cx="872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 = 2 l/h </a:t>
            </a:r>
            <a:endParaRPr lang="en-US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71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(3)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44F291-A05E-4CD6-B340-5D3F275AFF75}" type="datetime1">
              <a:rPr lang="el-GR" smtClean="0"/>
              <a:t>14/1/2019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8600" y="6076890"/>
            <a:ext cx="8721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 = 2 l/h </a:t>
            </a:r>
            <a:endParaRPr lang="en-US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a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993429"/>
              </p:ext>
            </p:extLst>
          </p:nvPr>
        </p:nvGraphicFramePr>
        <p:xfrm>
          <a:off x="408863" y="1143000"/>
          <a:ext cx="854142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4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 and conclusions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44F291-A05E-4CD6-B340-5D3F275AFF75}" type="datetime1">
              <a:rPr lang="el-GR" smtClean="0"/>
              <a:t>14/1/2019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73063" y="838200"/>
            <a:ext cx="8439150" cy="4114800"/>
          </a:xfrm>
        </p:spPr>
        <p:txBody>
          <a:bodyPr/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specifications of the capillary tubes was defined:</a:t>
            </a:r>
            <a:r>
              <a:rPr lang="en-US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OD 1.59 mm, ID 0.87 mm, length = 120 mm</a:t>
            </a:r>
            <a:r>
              <a:rPr lang="en-US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check the ID of the pipes we used drills: 1.0 mm, 0.9 mm and 0.85 mm.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swagelok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union  was tightened according to the specifications or ¾ turn.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important to clean the tube after cutting because it can produce additional delta P (up to 0.5 mbar)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delta P from 6mm tube may have additional impedance variation in the range [0.2 mbar: 0.5mbar] for pipes with lengths between 6 m and 14 m, measured for flow of 3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/h.</a:t>
            </a: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41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7">
    <a:dk1>
      <a:srgbClr val="000000"/>
    </a:dk1>
    <a:lt1>
      <a:srgbClr val="FFFFFF"/>
    </a:lt1>
    <a:dk2>
      <a:srgbClr val="515F7B"/>
    </a:dk2>
    <a:lt2>
      <a:srgbClr val="808080"/>
    </a:lt2>
    <a:accent1>
      <a:srgbClr val="9FCAD3"/>
    </a:accent1>
    <a:accent2>
      <a:srgbClr val="C0C0C0"/>
    </a:accent2>
    <a:accent3>
      <a:srgbClr val="FFFFFF"/>
    </a:accent3>
    <a:accent4>
      <a:srgbClr val="000000"/>
    </a:accent4>
    <a:accent5>
      <a:srgbClr val="CDE1E6"/>
    </a:accent5>
    <a:accent6>
      <a:srgbClr val="AEAEAE"/>
    </a:accent6>
    <a:hlink>
      <a:srgbClr val="91AFBF"/>
    </a:hlink>
    <a:folHlink>
      <a:srgbClr val="ECEAA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34392</TotalTime>
  <Words>245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Blends</vt:lpstr>
      <vt:lpstr>Capillary tube Δ P measurements</vt:lpstr>
      <vt:lpstr>Experimental setup for ΔP tests</vt:lpstr>
      <vt:lpstr>Results (1)</vt:lpstr>
      <vt:lpstr>Results (2)</vt:lpstr>
      <vt:lpstr>Results (3)</vt:lpstr>
      <vt:lpstr>Notes and conclusions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</dc:title>
  <dc:creator>aaleksan</dc:creator>
  <cp:lastModifiedBy>aaleksan</cp:lastModifiedBy>
  <cp:revision>888</cp:revision>
  <dcterms:created xsi:type="dcterms:W3CDTF">2003-08-21T09:13:18Z</dcterms:created>
  <dcterms:modified xsi:type="dcterms:W3CDTF">2019-01-14T09:11:45Z</dcterms:modified>
</cp:coreProperties>
</file>