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267" r:id="rId2"/>
    <p:sldId id="294" r:id="rId3"/>
    <p:sldId id="292" r:id="rId4"/>
    <p:sldId id="312" r:id="rId5"/>
    <p:sldId id="322" r:id="rId6"/>
    <p:sldId id="319" r:id="rId7"/>
    <p:sldId id="323" r:id="rId8"/>
    <p:sldId id="324" r:id="rId9"/>
  </p:sldIdLst>
  <p:sldSz cx="9144000" cy="6858000" type="screen4x3"/>
  <p:notesSz cx="6781800" cy="9906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66FF"/>
    <a:srgbClr val="3333CC"/>
    <a:srgbClr val="00CC00"/>
    <a:srgbClr val="EAECE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991" autoAdjust="0"/>
  </p:normalViewPr>
  <p:slideViewPr>
    <p:cSldViewPr>
      <p:cViewPr varScale="1">
        <p:scale>
          <a:sx n="85" d="100"/>
          <a:sy n="85" d="100"/>
        </p:scale>
        <p:origin x="-120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90" y="-90"/>
      </p:cViewPr>
      <p:guideLst>
        <p:guide orient="horz" pos="3120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leksan\Documents\Work\capilarity%20RE4.1%20RE3.1_A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leksan\Documents\Work\capilarity%20RE4.1%20RE3.1_A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leksan\Documents\Work\capilarity%20RE4.1%20RE3.1_A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D99 L120</c:v>
          </c:tx>
          <c:spPr>
            <a:ln w="12700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Foglio1!$F$6:$F$11</c:f>
              <c:numCache>
                <c:formatCode>0.00</c:formatCode>
                <c:ptCount val="6"/>
                <c:pt idx="0">
                  <c:v>0.35</c:v>
                </c:pt>
                <c:pt idx="1">
                  <c:v>0.53</c:v>
                </c:pt>
                <c:pt idx="2">
                  <c:v>0.95</c:v>
                </c:pt>
                <c:pt idx="3">
                  <c:v>1.44</c:v>
                </c:pt>
                <c:pt idx="4">
                  <c:v>1.93</c:v>
                </c:pt>
                <c:pt idx="5">
                  <c:v>2.58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034-4674-8FCC-2A569D6E8E41}"/>
            </c:ext>
          </c:extLst>
        </c:ser>
        <c:ser>
          <c:idx val="1"/>
          <c:order val="1"/>
          <c:tx>
            <c:v>D99 L100</c:v>
          </c:tx>
          <c:spPr>
            <a:ln w="127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Foglio1!$G$6:$G$11</c:f>
              <c:numCache>
                <c:formatCode>0.00</c:formatCode>
                <c:ptCount val="6"/>
                <c:pt idx="0">
                  <c:v>0.33</c:v>
                </c:pt>
                <c:pt idx="1">
                  <c:v>0.48</c:v>
                </c:pt>
                <c:pt idx="2">
                  <c:v>0.87</c:v>
                </c:pt>
                <c:pt idx="3">
                  <c:v>1.3</c:v>
                </c:pt>
                <c:pt idx="4">
                  <c:v>1.79</c:v>
                </c:pt>
                <c:pt idx="5">
                  <c:v>2.38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034-4674-8FCC-2A569D6E8E41}"/>
            </c:ext>
          </c:extLst>
        </c:ser>
        <c:ser>
          <c:idx val="2"/>
          <c:order val="2"/>
          <c:tx>
            <c:v>D99 L80</c:v>
          </c:tx>
          <c:spPr>
            <a:ln w="1270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Foglio1!$H$6:$H$11</c:f>
              <c:numCache>
                <c:formatCode>0.00</c:formatCode>
                <c:ptCount val="6"/>
                <c:pt idx="0">
                  <c:v>0.3</c:v>
                </c:pt>
                <c:pt idx="1">
                  <c:v>0.41</c:v>
                </c:pt>
                <c:pt idx="2">
                  <c:v>0.7</c:v>
                </c:pt>
                <c:pt idx="3">
                  <c:v>1.04</c:v>
                </c:pt>
                <c:pt idx="4">
                  <c:v>1.42</c:v>
                </c:pt>
                <c:pt idx="5">
                  <c:v>1.9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034-4674-8FCC-2A569D6E8E41}"/>
            </c:ext>
          </c:extLst>
        </c:ser>
        <c:ser>
          <c:idx val="3"/>
          <c:order val="3"/>
          <c:tx>
            <c:v>D99 L60</c:v>
          </c:tx>
          <c:spPr>
            <a:ln w="1270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Foglio1!$I$6:$I$11</c:f>
              <c:numCache>
                <c:formatCode>0.00</c:formatCode>
                <c:ptCount val="6"/>
                <c:pt idx="0">
                  <c:v>0.28000000000000003</c:v>
                </c:pt>
                <c:pt idx="1">
                  <c:v>0.36</c:v>
                </c:pt>
                <c:pt idx="2">
                  <c:v>0.64</c:v>
                </c:pt>
                <c:pt idx="3">
                  <c:v>0.95</c:v>
                </c:pt>
                <c:pt idx="4">
                  <c:v>1.3</c:v>
                </c:pt>
                <c:pt idx="5">
                  <c:v>1.74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034-4674-8FCC-2A569D6E8E41}"/>
            </c:ext>
          </c:extLst>
        </c:ser>
        <c:ser>
          <c:idx val="4"/>
          <c:order val="4"/>
          <c:tx>
            <c:v>D99 L40</c:v>
          </c:tx>
          <c:spPr>
            <a:ln w="12700" cap="rnd">
              <a:solidFill>
                <a:schemeClr val="accent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Foglio1!$J$6:$J$11</c:f>
              <c:numCache>
                <c:formatCode>0.00</c:formatCode>
                <c:ptCount val="6"/>
                <c:pt idx="0">
                  <c:v>0.25</c:v>
                </c:pt>
                <c:pt idx="1">
                  <c:v>0.31</c:v>
                </c:pt>
                <c:pt idx="2">
                  <c:v>0.51</c:v>
                </c:pt>
                <c:pt idx="3">
                  <c:v>0.75</c:v>
                </c:pt>
                <c:pt idx="4">
                  <c:v>1.04</c:v>
                </c:pt>
                <c:pt idx="5">
                  <c:v>1.4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3034-4674-8FCC-2A569D6E8E41}"/>
            </c:ext>
          </c:extLst>
        </c:ser>
        <c:ser>
          <c:idx val="6"/>
          <c:order val="5"/>
          <c:tx>
            <c:v>D87 L120</c:v>
          </c:tx>
          <c:spPr>
            <a:ln w="127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Foglio1!$L$6:$L$11</c:f>
              <c:numCache>
                <c:formatCode>0.00</c:formatCode>
                <c:ptCount val="6"/>
                <c:pt idx="0">
                  <c:v>0.43</c:v>
                </c:pt>
                <c:pt idx="1">
                  <c:v>0.69</c:v>
                </c:pt>
                <c:pt idx="2">
                  <c:v>1.39</c:v>
                </c:pt>
                <c:pt idx="3">
                  <c:v>2.11</c:v>
                </c:pt>
                <c:pt idx="4">
                  <c:v>2.89</c:v>
                </c:pt>
                <c:pt idx="5">
                  <c:v>3.86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3034-4674-8FCC-2A569D6E8E41}"/>
            </c:ext>
          </c:extLst>
        </c:ser>
        <c:ser>
          <c:idx val="7"/>
          <c:order val="6"/>
          <c:tx>
            <c:v>D87 L100</c:v>
          </c:tx>
          <c:spPr>
            <a:ln w="127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Foglio1!$M$6:$M$11</c:f>
              <c:numCache>
                <c:formatCode>0.00</c:formatCode>
                <c:ptCount val="6"/>
                <c:pt idx="0">
                  <c:v>0.41</c:v>
                </c:pt>
                <c:pt idx="1">
                  <c:v>0.62</c:v>
                </c:pt>
                <c:pt idx="2">
                  <c:v>1.17</c:v>
                </c:pt>
                <c:pt idx="3">
                  <c:v>1.77</c:v>
                </c:pt>
                <c:pt idx="4">
                  <c:v>2.4500000000000002</c:v>
                </c:pt>
                <c:pt idx="5">
                  <c:v>3.28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3034-4674-8FCC-2A569D6E8E41}"/>
            </c:ext>
          </c:extLst>
        </c:ser>
        <c:ser>
          <c:idx val="8"/>
          <c:order val="7"/>
          <c:tx>
            <c:v>D87 L80</c:v>
          </c:tx>
          <c:spPr>
            <a:ln w="1270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Foglio1!$N$6:$N$11</c:f>
              <c:numCache>
                <c:formatCode>0.00</c:formatCode>
                <c:ptCount val="6"/>
                <c:pt idx="0">
                  <c:v>0.35</c:v>
                </c:pt>
                <c:pt idx="1">
                  <c:v>0.56000000000000005</c:v>
                </c:pt>
                <c:pt idx="2">
                  <c:v>1.02</c:v>
                </c:pt>
                <c:pt idx="3">
                  <c:v>1.54</c:v>
                </c:pt>
                <c:pt idx="4">
                  <c:v>2.1800000000000002</c:v>
                </c:pt>
                <c:pt idx="5">
                  <c:v>2.87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3034-4674-8FCC-2A569D6E8E41}"/>
            </c:ext>
          </c:extLst>
        </c:ser>
        <c:ser>
          <c:idx val="9"/>
          <c:order val="8"/>
          <c:tx>
            <c:v>D87 L60</c:v>
          </c:tx>
          <c:spPr>
            <a:ln w="127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Foglio1!$O$6:$O$11</c:f>
              <c:numCache>
                <c:formatCode>0.00</c:formatCode>
                <c:ptCount val="6"/>
                <c:pt idx="0">
                  <c:v>0.34</c:v>
                </c:pt>
                <c:pt idx="1">
                  <c:v>0.5</c:v>
                </c:pt>
                <c:pt idx="2">
                  <c:v>0.89</c:v>
                </c:pt>
                <c:pt idx="3">
                  <c:v>1.34</c:v>
                </c:pt>
                <c:pt idx="4">
                  <c:v>1.87</c:v>
                </c:pt>
                <c:pt idx="5">
                  <c:v>2.5099999999999998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3034-4674-8FCC-2A569D6E8E41}"/>
            </c:ext>
          </c:extLst>
        </c:ser>
        <c:ser>
          <c:idx val="10"/>
          <c:order val="9"/>
          <c:tx>
            <c:v>D87 L40</c:v>
          </c:tx>
          <c:spPr>
            <a:ln w="1270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Foglio1!$P$6:$P$11</c:f>
              <c:numCache>
                <c:formatCode>0.00</c:formatCode>
                <c:ptCount val="6"/>
                <c:pt idx="0">
                  <c:v>0.3</c:v>
                </c:pt>
                <c:pt idx="1">
                  <c:v>0.38</c:v>
                </c:pt>
                <c:pt idx="2">
                  <c:v>0.7</c:v>
                </c:pt>
                <c:pt idx="3">
                  <c:v>1.07</c:v>
                </c:pt>
                <c:pt idx="4">
                  <c:v>1.49</c:v>
                </c:pt>
                <c:pt idx="5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3034-4674-8FCC-2A569D6E8E41}"/>
            </c:ext>
          </c:extLst>
        </c:ser>
        <c:ser>
          <c:idx val="11"/>
          <c:order val="10"/>
          <c:tx>
            <c:v>D87 L120 bend</c:v>
          </c:tx>
          <c:spPr>
            <a:ln w="12700" cap="rnd">
              <a:solidFill>
                <a:schemeClr val="accent6">
                  <a:lumMod val="60000"/>
                </a:schemeClr>
              </a:solidFill>
              <a:prstDash val="lgDashDotDot"/>
              <a:round/>
            </a:ln>
            <a:effectLst/>
          </c:spPr>
          <c:marker>
            <c:symbol val="none"/>
          </c:marker>
          <c:val>
            <c:numRef>
              <c:f>Foglio1!$M$27:$M$32</c:f>
              <c:numCache>
                <c:formatCode>0.00</c:formatCode>
                <c:ptCount val="6"/>
                <c:pt idx="0">
                  <c:v>0.48000000000000004</c:v>
                </c:pt>
                <c:pt idx="1">
                  <c:v>0.84000000000000008</c:v>
                </c:pt>
                <c:pt idx="2">
                  <c:v>1.8199999999999998</c:v>
                </c:pt>
                <c:pt idx="3">
                  <c:v>3.07</c:v>
                </c:pt>
                <c:pt idx="4">
                  <c:v>4.4700000000000006</c:v>
                </c:pt>
                <c:pt idx="5">
                  <c:v>6.1400000000000006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3034-4674-8FCC-2A569D6E8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449600"/>
        <c:axId val="109451520"/>
      </c:lineChart>
      <c:catAx>
        <c:axId val="109449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>
                    <a:solidFill>
                      <a:sysClr val="windowText" lastClr="000000"/>
                    </a:solidFill>
                  </a:rPr>
                  <a:t>L / h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09451520"/>
        <c:crosses val="autoZero"/>
        <c:auto val="1"/>
        <c:lblAlgn val="ctr"/>
        <c:lblOffset val="100"/>
        <c:noMultiLvlLbl val="0"/>
      </c:catAx>
      <c:valAx>
        <c:axId val="10945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/>
                  <a:t>Delta P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09449600"/>
        <c:crossesAt val="1"/>
        <c:crossBetween val="midCat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6"/>
          <c:order val="0"/>
          <c:tx>
            <c:v>D87 L120</c:v>
          </c:tx>
          <c:spPr>
            <a:ln w="127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Foglio1!$L$6:$L$11</c:f>
              <c:numCache>
                <c:formatCode>0.00</c:formatCode>
                <c:ptCount val="6"/>
                <c:pt idx="0">
                  <c:v>0.43</c:v>
                </c:pt>
                <c:pt idx="1">
                  <c:v>0.69</c:v>
                </c:pt>
                <c:pt idx="2">
                  <c:v>1.39</c:v>
                </c:pt>
                <c:pt idx="3">
                  <c:v>2.11</c:v>
                </c:pt>
                <c:pt idx="4">
                  <c:v>2.89</c:v>
                </c:pt>
                <c:pt idx="5">
                  <c:v>3.86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9455-4991-B63B-388A762FBD6E}"/>
            </c:ext>
          </c:extLst>
        </c:ser>
        <c:ser>
          <c:idx val="7"/>
          <c:order val="1"/>
          <c:tx>
            <c:v>D87 L100</c:v>
          </c:tx>
          <c:spPr>
            <a:ln w="127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Foglio1!$M$6:$M$11</c:f>
              <c:numCache>
                <c:formatCode>0.00</c:formatCode>
                <c:ptCount val="6"/>
                <c:pt idx="0">
                  <c:v>0.41</c:v>
                </c:pt>
                <c:pt idx="1">
                  <c:v>0.62</c:v>
                </c:pt>
                <c:pt idx="2">
                  <c:v>1.17</c:v>
                </c:pt>
                <c:pt idx="3">
                  <c:v>1.77</c:v>
                </c:pt>
                <c:pt idx="4">
                  <c:v>2.4500000000000002</c:v>
                </c:pt>
                <c:pt idx="5">
                  <c:v>3.28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9455-4991-B63B-388A762FBD6E}"/>
            </c:ext>
          </c:extLst>
        </c:ser>
        <c:ser>
          <c:idx val="8"/>
          <c:order val="2"/>
          <c:tx>
            <c:v>D87 L80</c:v>
          </c:tx>
          <c:spPr>
            <a:ln w="1270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Foglio1!$N$6:$N$11</c:f>
              <c:numCache>
                <c:formatCode>0.00</c:formatCode>
                <c:ptCount val="6"/>
                <c:pt idx="0">
                  <c:v>0.35</c:v>
                </c:pt>
                <c:pt idx="1">
                  <c:v>0.56000000000000005</c:v>
                </c:pt>
                <c:pt idx="2">
                  <c:v>1.02</c:v>
                </c:pt>
                <c:pt idx="3">
                  <c:v>1.54</c:v>
                </c:pt>
                <c:pt idx="4">
                  <c:v>2.1800000000000002</c:v>
                </c:pt>
                <c:pt idx="5">
                  <c:v>2.87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9455-4991-B63B-388A762FBD6E}"/>
            </c:ext>
          </c:extLst>
        </c:ser>
        <c:ser>
          <c:idx val="9"/>
          <c:order val="3"/>
          <c:tx>
            <c:v>D87 L60</c:v>
          </c:tx>
          <c:spPr>
            <a:ln w="127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Foglio1!$O$6:$O$11</c:f>
              <c:numCache>
                <c:formatCode>0.00</c:formatCode>
                <c:ptCount val="6"/>
                <c:pt idx="0">
                  <c:v>0.34</c:v>
                </c:pt>
                <c:pt idx="1">
                  <c:v>0.5</c:v>
                </c:pt>
                <c:pt idx="2">
                  <c:v>0.89</c:v>
                </c:pt>
                <c:pt idx="3">
                  <c:v>1.34</c:v>
                </c:pt>
                <c:pt idx="4">
                  <c:v>1.87</c:v>
                </c:pt>
                <c:pt idx="5">
                  <c:v>2.5099999999999998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455-4991-B63B-388A762FBD6E}"/>
            </c:ext>
          </c:extLst>
        </c:ser>
        <c:ser>
          <c:idx val="10"/>
          <c:order val="4"/>
          <c:tx>
            <c:v>D87 L40</c:v>
          </c:tx>
          <c:spPr>
            <a:ln w="1270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Foglio1!$P$6:$P$11</c:f>
              <c:numCache>
                <c:formatCode>0.00</c:formatCode>
                <c:ptCount val="6"/>
                <c:pt idx="0">
                  <c:v>0.3</c:v>
                </c:pt>
                <c:pt idx="1">
                  <c:v>0.38</c:v>
                </c:pt>
                <c:pt idx="2">
                  <c:v>0.7</c:v>
                </c:pt>
                <c:pt idx="3">
                  <c:v>1.07</c:v>
                </c:pt>
                <c:pt idx="4">
                  <c:v>1.49</c:v>
                </c:pt>
                <c:pt idx="5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9455-4991-B63B-388A762FBD6E}"/>
            </c:ext>
          </c:extLst>
        </c:ser>
        <c:ser>
          <c:idx val="11"/>
          <c:order val="5"/>
          <c:tx>
            <c:v>D87 L120 bend</c:v>
          </c:tx>
          <c:spPr>
            <a:ln w="12700" cap="rnd">
              <a:solidFill>
                <a:schemeClr val="accent6">
                  <a:lumMod val="60000"/>
                </a:schemeClr>
              </a:solidFill>
              <a:prstDash val="lgDashDotDot"/>
              <a:round/>
            </a:ln>
            <a:effectLst/>
          </c:spPr>
          <c:marker>
            <c:symbol val="none"/>
          </c:marker>
          <c:val>
            <c:numRef>
              <c:f>Foglio1!$M$27:$M$32</c:f>
              <c:numCache>
                <c:formatCode>0.00</c:formatCode>
                <c:ptCount val="6"/>
                <c:pt idx="0">
                  <c:v>0.48000000000000004</c:v>
                </c:pt>
                <c:pt idx="1">
                  <c:v>0.84000000000000008</c:v>
                </c:pt>
                <c:pt idx="2">
                  <c:v>1.8199999999999998</c:v>
                </c:pt>
                <c:pt idx="3">
                  <c:v>3.07</c:v>
                </c:pt>
                <c:pt idx="4">
                  <c:v>4.4700000000000006</c:v>
                </c:pt>
                <c:pt idx="5">
                  <c:v>6.1400000000000006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9455-4991-B63B-388A762FBD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47520"/>
        <c:axId val="109549056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v>D99 L120</c:v>
                </c:tx>
                <c:spPr>
                  <a:ln w="12700" cap="rnd">
                    <a:solidFill>
                      <a:schemeClr val="accent1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Foglio1!$F$6:$F$11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0.35</c:v>
                      </c:pt>
                      <c:pt idx="1">
                        <c:v>0.53</c:v>
                      </c:pt>
                      <c:pt idx="2">
                        <c:v>0.95</c:v>
                      </c:pt>
                      <c:pt idx="3">
                        <c:v>1.44</c:v>
                      </c:pt>
                      <c:pt idx="4">
                        <c:v>1.93</c:v>
                      </c:pt>
                      <c:pt idx="5">
                        <c:v>2.58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9455-4991-B63B-388A762FBD6E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v>D99 L100</c:v>
                </c:tx>
                <c:spPr>
                  <a:ln w="12700" cap="rnd">
                    <a:solidFill>
                      <a:schemeClr val="accent2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Foglio1!$G$6:$G$11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0.33</c:v>
                      </c:pt>
                      <c:pt idx="1">
                        <c:v>0.48</c:v>
                      </c:pt>
                      <c:pt idx="2">
                        <c:v>0.87</c:v>
                      </c:pt>
                      <c:pt idx="3">
                        <c:v>1.3</c:v>
                      </c:pt>
                      <c:pt idx="4">
                        <c:v>1.79</c:v>
                      </c:pt>
                      <c:pt idx="5">
                        <c:v>2.38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9455-4991-B63B-388A762FBD6E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v>D99 L80</c:v>
                </c:tx>
                <c:spPr>
                  <a:ln w="12700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Foglio1!$H$6:$H$11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0.3</c:v>
                      </c:pt>
                      <c:pt idx="1">
                        <c:v>0.41</c:v>
                      </c:pt>
                      <c:pt idx="2">
                        <c:v>0.7</c:v>
                      </c:pt>
                      <c:pt idx="3">
                        <c:v>1.04</c:v>
                      </c:pt>
                      <c:pt idx="4">
                        <c:v>1.42</c:v>
                      </c:pt>
                      <c:pt idx="5">
                        <c:v>1.9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9455-4991-B63B-388A762FBD6E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v>D99 L60</c:v>
                </c:tx>
                <c:spPr>
                  <a:ln w="12700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Foglio1!$I$6:$I$11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0.28000000000000003</c:v>
                      </c:pt>
                      <c:pt idx="1">
                        <c:v>0.36</c:v>
                      </c:pt>
                      <c:pt idx="2">
                        <c:v>0.64</c:v>
                      </c:pt>
                      <c:pt idx="3">
                        <c:v>0.95</c:v>
                      </c:pt>
                      <c:pt idx="4">
                        <c:v>1.3</c:v>
                      </c:pt>
                      <c:pt idx="5">
                        <c:v>1.74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9455-4991-B63B-388A762FBD6E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v>D99 L40</c:v>
                </c:tx>
                <c:spPr>
                  <a:ln w="12700" cap="rnd">
                    <a:solidFill>
                      <a:schemeClr val="accent5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Foglio1!$J$6:$J$11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0.25</c:v>
                      </c:pt>
                      <c:pt idx="1">
                        <c:v>0.31</c:v>
                      </c:pt>
                      <c:pt idx="2">
                        <c:v>0.51</c:v>
                      </c:pt>
                      <c:pt idx="3">
                        <c:v>0.75</c:v>
                      </c:pt>
                      <c:pt idx="4">
                        <c:v>1.04</c:v>
                      </c:pt>
                      <c:pt idx="5">
                        <c:v>1.4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9455-4991-B63B-388A762FBD6E}"/>
                  </c:ext>
                </c:extLst>
              </c15:ser>
            </c15:filteredLineSeries>
          </c:ext>
        </c:extLst>
      </c:lineChart>
      <c:catAx>
        <c:axId val="10954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09549056"/>
        <c:crossesAt val="0"/>
        <c:auto val="1"/>
        <c:lblAlgn val="ctr"/>
        <c:lblOffset val="100"/>
        <c:noMultiLvlLbl val="0"/>
      </c:catAx>
      <c:valAx>
        <c:axId val="109549056"/>
        <c:scaling>
          <c:orientation val="minMax"/>
          <c:max val="6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/>
                  <a:t>Delta P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095475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6"/>
          <c:order val="0"/>
          <c:tx>
            <c:v>D87 L120</c:v>
          </c:tx>
          <c:spPr>
            <a:ln w="127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Foglio1!$D$8:$D$10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8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Foglio1!$D$6:$D$11</c15:sqref>
                  </c15:fullRef>
                </c:ext>
              </c:extLst>
            </c:numRef>
          </c:cat>
          <c:val>
            <c:numRef>
              <c:f>Foglio1!$L$8:$L$10</c:f>
              <c:numCache>
                <c:formatCode>0.00</c:formatCode>
                <c:ptCount val="3"/>
                <c:pt idx="0">
                  <c:v>1.39</c:v>
                </c:pt>
                <c:pt idx="1">
                  <c:v>2.11</c:v>
                </c:pt>
                <c:pt idx="2">
                  <c:v>2.89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Foglio1!$L$6:$L$11</c15:sqref>
                  </c15:fullRef>
                </c:ext>
              </c:extLst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E72-4649-BD48-F2B53CF29389}"/>
            </c:ext>
          </c:extLst>
        </c:ser>
        <c:ser>
          <c:idx val="7"/>
          <c:order val="1"/>
          <c:tx>
            <c:v>D87 L100</c:v>
          </c:tx>
          <c:spPr>
            <a:ln w="127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Foglio1!$D$8:$D$10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8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Foglio1!$D$6:$D$11</c15:sqref>
                  </c15:fullRef>
                </c:ext>
              </c:extLst>
            </c:numRef>
          </c:cat>
          <c:val>
            <c:numRef>
              <c:f>Foglio1!$M$8:$M$10</c:f>
              <c:numCache>
                <c:formatCode>0.00</c:formatCode>
                <c:ptCount val="3"/>
                <c:pt idx="0">
                  <c:v>1.17</c:v>
                </c:pt>
                <c:pt idx="1">
                  <c:v>1.77</c:v>
                </c:pt>
                <c:pt idx="2">
                  <c:v>2.4500000000000002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Foglio1!$M$6:$M$11</c15:sqref>
                  </c15:fullRef>
                </c:ext>
              </c:extLst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E72-4649-BD48-F2B53CF29389}"/>
            </c:ext>
          </c:extLst>
        </c:ser>
        <c:ser>
          <c:idx val="11"/>
          <c:order val="2"/>
          <c:tx>
            <c:v>D87 L120 bend</c:v>
          </c:tx>
          <c:spPr>
            <a:ln w="12700" cap="rnd">
              <a:solidFill>
                <a:schemeClr val="accent6">
                  <a:lumMod val="60000"/>
                </a:schemeClr>
              </a:solidFill>
              <a:prstDash val="lgDashDotDot"/>
              <a:round/>
            </a:ln>
            <a:effectLst/>
          </c:spPr>
          <c:marker>
            <c:symbol val="none"/>
          </c:marker>
          <c:cat>
            <c:strLit>
              <c:ptCount val="3"/>
              <c:pt idx="0">
                <c:v>4</c:v>
              </c:pt>
              <c:pt idx="1">
                <c:v>6</c:v>
              </c:pt>
              <c:pt idx="2">
                <c:v>8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Foglio1!$M$29:$M$31</c:f>
              <c:numCache>
                <c:formatCode>0.00</c:formatCode>
                <c:ptCount val="3"/>
                <c:pt idx="0">
                  <c:v>1.8199999999999998</c:v>
                </c:pt>
                <c:pt idx="1">
                  <c:v>3.07</c:v>
                </c:pt>
                <c:pt idx="2">
                  <c:v>4.4700000000000006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Foglio1!$M$27:$M$32</c15:sqref>
                  </c15:fullRef>
                </c:ext>
              </c:extLst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E72-4649-BD48-F2B53CF29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221568"/>
        <c:axId val="128223488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v>D99 L120</c:v>
                </c:tx>
                <c:spPr>
                  <a:ln w="12700" cap="rnd">
                    <a:solidFill>
                      <a:schemeClr val="accent1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ullRef>
                          <c15:sqref>Foglio1!$F$6:$F$11</c15:sqref>
                        </c15:fullRef>
                        <c15:formulaRef>
                          <c15:sqref>Foglio1!$F$8:$F$10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0.95</c:v>
                      </c:pt>
                      <c:pt idx="1">
                        <c:v>1.44</c:v>
                      </c:pt>
                      <c:pt idx="2">
                        <c:v>1.93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0E72-4649-BD48-F2B53CF29389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v>D99 L100</c:v>
                </c:tx>
                <c:spPr>
                  <a:ln w="12700" cap="rnd">
                    <a:solidFill>
                      <a:schemeClr val="accent2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Foglio1!$G$6:$G$11</c15:sqref>
                        </c15:fullRef>
                        <c15:formulaRef>
                          <c15:sqref>Foglio1!$G$8:$G$10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0.87</c:v>
                      </c:pt>
                      <c:pt idx="1">
                        <c:v>1.3</c:v>
                      </c:pt>
                      <c:pt idx="2">
                        <c:v>1.79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0E72-4649-BD48-F2B53CF29389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v>D99 L80</c:v>
                </c:tx>
                <c:spPr>
                  <a:ln w="12700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Foglio1!$H$6:$H$11</c15:sqref>
                        </c15:fullRef>
                        <c15:formulaRef>
                          <c15:sqref>Foglio1!$H$8:$H$10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0.7</c:v>
                      </c:pt>
                      <c:pt idx="1">
                        <c:v>1.04</c:v>
                      </c:pt>
                      <c:pt idx="2">
                        <c:v>1.42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0E72-4649-BD48-F2B53CF29389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v>D99 L60</c:v>
                </c:tx>
                <c:spPr>
                  <a:ln w="12700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Foglio1!$I$6:$I$11</c15:sqref>
                        </c15:fullRef>
                        <c15:formulaRef>
                          <c15:sqref>Foglio1!$I$8:$I$10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0.64</c:v>
                      </c:pt>
                      <c:pt idx="1">
                        <c:v>0.95</c:v>
                      </c:pt>
                      <c:pt idx="2">
                        <c:v>1.3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0E72-4649-BD48-F2B53CF29389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v>D99 L40</c:v>
                </c:tx>
                <c:spPr>
                  <a:ln w="12700" cap="rnd">
                    <a:solidFill>
                      <a:schemeClr val="accent5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Foglio1!$J$6:$J$11</c15:sqref>
                        </c15:fullRef>
                        <c15:formulaRef>
                          <c15:sqref>Foglio1!$J$8:$J$10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0.51</c:v>
                      </c:pt>
                      <c:pt idx="1">
                        <c:v>0.75</c:v>
                      </c:pt>
                      <c:pt idx="2">
                        <c:v>1.04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0E72-4649-BD48-F2B53CF29389}"/>
                  </c:ext>
                </c:extLst>
              </c15:ser>
            </c15:filteredLineSeries>
            <c15:filteredLineSeries>
              <c15:ser>
                <c:idx val="8"/>
                <c:order val="7"/>
                <c:tx>
                  <c:v>D87 L80</c:v>
                </c:tx>
                <c:spPr>
                  <a:ln w="12700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Foglio1!$N$6:$N$11</c15:sqref>
                        </c15:fullRef>
                        <c15:formulaRef>
                          <c15:sqref>Foglio1!$N$8:$N$10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1.02</c:v>
                      </c:pt>
                      <c:pt idx="1">
                        <c:v>1.54</c:v>
                      </c:pt>
                      <c:pt idx="2">
                        <c:v>2.1800000000000002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0E72-4649-BD48-F2B53CF29389}"/>
                  </c:ext>
                </c:extLst>
              </c15:ser>
            </c15:filteredLineSeries>
            <c15:filteredLineSeries>
              <c15:ser>
                <c:idx val="9"/>
                <c:order val="8"/>
                <c:tx>
                  <c:v>D87 L60</c:v>
                </c:tx>
                <c:spPr>
                  <a:ln w="12700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Foglio1!$O$6:$O$11</c15:sqref>
                        </c15:fullRef>
                        <c15:formulaRef>
                          <c15:sqref>Foglio1!$O$8:$O$10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0.89</c:v>
                      </c:pt>
                      <c:pt idx="1">
                        <c:v>1.34</c:v>
                      </c:pt>
                      <c:pt idx="2">
                        <c:v>1.87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0E72-4649-BD48-F2B53CF29389}"/>
                  </c:ext>
                </c:extLst>
              </c15:ser>
            </c15:filteredLineSeries>
            <c15:filteredLineSeries>
              <c15:ser>
                <c:idx val="10"/>
                <c:order val="9"/>
                <c:tx>
                  <c:v>D87 L40</c:v>
                </c:tx>
                <c:spPr>
                  <a:ln w="12700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Foglio1!$P$6:$P$11</c15:sqref>
                        </c15:fullRef>
                        <c15:formulaRef>
                          <c15:sqref>Foglio1!$P$8:$P$10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0.7</c:v>
                      </c:pt>
                      <c:pt idx="1">
                        <c:v>1.07</c:v>
                      </c:pt>
                      <c:pt idx="2">
                        <c:v>1.49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0E72-4649-BD48-F2B53CF29389}"/>
                  </c:ext>
                </c:extLst>
              </c15:ser>
            </c15:filteredLineSeries>
          </c:ext>
        </c:extLst>
      </c:lineChart>
      <c:catAx>
        <c:axId val="128221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>
                    <a:solidFill>
                      <a:sysClr val="windowText" lastClr="000000"/>
                    </a:solidFill>
                  </a:rPr>
                  <a:t>L / h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28223488"/>
        <c:crosses val="autoZero"/>
        <c:auto val="1"/>
        <c:lblAlgn val="ctr"/>
        <c:lblOffset val="100"/>
        <c:noMultiLvlLbl val="0"/>
      </c:catAx>
      <c:valAx>
        <c:axId val="128223488"/>
        <c:scaling>
          <c:orientation val="minMax"/>
          <c:max val="6.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/>
                  <a:t>Delta P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0.00" sourceLinked="1"/>
        <c:majorTickMark val="out"/>
        <c:minorTickMark val="cross"/>
        <c:tickLblPos val="nextTo"/>
        <c:spPr>
          <a:noFill/>
          <a:ln>
            <a:solidFill>
              <a:schemeClr val="accent4">
                <a:lumMod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28221568"/>
        <c:crossesAt val="1"/>
        <c:crossBetween val="midCat"/>
        <c:min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54904E-7435-44DE-B8BF-B95183E7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0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B03AE948-5926-4629-AEA3-3F33E93F2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10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E96920-4B6B-454E-A1A7-37DDE534478E}" type="slidenum">
              <a:rPr lang="en-US" altLang="en-US" smtClean="0">
                <a:latin typeface="Verdana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Verdan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04800" y="304800"/>
            <a:ext cx="7696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838200"/>
          </a:xfrm>
          <a:solidFill>
            <a:schemeClr val="bg1"/>
          </a:solidFill>
        </p:spPr>
        <p:txBody>
          <a:bodyPr lIns="91440" t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716EB91-6FAC-438A-B1F9-392CA847EFFA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10B1B00-0C2E-464C-B8FA-4E986328A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85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555C9-B68D-45EA-A7CD-EBAEEED62A29}" type="datetime1">
              <a:rPr lang="el-GR" smtClean="0"/>
              <a:t>16/1/2019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4D506-D086-4936-A1CC-0DB567229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114300"/>
            <a:ext cx="2109788" cy="605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114300"/>
            <a:ext cx="6176962" cy="605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36854-0212-41EE-BF2C-62744E43B66A}" type="datetime1">
              <a:rPr lang="el-GR" smtClean="0"/>
              <a:t>16/1/2019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8BEA2-C078-4D72-A856-07EC2810D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3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127000"/>
            <a:ext cx="63658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6394E3-F313-475E-BA84-92D01148E272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2188-0B2E-4B28-A495-5A7C871BA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662C7-CF14-4994-99CF-1164AA5D491D}" type="datetime1">
              <a:rPr lang="el-GR" smtClean="0"/>
              <a:t>16/1/2019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8F5E7-BB46-48B5-9D57-5E5454B2D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CC2CC-5F6D-4E0F-ACD3-6E994B6C6ADB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90F5F-E2CF-4A20-A094-6FF5D5ECF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477C1-03B2-4B68-AD8D-C9A8ECC09567}" type="datetime1">
              <a:rPr lang="el-GR" smtClean="0"/>
              <a:t>16/1/2019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D428-6093-4D73-BBEC-9D1011540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0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FDA30-9719-4CEB-B162-F1F51E60141B}" type="datetime1">
              <a:rPr lang="el-GR" smtClean="0"/>
              <a:t>16/1/2019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D080-5015-44B8-B9EB-365FCDD3D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5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35013-4920-47D5-A260-2F48D10DB2B4}" type="datetime1">
              <a:rPr lang="el-GR" smtClean="0"/>
              <a:t>16/1/2019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D4525-4DF3-48CC-9A12-D2594FF9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51569-86FE-406A-89CA-FC4B41007FCC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F6575-5A5F-4910-9E77-F7B7B5858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F81B-8B38-4CB4-ABD9-CA0B17E7A358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E974-D9C3-4920-A9E1-16895BE59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gray">
          <a:xfrm>
            <a:off x="366713" y="228600"/>
            <a:ext cx="31750" cy="727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gray">
          <a:xfrm flipV="1">
            <a:off x="228600" y="722313"/>
            <a:ext cx="8763000" cy="3968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114300"/>
            <a:ext cx="8439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Master title style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371600"/>
            <a:ext cx="8439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ED969391-84A6-40F6-9987-504EE99E2506}" type="datetime1">
              <a:rPr lang="el-GR" smtClean="0"/>
              <a:t>16/1/2019</a:t>
            </a:fld>
            <a:endParaRPr lang="en-US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106DE6-0D57-4FCE-BE1C-3350F400C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93687"/>
            <a:ext cx="7729538" cy="468313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Capillary tube </a:t>
            </a:r>
            <a:r>
              <a:rPr lang="el-GR" altLang="en-US" sz="2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P measurements</a:t>
            </a:r>
            <a:endParaRPr lang="en-US" alt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ADCC632-62AC-4305-9893-95445AA431AC}" type="slidenum">
              <a:rPr lang="en-US" altLang="en-US" sz="1400" smtClean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dirty="0" smtClean="0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33400" y="2349500"/>
            <a:ext cx="6858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Nicola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Lacalamita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Aleksandar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Aleksandrov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, Roberto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Guida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TC meeting,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14/01/2019,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CERN,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Meyrin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7044B34-4994-4E92-A3C6-8ADC5A091F5A}" type="datetime1">
              <a:rPr lang="el-GR" altLang="en-US" sz="1400" smtClean="0"/>
              <a:t>16/1/2019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setup for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tests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CABDE-30C9-4CC3-8309-4D22510DE6C7}" type="datetime1">
              <a:rPr lang="el-GR" smtClean="0"/>
              <a:t>16/1/2019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5375261"/>
            <a:ext cx="441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Gas: </a:t>
            </a:r>
            <a:r>
              <a:rPr lang="en-US" sz="1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freon</a:t>
            </a:r>
            <a:endParaRPr lang="en-US" sz="1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Rotameter and flowmeter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 sensor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goal: define the tube specification for RE4.1, RE3.1 impedance boxes.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4400" y="5398593"/>
            <a:ext cx="4076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capillary: </a:t>
            </a:r>
            <a:endParaRPr lang="en-US" sz="1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1.59mm, ID 0.99 </a:t>
            </a: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 (used for RE4)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1.59 mm, ID 0.87 mm</a:t>
            </a:r>
            <a:endParaRPr lang="en-US" sz="1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404100" cy="413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(1)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E188B-8623-42BC-934B-C04049B97520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Gra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059734"/>
              </p:ext>
            </p:extLst>
          </p:nvPr>
        </p:nvGraphicFramePr>
        <p:xfrm>
          <a:off x="381000" y="838200"/>
          <a:ext cx="8379780" cy="5243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6172200"/>
            <a:ext cx="8721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 = 2 l/h </a:t>
            </a:r>
          </a:p>
        </p:txBody>
      </p:sp>
    </p:spTree>
    <p:extLst>
      <p:ext uri="{BB962C8B-B14F-4D97-AF65-F5344CB8AC3E}">
        <p14:creationId xmlns:p14="http://schemas.microsoft.com/office/powerpoint/2010/main" val="26469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(2)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2564A-007D-45D7-9E3D-C2712A0FB4E3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Gra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5348"/>
              </p:ext>
            </p:extLst>
          </p:nvPr>
        </p:nvGraphicFramePr>
        <p:xfrm>
          <a:off x="228600" y="838200"/>
          <a:ext cx="8455980" cy="5319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6172200"/>
            <a:ext cx="8721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 = 2 l/h </a:t>
            </a:r>
          </a:p>
        </p:txBody>
      </p:sp>
    </p:spTree>
    <p:extLst>
      <p:ext uri="{BB962C8B-B14F-4D97-AF65-F5344CB8AC3E}">
        <p14:creationId xmlns:p14="http://schemas.microsoft.com/office/powerpoint/2010/main" val="295571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(3)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44F291-A05E-4CD6-B340-5D3F275AFF75}" type="datetime1">
              <a:rPr lang="el-GR" smtClean="0"/>
              <a:t>16/1/2019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6076890"/>
            <a:ext cx="8721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 = 2 l/h </a:t>
            </a:r>
          </a:p>
        </p:txBody>
      </p:sp>
      <p:graphicFrame>
        <p:nvGraphicFramePr>
          <p:cNvPr id="8" name="Gra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993429"/>
              </p:ext>
            </p:extLst>
          </p:nvPr>
        </p:nvGraphicFramePr>
        <p:xfrm>
          <a:off x="408863" y="1143000"/>
          <a:ext cx="854142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4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 and conclusions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44F291-A05E-4CD6-B340-5D3F275AFF75}" type="datetime1">
              <a:rPr lang="el-GR" smtClean="0"/>
              <a:t>16/1/2019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73063" y="838200"/>
            <a:ext cx="8439150" cy="4114800"/>
          </a:xfrm>
        </p:spPr>
        <p:txBody>
          <a:bodyPr/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specifications of the capillary tubes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suggested to be:</a:t>
            </a:r>
            <a:r>
              <a:rPr lang="en-US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OD 1.59 mm, ID 0.87 mm, length = 120 mm </a:t>
            </a:r>
          </a:p>
          <a:p>
            <a:pPr marL="0" indent="0">
              <a:buNone/>
            </a:pPr>
            <a:endParaRPr lang="en-US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check the ID of the pipes we used drills: 1.0 mm, 0.9 mm and 0.85 mm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For the tube ID 0.87 mm the 0.85 mm drill has to be used.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swagelok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union  was tightened according to the specifications or ¾ turn.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important to clean the tube after cutting because it can produce additional delta P (up to 0.5 mbar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delta P from 6mm tube may have additional impedance variation in the range [0.2 mbar: 0.5mbar] for pipes with lengths between 6 m and 14 m, measured for flow of 3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decrease the impact of this systematic a new gas layout is proposed: moving from 1 channel =120 ° sector (only TOP/BOTTOM gaps from 6 chambers are connected) to 1 channel = 60 ° sector (both gaps of 3 chambers are connected).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41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83993" y="838200"/>
            <a:ext cx="8983807" cy="5638800"/>
            <a:chOff x="83993" y="914400"/>
            <a:chExt cx="8983807" cy="5638800"/>
          </a:xfrm>
        </p:grpSpPr>
        <p:sp>
          <p:nvSpPr>
            <p:cNvPr id="47" name="Trapezoid 46"/>
            <p:cNvSpPr/>
            <p:nvPr/>
          </p:nvSpPr>
          <p:spPr bwMode="auto">
            <a:xfrm rot="8471477">
              <a:off x="3288020" y="4602478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grpSp>
          <p:nvGrpSpPr>
            <p:cNvPr id="118" name="Group 117"/>
            <p:cNvGrpSpPr/>
            <p:nvPr/>
          </p:nvGrpSpPr>
          <p:grpSpPr>
            <a:xfrm rot="1496675">
              <a:off x="5578236" y="2054532"/>
              <a:ext cx="501739" cy="2329897"/>
              <a:chOff x="2334491" y="556791"/>
              <a:chExt cx="484909" cy="2338808"/>
            </a:xfrm>
          </p:grpSpPr>
          <p:sp>
            <p:nvSpPr>
              <p:cNvPr id="119" name="Trapezoid 118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20" name="Trapezoid 119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 rot="289748">
              <a:off x="4525746" y="1769584"/>
              <a:ext cx="501739" cy="2329897"/>
              <a:chOff x="2334491" y="556791"/>
              <a:chExt cx="484909" cy="2338808"/>
            </a:xfrm>
          </p:grpSpPr>
          <p:sp>
            <p:nvSpPr>
              <p:cNvPr id="122" name="Trapezoid 121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23" name="Trapezoid 122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 rot="860164">
              <a:off x="5058126" y="1861531"/>
              <a:ext cx="501739" cy="2329897"/>
              <a:chOff x="2334491" y="556791"/>
              <a:chExt cx="484909" cy="2338808"/>
            </a:xfrm>
          </p:grpSpPr>
          <p:sp>
            <p:nvSpPr>
              <p:cNvPr id="125" name="Trapezoid 124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26" name="Trapezoid 125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 rot="2086961">
              <a:off x="6053228" y="2321988"/>
              <a:ext cx="501739" cy="2329897"/>
              <a:chOff x="2334491" y="556791"/>
              <a:chExt cx="484909" cy="2338808"/>
            </a:xfrm>
          </p:grpSpPr>
          <p:sp>
            <p:nvSpPr>
              <p:cNvPr id="128" name="Trapezoid 127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29" name="Trapezoid 128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 rot="2699349">
              <a:off x="6484658" y="2692092"/>
              <a:ext cx="501739" cy="2329897"/>
              <a:chOff x="2334491" y="556791"/>
              <a:chExt cx="484909" cy="2338808"/>
            </a:xfrm>
          </p:grpSpPr>
          <p:sp>
            <p:nvSpPr>
              <p:cNvPr id="131" name="Trapezoid 130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32" name="Trapezoid 131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 rot="3287396">
              <a:off x="6846519" y="3098972"/>
              <a:ext cx="501739" cy="2329897"/>
              <a:chOff x="2334491" y="556791"/>
              <a:chExt cx="484909" cy="2338808"/>
            </a:xfrm>
          </p:grpSpPr>
          <p:sp>
            <p:nvSpPr>
              <p:cNvPr id="134" name="Trapezoid 133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35" name="Trapezoid 134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 rot="3865320">
              <a:off x="7124438" y="3575995"/>
              <a:ext cx="501739" cy="2329897"/>
              <a:chOff x="2334491" y="556791"/>
              <a:chExt cx="484909" cy="2338808"/>
            </a:xfrm>
          </p:grpSpPr>
          <p:sp>
            <p:nvSpPr>
              <p:cNvPr id="137" name="Trapezoid 136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38" name="Trapezoid 137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 rot="4517567">
              <a:off x="7303733" y="4110311"/>
              <a:ext cx="501739" cy="2329897"/>
              <a:chOff x="2334491" y="556791"/>
              <a:chExt cx="484909" cy="2338808"/>
            </a:xfrm>
          </p:grpSpPr>
          <p:sp>
            <p:nvSpPr>
              <p:cNvPr id="140" name="Trapezoid 139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41" name="Trapezoid 140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 rot="5060083">
              <a:off x="7384373" y="4645756"/>
              <a:ext cx="501739" cy="2329897"/>
              <a:chOff x="2334491" y="556791"/>
              <a:chExt cx="484909" cy="2338808"/>
            </a:xfrm>
          </p:grpSpPr>
          <p:sp>
            <p:nvSpPr>
              <p:cNvPr id="143" name="Trapezoid 142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44" name="Trapezoid 143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 rot="21319392">
              <a:off x="3974779" y="1758954"/>
              <a:ext cx="501739" cy="2329897"/>
              <a:chOff x="2334491" y="556791"/>
              <a:chExt cx="484909" cy="2338808"/>
            </a:xfrm>
          </p:grpSpPr>
          <p:sp>
            <p:nvSpPr>
              <p:cNvPr id="146" name="Trapezoid 145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47" name="Trapezoid 146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20670350">
              <a:off x="3416849" y="1852806"/>
              <a:ext cx="501739" cy="2329897"/>
              <a:chOff x="2334491" y="556791"/>
              <a:chExt cx="484909" cy="2338808"/>
            </a:xfrm>
          </p:grpSpPr>
          <p:sp>
            <p:nvSpPr>
              <p:cNvPr id="149" name="Trapezoid 148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0" name="Trapezoid 149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 rot="20101615">
              <a:off x="2898153" y="2052363"/>
              <a:ext cx="501739" cy="2329897"/>
              <a:chOff x="2334491" y="556791"/>
              <a:chExt cx="484909" cy="2338808"/>
            </a:xfrm>
          </p:grpSpPr>
          <p:sp>
            <p:nvSpPr>
              <p:cNvPr id="152" name="Trapezoid 151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3" name="Trapezoid 152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 rot="19519535">
              <a:off x="2421122" y="2342137"/>
              <a:ext cx="501739" cy="2329897"/>
              <a:chOff x="2334491" y="556791"/>
              <a:chExt cx="484909" cy="2338808"/>
            </a:xfrm>
          </p:grpSpPr>
          <p:sp>
            <p:nvSpPr>
              <p:cNvPr id="155" name="Trapezoid 154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6" name="Trapezoid 155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 rot="18938051">
              <a:off x="2004405" y="2698454"/>
              <a:ext cx="501739" cy="2329897"/>
              <a:chOff x="2334491" y="556791"/>
              <a:chExt cx="484909" cy="2338808"/>
            </a:xfrm>
          </p:grpSpPr>
          <p:sp>
            <p:nvSpPr>
              <p:cNvPr id="158" name="Trapezoid 157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9" name="Trapezoid 158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sp>
          <p:nvSpPr>
            <p:cNvPr id="161" name="Trapezoid 160"/>
            <p:cNvSpPr/>
            <p:nvPr/>
          </p:nvSpPr>
          <p:spPr bwMode="auto">
            <a:xfrm rot="9661398">
              <a:off x="3721356" y="4339129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2" name="Trapezoid 161"/>
            <p:cNvSpPr/>
            <p:nvPr/>
          </p:nvSpPr>
          <p:spPr bwMode="auto">
            <a:xfrm rot="10800000">
              <a:off x="4217896" y="4257868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3" name="Trapezoid 162"/>
            <p:cNvSpPr/>
            <p:nvPr/>
          </p:nvSpPr>
          <p:spPr bwMode="auto">
            <a:xfrm rot="11927848">
              <a:off x="4713605" y="4347207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4" name="Trapezoid 163"/>
            <p:cNvSpPr/>
            <p:nvPr/>
          </p:nvSpPr>
          <p:spPr bwMode="auto">
            <a:xfrm rot="13184054">
              <a:off x="5152355" y="4589647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5" name="Trapezoid 164"/>
            <p:cNvSpPr/>
            <p:nvPr/>
          </p:nvSpPr>
          <p:spPr bwMode="auto">
            <a:xfrm rot="14212139">
              <a:off x="5477863" y="4974589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6" name="Trapezoid 165"/>
            <p:cNvSpPr/>
            <p:nvPr/>
          </p:nvSpPr>
          <p:spPr bwMode="auto">
            <a:xfrm rot="15506384">
              <a:off x="5658706" y="5436563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762000" y="1371600"/>
              <a:ext cx="2057400" cy="13329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2819400" y="1295400"/>
              <a:ext cx="2438537" cy="76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5257937" y="1295400"/>
              <a:ext cx="2323572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7581509" y="2209800"/>
              <a:ext cx="1486291" cy="213052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11" name="Group 10"/>
            <p:cNvGrpSpPr/>
            <p:nvPr/>
          </p:nvGrpSpPr>
          <p:grpSpPr>
            <a:xfrm>
              <a:off x="2542411" y="1506071"/>
              <a:ext cx="786337" cy="407894"/>
              <a:chOff x="2542411" y="1506071"/>
              <a:chExt cx="786337" cy="407894"/>
            </a:xfrm>
          </p:grpSpPr>
          <p:sp>
            <p:nvSpPr>
              <p:cNvPr id="19" name="Rectangle 18"/>
              <p:cNvSpPr/>
              <p:nvPr/>
            </p:nvSpPr>
            <p:spPr bwMode="auto">
              <a:xfrm rot="20806156">
                <a:off x="2542411" y="1533351"/>
                <a:ext cx="786337" cy="334216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21" name="Curved Connector 20"/>
              <p:cNvCxnSpPr/>
              <p:nvPr/>
            </p:nvCxnSpPr>
            <p:spPr bwMode="auto">
              <a:xfrm rot="16200000" flipH="1">
                <a:off x="2475726" y="1742903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Curved Connector 92"/>
              <p:cNvCxnSpPr/>
              <p:nvPr/>
            </p:nvCxnSpPr>
            <p:spPr bwMode="auto">
              <a:xfrm rot="16200000" flipH="1">
                <a:off x="2570871" y="1723225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Curved Connector 93"/>
              <p:cNvCxnSpPr/>
              <p:nvPr/>
            </p:nvCxnSpPr>
            <p:spPr bwMode="auto">
              <a:xfrm rot="16200000" flipH="1">
                <a:off x="2690881" y="1714260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Curved Connector 94"/>
              <p:cNvCxnSpPr/>
              <p:nvPr/>
            </p:nvCxnSpPr>
            <p:spPr bwMode="auto">
              <a:xfrm rot="16200000" flipH="1">
                <a:off x="3038303" y="1629095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Curved Connector 95"/>
              <p:cNvCxnSpPr/>
              <p:nvPr/>
            </p:nvCxnSpPr>
            <p:spPr bwMode="auto">
              <a:xfrm rot="16200000" flipH="1">
                <a:off x="2924976" y="1647025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Curved Connector 96"/>
              <p:cNvCxnSpPr/>
              <p:nvPr/>
            </p:nvCxnSpPr>
            <p:spPr bwMode="auto">
              <a:xfrm rot="16200000" flipH="1">
                <a:off x="2808436" y="1675668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6" name="Cube 25"/>
            <p:cNvSpPr/>
            <p:nvPr/>
          </p:nvSpPr>
          <p:spPr bwMode="auto">
            <a:xfrm>
              <a:off x="380999" y="4569341"/>
              <a:ext cx="880355" cy="1983859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3" name="Straight Connector 2"/>
            <p:cNvCxnSpPr>
              <a:stCxn id="26" idx="0"/>
            </p:cNvCxnSpPr>
            <p:nvPr/>
          </p:nvCxnSpPr>
          <p:spPr bwMode="auto">
            <a:xfrm flipH="1" flipV="1">
              <a:off x="914400" y="2702489"/>
              <a:ext cx="16821" cy="18668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914400" y="1447800"/>
              <a:ext cx="1827533" cy="12567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9" idx="2"/>
            </p:cNvCxnSpPr>
            <p:nvPr/>
          </p:nvCxnSpPr>
          <p:spPr bwMode="auto">
            <a:xfrm flipH="1">
              <a:off x="2286001" y="1863131"/>
              <a:ext cx="687826" cy="42286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2286000" y="2286000"/>
              <a:ext cx="1265124" cy="21996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30" name="Group 29"/>
            <p:cNvGrpSpPr/>
            <p:nvPr/>
          </p:nvGrpSpPr>
          <p:grpSpPr>
            <a:xfrm rot="1081387">
              <a:off x="3896489" y="4329918"/>
              <a:ext cx="242503" cy="282575"/>
              <a:chOff x="2253255" y="5262272"/>
              <a:chExt cx="242503" cy="282575"/>
            </a:xfrm>
          </p:grpSpPr>
          <p:sp>
            <p:nvSpPr>
              <p:cNvPr id="86" name="Flowchart: Collate 85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87" name="Flowchart: Collate 86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cxnSp>
          <p:nvCxnSpPr>
            <p:cNvPr id="32" name="Straight Connector 31"/>
            <p:cNvCxnSpPr/>
            <p:nvPr/>
          </p:nvCxnSpPr>
          <p:spPr bwMode="auto">
            <a:xfrm flipV="1">
              <a:off x="2741933" y="1766921"/>
              <a:ext cx="991867" cy="14704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3733800" y="1766921"/>
              <a:ext cx="442330" cy="24397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endCxn id="87" idx="0"/>
            </p:cNvCxnSpPr>
            <p:nvPr/>
          </p:nvCxnSpPr>
          <p:spPr bwMode="auto">
            <a:xfrm flipH="1">
              <a:off x="4061484" y="4206704"/>
              <a:ext cx="114646" cy="1486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861943" y="1653113"/>
              <a:ext cx="1415559" cy="24117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4277502" y="1653113"/>
              <a:ext cx="980435" cy="941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H="1">
              <a:off x="4824425" y="1752600"/>
              <a:ext cx="433512" cy="25052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stCxn id="19" idx="2"/>
            </p:cNvCxnSpPr>
            <p:nvPr/>
          </p:nvCxnSpPr>
          <p:spPr bwMode="auto">
            <a:xfrm flipV="1">
              <a:off x="2973827" y="1552643"/>
              <a:ext cx="1520908" cy="3104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4494735" y="1537787"/>
              <a:ext cx="1094625" cy="1701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5589360" y="1700459"/>
              <a:ext cx="1176983" cy="5093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H="1">
              <a:off x="5429195" y="2209800"/>
              <a:ext cx="1337148" cy="223537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V="1">
              <a:off x="3096038" y="1492793"/>
              <a:ext cx="1432103" cy="33533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4528141" y="1492793"/>
              <a:ext cx="1226562" cy="1782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5754703" y="1671043"/>
              <a:ext cx="1486036" cy="73526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7240739" y="2406310"/>
              <a:ext cx="646830" cy="7940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flipH="1">
              <a:off x="5898944" y="3200400"/>
              <a:ext cx="1988625" cy="16986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3218691" y="1447800"/>
              <a:ext cx="1309450" cy="35235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4528141" y="1447800"/>
              <a:ext cx="1370803" cy="20531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5898944" y="1653113"/>
              <a:ext cx="1549220" cy="8173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448164" y="2470475"/>
              <a:ext cx="745684" cy="9869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8200387" y="3455385"/>
              <a:ext cx="544687" cy="110712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H="1">
              <a:off x="6263848" y="4562506"/>
              <a:ext cx="2481226" cy="8691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167" name="Group 166"/>
            <p:cNvGrpSpPr/>
            <p:nvPr/>
          </p:nvGrpSpPr>
          <p:grpSpPr>
            <a:xfrm rot="2385550">
              <a:off x="4462062" y="4270888"/>
              <a:ext cx="242503" cy="282575"/>
              <a:chOff x="2253255" y="5262272"/>
              <a:chExt cx="242503" cy="282575"/>
            </a:xfrm>
          </p:grpSpPr>
          <p:sp>
            <p:nvSpPr>
              <p:cNvPr id="168" name="Flowchart: Collate 167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69" name="Flowchart: Collate 168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 rot="3433835">
              <a:off x="5065035" y="4398471"/>
              <a:ext cx="242503" cy="282575"/>
              <a:chOff x="2253255" y="5262272"/>
              <a:chExt cx="242503" cy="282575"/>
            </a:xfrm>
          </p:grpSpPr>
          <p:sp>
            <p:nvSpPr>
              <p:cNvPr id="171" name="Flowchart: Collate 170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72" name="Flowchart: Collate 171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 rot="4743026">
              <a:off x="5553790" y="4715136"/>
              <a:ext cx="242503" cy="282575"/>
              <a:chOff x="2253255" y="5262272"/>
              <a:chExt cx="242503" cy="282575"/>
            </a:xfrm>
          </p:grpSpPr>
          <p:sp>
            <p:nvSpPr>
              <p:cNvPr id="174" name="Flowchart: Collate 173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75" name="Flowchart: Collate 174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 rot="5629656">
              <a:off x="5901882" y="5177169"/>
              <a:ext cx="242503" cy="282575"/>
              <a:chOff x="2253255" y="5262272"/>
              <a:chExt cx="242503" cy="282575"/>
            </a:xfrm>
          </p:grpSpPr>
          <p:sp>
            <p:nvSpPr>
              <p:cNvPr id="177" name="Flowchart: Collate 176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78" name="Flowchart: Collate 177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cxnSp>
          <p:nvCxnSpPr>
            <p:cNvPr id="78" name="Straight Connector 77"/>
            <p:cNvCxnSpPr>
              <a:endCxn id="169" idx="0"/>
            </p:cNvCxnSpPr>
            <p:nvPr/>
          </p:nvCxnSpPr>
          <p:spPr bwMode="auto">
            <a:xfrm flipH="1">
              <a:off x="4666863" y="4257868"/>
              <a:ext cx="147389" cy="628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>
              <a:endCxn id="172" idx="0"/>
            </p:cNvCxnSpPr>
            <p:nvPr/>
          </p:nvCxnSpPr>
          <p:spPr bwMode="auto">
            <a:xfrm flipH="1">
              <a:off x="5293436" y="4455167"/>
              <a:ext cx="156181" cy="224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>
              <a:endCxn id="175" idx="0"/>
            </p:cNvCxnSpPr>
            <p:nvPr/>
          </p:nvCxnSpPr>
          <p:spPr bwMode="auto">
            <a:xfrm flipH="1" flipV="1">
              <a:off x="5797613" y="4838558"/>
              <a:ext cx="125288" cy="775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>
              <a:endCxn id="178" idx="0"/>
            </p:cNvCxnSpPr>
            <p:nvPr/>
          </p:nvCxnSpPr>
          <p:spPr bwMode="auto">
            <a:xfrm flipH="1" flipV="1">
              <a:off x="6146208" y="5332445"/>
              <a:ext cx="117640" cy="992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185" name="Group 184"/>
            <p:cNvGrpSpPr/>
            <p:nvPr/>
          </p:nvGrpSpPr>
          <p:grpSpPr>
            <a:xfrm rot="21340117">
              <a:off x="3597512" y="5096224"/>
              <a:ext cx="242503" cy="282575"/>
              <a:chOff x="2253255" y="5262272"/>
              <a:chExt cx="242503" cy="282575"/>
            </a:xfrm>
          </p:grpSpPr>
          <p:sp>
            <p:nvSpPr>
              <p:cNvPr id="186" name="Flowchart: Collate 185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87" name="Flowchart: Collate 186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 rot="979065">
              <a:off x="3947908" y="4881306"/>
              <a:ext cx="242503" cy="282575"/>
              <a:chOff x="2253255" y="5262272"/>
              <a:chExt cx="242503" cy="282575"/>
            </a:xfrm>
          </p:grpSpPr>
          <p:sp>
            <p:nvSpPr>
              <p:cNvPr id="189" name="Flowchart: Collate 188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90" name="Flowchart: Collate 189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 rot="2207346">
              <a:off x="4363526" y="4813998"/>
              <a:ext cx="242503" cy="282575"/>
              <a:chOff x="2253255" y="5262272"/>
              <a:chExt cx="242503" cy="282575"/>
            </a:xfrm>
          </p:grpSpPr>
          <p:sp>
            <p:nvSpPr>
              <p:cNvPr id="192" name="Flowchart: Collate 191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93" name="Flowchart: Collate 192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 rot="3340930">
              <a:off x="4763236" y="4878442"/>
              <a:ext cx="242503" cy="282575"/>
              <a:chOff x="2253255" y="5262272"/>
              <a:chExt cx="242503" cy="282575"/>
            </a:xfrm>
          </p:grpSpPr>
          <p:sp>
            <p:nvSpPr>
              <p:cNvPr id="195" name="Flowchart: Collate 194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96" name="Flowchart: Collate 195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 rot="4602368">
              <a:off x="5105989" y="5060601"/>
              <a:ext cx="242503" cy="282575"/>
              <a:chOff x="2253255" y="5262272"/>
              <a:chExt cx="242503" cy="282575"/>
            </a:xfrm>
          </p:grpSpPr>
          <p:sp>
            <p:nvSpPr>
              <p:cNvPr id="198" name="Flowchart: Collate 197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99" name="Flowchart: Collate 198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 rot="5675782">
              <a:off x="5374929" y="5377153"/>
              <a:ext cx="242503" cy="282575"/>
              <a:chOff x="2253255" y="5262272"/>
              <a:chExt cx="242503" cy="282575"/>
            </a:xfrm>
          </p:grpSpPr>
          <p:sp>
            <p:nvSpPr>
              <p:cNvPr id="201" name="Flowchart: Collate 200"/>
              <p:cNvSpPr/>
              <p:nvPr/>
            </p:nvSpPr>
            <p:spPr bwMode="auto">
              <a:xfrm rot="19467520">
                <a:off x="2253255" y="535640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202" name="Flowchart: Collate 201"/>
              <p:cNvSpPr/>
              <p:nvPr/>
            </p:nvSpPr>
            <p:spPr bwMode="auto">
              <a:xfrm rot="19467520">
                <a:off x="2374280" y="5262272"/>
                <a:ext cx="121478" cy="188445"/>
              </a:xfrm>
              <a:prstGeom prst="flowChartCollat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cxnSp>
          <p:nvCxnSpPr>
            <p:cNvPr id="91" name="Straight Connector 90"/>
            <p:cNvCxnSpPr>
              <a:stCxn id="202" idx="2"/>
            </p:cNvCxnSpPr>
            <p:nvPr/>
          </p:nvCxnSpPr>
          <p:spPr bwMode="auto">
            <a:xfrm flipH="1">
              <a:off x="5381995" y="5630980"/>
              <a:ext cx="75439" cy="5209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>
              <a:stCxn id="199" idx="2"/>
            </p:cNvCxnSpPr>
            <p:nvPr/>
          </p:nvCxnSpPr>
          <p:spPr bwMode="auto">
            <a:xfrm flipH="1">
              <a:off x="5163033" y="5320890"/>
              <a:ext cx="61906" cy="893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196" idx="2"/>
            </p:cNvCxnSpPr>
            <p:nvPr/>
          </p:nvCxnSpPr>
          <p:spPr bwMode="auto">
            <a:xfrm flipH="1">
              <a:off x="4868006" y="5131634"/>
              <a:ext cx="57025" cy="13309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>
              <a:stCxn id="193" idx="2"/>
            </p:cNvCxnSpPr>
            <p:nvPr/>
          </p:nvCxnSpPr>
          <p:spPr bwMode="auto">
            <a:xfrm>
              <a:off x="4559373" y="5048033"/>
              <a:ext cx="2052" cy="1297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90" idx="2"/>
            </p:cNvCxnSpPr>
            <p:nvPr/>
          </p:nvCxnSpPr>
          <p:spPr bwMode="auto">
            <a:xfrm>
              <a:off x="4171481" y="5083395"/>
              <a:ext cx="46414" cy="943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>
              <a:stCxn id="187" idx="2"/>
            </p:cNvCxnSpPr>
            <p:nvPr/>
          </p:nvCxnSpPr>
          <p:spPr bwMode="auto">
            <a:xfrm>
              <a:off x="3835954" y="5258323"/>
              <a:ext cx="73531" cy="1025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flipH="1" flipV="1">
              <a:off x="5275268" y="5490913"/>
              <a:ext cx="106727" cy="1921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H="1" flipV="1">
              <a:off x="4990446" y="5279089"/>
              <a:ext cx="172587" cy="1311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4666863" y="5177760"/>
              <a:ext cx="201143" cy="1030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 flipH="1">
              <a:off x="4345353" y="5177760"/>
              <a:ext cx="214022" cy="82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flipH="1">
              <a:off x="3998196" y="5181885"/>
              <a:ext cx="219699" cy="1037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 bwMode="auto">
            <a:xfrm flipH="1">
              <a:off x="3668529" y="5376407"/>
              <a:ext cx="240956" cy="14889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Connector 207"/>
            <p:cNvCxnSpPr/>
            <p:nvPr/>
          </p:nvCxnSpPr>
          <p:spPr bwMode="auto">
            <a:xfrm>
              <a:off x="990600" y="3112825"/>
              <a:ext cx="0" cy="14681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09" name="Flowchart: Collate 208"/>
            <p:cNvSpPr/>
            <p:nvPr/>
          </p:nvSpPr>
          <p:spPr bwMode="auto">
            <a:xfrm rot="19055538">
              <a:off x="2170541" y="1913844"/>
              <a:ext cx="144108" cy="196923"/>
            </a:xfrm>
            <a:prstGeom prst="flowChartCollat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11" name="Straight Connector 210"/>
            <p:cNvCxnSpPr/>
            <p:nvPr/>
          </p:nvCxnSpPr>
          <p:spPr bwMode="auto">
            <a:xfrm>
              <a:off x="1104900" y="3135249"/>
              <a:ext cx="2563629" cy="23900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13" name="Straight Connector 212"/>
            <p:cNvCxnSpPr>
              <a:stCxn id="209" idx="0"/>
              <a:endCxn id="209" idx="0"/>
            </p:cNvCxnSpPr>
            <p:nvPr/>
          </p:nvCxnSpPr>
          <p:spPr bwMode="auto">
            <a:xfrm>
              <a:off x="2176192" y="1939605"/>
              <a:ext cx="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>
              <a:endCxn id="209" idx="0"/>
            </p:cNvCxnSpPr>
            <p:nvPr/>
          </p:nvCxnSpPr>
          <p:spPr bwMode="auto">
            <a:xfrm>
              <a:off x="2122990" y="1911011"/>
              <a:ext cx="53202" cy="2859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60" name="Flowchart: Collate 159"/>
            <p:cNvSpPr/>
            <p:nvPr/>
          </p:nvSpPr>
          <p:spPr bwMode="auto">
            <a:xfrm rot="19055538">
              <a:off x="2714551" y="1394433"/>
              <a:ext cx="144108" cy="196923"/>
            </a:xfrm>
            <a:prstGeom prst="flowChartCollat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83993" y="924580"/>
              <a:ext cx="21258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Bulkhead Swagelok brass union 8 mm</a:t>
              </a:r>
            </a:p>
          </p:txBody>
        </p:sp>
        <p:cxnSp>
          <p:nvCxnSpPr>
            <p:cNvPr id="180" name="Straight Arrow Connector 179"/>
            <p:cNvCxnSpPr/>
            <p:nvPr/>
          </p:nvCxnSpPr>
          <p:spPr bwMode="auto">
            <a:xfrm>
              <a:off x="2260028" y="1340225"/>
              <a:ext cx="457200" cy="717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81" name="TextBox 180"/>
            <p:cNvSpPr txBox="1"/>
            <p:nvPr/>
          </p:nvSpPr>
          <p:spPr>
            <a:xfrm>
              <a:off x="1494532" y="6016823"/>
              <a:ext cx="21146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Legris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brass unions (6mm)</a:t>
              </a:r>
            </a:p>
          </p:txBody>
        </p:sp>
        <p:cxnSp>
          <p:nvCxnSpPr>
            <p:cNvPr id="182" name="Straight Arrow Connector 181"/>
            <p:cNvCxnSpPr>
              <a:stCxn id="181" idx="0"/>
            </p:cNvCxnSpPr>
            <p:nvPr/>
          </p:nvCxnSpPr>
          <p:spPr bwMode="auto">
            <a:xfrm flipV="1">
              <a:off x="2551873" y="5332445"/>
              <a:ext cx="1029527" cy="6843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83" name="TextBox 182"/>
            <p:cNvSpPr txBox="1"/>
            <p:nvPr/>
          </p:nvSpPr>
          <p:spPr>
            <a:xfrm>
              <a:off x="171809" y="1680885"/>
              <a:ext cx="1486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 mm copper pipe</a:t>
              </a:r>
            </a:p>
          </p:txBody>
        </p:sp>
        <p:cxnSp>
          <p:nvCxnSpPr>
            <p:cNvPr id="184" name="Straight Arrow Connector 183"/>
            <p:cNvCxnSpPr/>
            <p:nvPr/>
          </p:nvCxnSpPr>
          <p:spPr bwMode="auto">
            <a:xfrm>
              <a:off x="838200" y="2057400"/>
              <a:ext cx="533400" cy="3112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838200" y="2055363"/>
              <a:ext cx="150755" cy="140203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05" name="TextBox 204"/>
            <p:cNvSpPr txBox="1"/>
            <p:nvPr/>
          </p:nvSpPr>
          <p:spPr>
            <a:xfrm>
              <a:off x="1485496" y="5026223"/>
              <a:ext cx="14863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mm copper pipe</a:t>
              </a:r>
            </a:p>
          </p:txBody>
        </p:sp>
        <p:cxnSp>
          <p:nvCxnSpPr>
            <p:cNvPr id="206" name="Straight Arrow Connector 205"/>
            <p:cNvCxnSpPr/>
            <p:nvPr/>
          </p:nvCxnSpPr>
          <p:spPr bwMode="auto">
            <a:xfrm flipV="1">
              <a:off x="2514887" y="4800600"/>
              <a:ext cx="304513" cy="2301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07" name="TextBox 206"/>
            <p:cNvSpPr txBox="1"/>
            <p:nvPr/>
          </p:nvSpPr>
          <p:spPr>
            <a:xfrm>
              <a:off x="6338480" y="1063823"/>
              <a:ext cx="1515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RE4(3).3 chamber</a:t>
              </a:r>
            </a:p>
          </p:txBody>
        </p:sp>
        <p:cxnSp>
          <p:nvCxnSpPr>
            <p:cNvPr id="210" name="Straight Arrow Connector 209"/>
            <p:cNvCxnSpPr>
              <a:stCxn id="207" idx="2"/>
            </p:cNvCxnSpPr>
            <p:nvPr/>
          </p:nvCxnSpPr>
          <p:spPr bwMode="auto">
            <a:xfrm flipH="1">
              <a:off x="6146211" y="1371600"/>
              <a:ext cx="949848" cy="986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12" name="TextBox 211"/>
            <p:cNvSpPr txBox="1"/>
            <p:nvPr/>
          </p:nvSpPr>
          <p:spPr>
            <a:xfrm>
              <a:off x="7198666" y="1673423"/>
              <a:ext cx="1515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RE4(3).2 chamber</a:t>
              </a:r>
            </a:p>
          </p:txBody>
        </p:sp>
        <p:cxnSp>
          <p:nvCxnSpPr>
            <p:cNvPr id="214" name="Straight Arrow Connector 213"/>
            <p:cNvCxnSpPr>
              <a:stCxn id="212" idx="2"/>
            </p:cNvCxnSpPr>
            <p:nvPr/>
          </p:nvCxnSpPr>
          <p:spPr bwMode="auto">
            <a:xfrm flipH="1">
              <a:off x="6263851" y="1981200"/>
              <a:ext cx="1692394" cy="23080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17" name="TextBox 216"/>
            <p:cNvSpPr txBox="1"/>
            <p:nvPr/>
          </p:nvSpPr>
          <p:spPr>
            <a:xfrm>
              <a:off x="3859351" y="6216226"/>
              <a:ext cx="1515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RE4(3).1 chamber</a:t>
              </a:r>
            </a:p>
          </p:txBody>
        </p:sp>
        <p:cxnSp>
          <p:nvCxnSpPr>
            <p:cNvPr id="218" name="Straight Arrow Connector 217"/>
            <p:cNvCxnSpPr>
              <a:stCxn id="217" idx="3"/>
            </p:cNvCxnSpPr>
            <p:nvPr/>
          </p:nvCxnSpPr>
          <p:spPr bwMode="auto">
            <a:xfrm flipV="1">
              <a:off x="5374509" y="5873984"/>
              <a:ext cx="548392" cy="49613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19" name="TextBox 218"/>
            <p:cNvSpPr txBox="1"/>
            <p:nvPr/>
          </p:nvSpPr>
          <p:spPr>
            <a:xfrm>
              <a:off x="3203554" y="914400"/>
              <a:ext cx="1356462" cy="30777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Impedance box</a:t>
              </a:r>
            </a:p>
          </p:txBody>
        </p:sp>
        <p:cxnSp>
          <p:nvCxnSpPr>
            <p:cNvPr id="220" name="Straight Arrow Connector 219"/>
            <p:cNvCxnSpPr>
              <a:stCxn id="219" idx="2"/>
            </p:cNvCxnSpPr>
            <p:nvPr/>
          </p:nvCxnSpPr>
          <p:spPr bwMode="auto">
            <a:xfrm flipH="1">
              <a:off x="2955489" y="1222177"/>
              <a:ext cx="926296" cy="48571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21" name="TextBox 220"/>
            <p:cNvSpPr txBox="1"/>
            <p:nvPr/>
          </p:nvSpPr>
          <p:spPr>
            <a:xfrm>
              <a:off x="300252" y="5285601"/>
              <a:ext cx="8068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Gas Rack</a:t>
              </a:r>
              <a:endParaRPr lang="bg-BG" sz="1200" dirty="0"/>
            </a:p>
          </p:txBody>
        </p:sp>
      </p:grpSp>
      <p:cxnSp>
        <p:nvCxnSpPr>
          <p:cNvPr id="259" name="Straight Connector 258"/>
          <p:cNvCxnSpPr/>
          <p:nvPr/>
        </p:nvCxnSpPr>
        <p:spPr bwMode="auto">
          <a:xfrm>
            <a:off x="3843044" y="1676400"/>
            <a:ext cx="502309" cy="34160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6" name="Straight Connector 255"/>
          <p:cNvCxnSpPr/>
          <p:nvPr/>
        </p:nvCxnSpPr>
        <p:spPr bwMode="auto">
          <a:xfrm flipH="1">
            <a:off x="4666865" y="1639999"/>
            <a:ext cx="626571" cy="34615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6" name="TextBox 225"/>
          <p:cNvSpPr txBox="1"/>
          <p:nvPr/>
        </p:nvSpPr>
        <p:spPr>
          <a:xfrm>
            <a:off x="4261884" y="5864423"/>
            <a:ext cx="8645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 layer</a:t>
            </a:r>
          </a:p>
        </p:txBody>
      </p:sp>
      <p:cxnSp>
        <p:nvCxnSpPr>
          <p:cNvPr id="227" name="Straight Arrow Connector 226"/>
          <p:cNvCxnSpPr>
            <a:stCxn id="226" idx="0"/>
          </p:cNvCxnSpPr>
          <p:nvPr/>
        </p:nvCxnSpPr>
        <p:spPr bwMode="auto">
          <a:xfrm flipH="1" flipV="1">
            <a:off x="4574202" y="5112897"/>
            <a:ext cx="119980" cy="7515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>
            <a:stCxn id="226" idx="0"/>
          </p:cNvCxnSpPr>
          <p:nvPr/>
        </p:nvCxnSpPr>
        <p:spPr bwMode="auto">
          <a:xfrm flipV="1">
            <a:off x="4694182" y="4455169"/>
            <a:ext cx="32417" cy="14092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16" name="Title 1"/>
          <p:cNvSpPr>
            <a:spLocks noGrp="1"/>
          </p:cNvSpPr>
          <p:nvPr>
            <p:ph type="title"/>
          </p:nvPr>
        </p:nvSpPr>
        <p:spPr>
          <a:xfrm>
            <a:off x="373063" y="114300"/>
            <a:ext cx="8439150" cy="685800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distribution schematic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gas channel = 120° sector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59492" y="4114800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1221799" y="411182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</a:p>
        </p:txBody>
      </p:sp>
      <p:cxnSp>
        <p:nvCxnSpPr>
          <p:cNvPr id="231" name="Straight Arrow Connector 230"/>
          <p:cNvCxnSpPr>
            <a:stCxn id="229" idx="0"/>
          </p:cNvCxnSpPr>
          <p:nvPr/>
        </p:nvCxnSpPr>
        <p:spPr bwMode="auto">
          <a:xfrm flipV="1">
            <a:off x="405901" y="3886200"/>
            <a:ext cx="508499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2" name="Straight Arrow Connector 231"/>
          <p:cNvCxnSpPr>
            <a:stCxn id="230" idx="0"/>
          </p:cNvCxnSpPr>
          <p:nvPr/>
        </p:nvCxnSpPr>
        <p:spPr bwMode="auto">
          <a:xfrm flipH="1" flipV="1">
            <a:off x="1015556" y="4000500"/>
            <a:ext cx="543034" cy="1113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34" name="Flowchart: Collate 233"/>
          <p:cNvSpPr/>
          <p:nvPr/>
        </p:nvSpPr>
        <p:spPr bwMode="auto">
          <a:xfrm rot="19467520">
            <a:off x="3369360" y="4692848"/>
            <a:ext cx="121478" cy="188445"/>
          </a:xfrm>
          <a:prstGeom prst="flowChartCollat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5" name="Flowchart: Collate 234"/>
          <p:cNvSpPr/>
          <p:nvPr/>
        </p:nvSpPr>
        <p:spPr bwMode="auto">
          <a:xfrm rot="19467520">
            <a:off x="3490385" y="4598718"/>
            <a:ext cx="121478" cy="188445"/>
          </a:xfrm>
          <a:prstGeom prst="flowChartCollat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36" name="Straight Connector 235"/>
          <p:cNvCxnSpPr>
            <a:endCxn id="235" idx="0"/>
          </p:cNvCxnSpPr>
          <p:nvPr/>
        </p:nvCxnSpPr>
        <p:spPr bwMode="auto">
          <a:xfrm flipH="1">
            <a:off x="3496353" y="4419600"/>
            <a:ext cx="58605" cy="1966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7" name="Straight Connector 236"/>
          <p:cNvCxnSpPr/>
          <p:nvPr/>
        </p:nvCxnSpPr>
        <p:spPr bwMode="auto">
          <a:xfrm flipV="1">
            <a:off x="990600" y="1828800"/>
            <a:ext cx="1132390" cy="12018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5" name="Straight Connector 244"/>
          <p:cNvCxnSpPr/>
          <p:nvPr/>
        </p:nvCxnSpPr>
        <p:spPr bwMode="auto">
          <a:xfrm flipV="1">
            <a:off x="1107140" y="2221143"/>
            <a:ext cx="1015850" cy="8359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2" name="TextBox 221"/>
          <p:cNvSpPr txBox="1"/>
          <p:nvPr/>
        </p:nvSpPr>
        <p:spPr>
          <a:xfrm>
            <a:off x="3810000" y="2602468"/>
            <a:ext cx="1435009" cy="369332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flow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E4519D-4B1B-40E0-95D1-61BB44392924}" type="datetime3">
              <a:rPr lang="bg-BG" smtClean="0"/>
              <a:t>16/1/19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7" name="Straight Arrow Connector 6"/>
          <p:cNvCxnSpPr>
            <a:endCxn id="209" idx="0"/>
          </p:cNvCxnSpPr>
          <p:nvPr/>
        </p:nvCxnSpPr>
        <p:spPr bwMode="auto">
          <a:xfrm>
            <a:off x="2122990" y="1416593"/>
            <a:ext cx="53202" cy="446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3" name="Straight Connector 232"/>
          <p:cNvCxnSpPr/>
          <p:nvPr/>
        </p:nvCxnSpPr>
        <p:spPr bwMode="auto">
          <a:xfrm flipH="1">
            <a:off x="5275269" y="3124200"/>
            <a:ext cx="2680976" cy="22770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8" name="Straight Connector 237"/>
          <p:cNvCxnSpPr/>
          <p:nvPr/>
        </p:nvCxnSpPr>
        <p:spPr bwMode="auto">
          <a:xfrm>
            <a:off x="7240739" y="2330110"/>
            <a:ext cx="721535" cy="8104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9" name="Straight Connector 238"/>
          <p:cNvCxnSpPr/>
          <p:nvPr/>
        </p:nvCxnSpPr>
        <p:spPr bwMode="auto">
          <a:xfrm>
            <a:off x="5804645" y="1600038"/>
            <a:ext cx="1448192" cy="7352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0" name="Straight Connector 239"/>
          <p:cNvCxnSpPr/>
          <p:nvPr/>
        </p:nvCxnSpPr>
        <p:spPr bwMode="auto">
          <a:xfrm>
            <a:off x="4527504" y="1388832"/>
            <a:ext cx="1271058" cy="2113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4" name="Straight Connector 243"/>
          <p:cNvCxnSpPr>
            <a:stCxn id="19" idx="2"/>
          </p:cNvCxnSpPr>
          <p:nvPr/>
        </p:nvCxnSpPr>
        <p:spPr bwMode="auto">
          <a:xfrm flipV="1">
            <a:off x="2973827" y="1390373"/>
            <a:ext cx="1573511" cy="3965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8" name="Straight Connector 247"/>
          <p:cNvCxnSpPr/>
          <p:nvPr/>
        </p:nvCxnSpPr>
        <p:spPr bwMode="auto">
          <a:xfrm flipH="1">
            <a:off x="4990445" y="2118884"/>
            <a:ext cx="1784176" cy="30725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>
            <a:off x="5598325" y="1600200"/>
            <a:ext cx="1176983" cy="5093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2" name="Straight Connector 251"/>
          <p:cNvCxnSpPr/>
          <p:nvPr/>
        </p:nvCxnSpPr>
        <p:spPr bwMode="auto">
          <a:xfrm>
            <a:off x="4512660" y="1447800"/>
            <a:ext cx="1094625" cy="161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4" name="Straight Connector 253"/>
          <p:cNvCxnSpPr>
            <a:stCxn id="19" idx="2"/>
          </p:cNvCxnSpPr>
          <p:nvPr/>
        </p:nvCxnSpPr>
        <p:spPr bwMode="auto">
          <a:xfrm flipV="1">
            <a:off x="2973827" y="1449441"/>
            <a:ext cx="1547209" cy="3374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>
            <a:off x="4277502" y="1543678"/>
            <a:ext cx="1024215" cy="1006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>
            <a:stCxn id="19" idx="2"/>
          </p:cNvCxnSpPr>
          <p:nvPr/>
        </p:nvCxnSpPr>
        <p:spPr bwMode="auto">
          <a:xfrm flipV="1">
            <a:off x="2973827" y="1543678"/>
            <a:ext cx="1303675" cy="2432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5" name="Straight Connector 264"/>
          <p:cNvCxnSpPr>
            <a:stCxn id="19" idx="2"/>
          </p:cNvCxnSpPr>
          <p:nvPr/>
        </p:nvCxnSpPr>
        <p:spPr bwMode="auto">
          <a:xfrm flipV="1">
            <a:off x="2973827" y="1671043"/>
            <a:ext cx="866561" cy="1158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/>
          <p:cNvCxnSpPr/>
          <p:nvPr/>
        </p:nvCxnSpPr>
        <p:spPr bwMode="auto">
          <a:xfrm>
            <a:off x="2362200" y="2209800"/>
            <a:ext cx="1635996" cy="29930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2" name="Straight Connector 271"/>
          <p:cNvCxnSpPr>
            <a:stCxn id="19" idx="2"/>
          </p:cNvCxnSpPr>
          <p:nvPr/>
        </p:nvCxnSpPr>
        <p:spPr bwMode="auto">
          <a:xfrm flipH="1">
            <a:off x="2369112" y="1786931"/>
            <a:ext cx="604715" cy="4342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7" name="Straight Connector 276"/>
          <p:cNvCxnSpPr>
            <a:endCxn id="19" idx="2"/>
          </p:cNvCxnSpPr>
          <p:nvPr/>
        </p:nvCxnSpPr>
        <p:spPr bwMode="auto">
          <a:xfrm flipV="1">
            <a:off x="2122990" y="1786931"/>
            <a:ext cx="850837" cy="4342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>
            <a:stCxn id="209" idx="2"/>
          </p:cNvCxnSpPr>
          <p:nvPr/>
        </p:nvCxnSpPr>
        <p:spPr bwMode="auto">
          <a:xfrm>
            <a:off x="2308998" y="2008806"/>
            <a:ext cx="39897" cy="485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6" name="Straight Connector 285"/>
          <p:cNvCxnSpPr/>
          <p:nvPr/>
        </p:nvCxnSpPr>
        <p:spPr bwMode="auto">
          <a:xfrm flipV="1">
            <a:off x="2348895" y="1547778"/>
            <a:ext cx="165992" cy="5096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280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83993" y="838200"/>
            <a:ext cx="8983807" cy="5638800"/>
            <a:chOff x="83993" y="914400"/>
            <a:chExt cx="8983807" cy="5638800"/>
          </a:xfrm>
        </p:grpSpPr>
        <p:sp>
          <p:nvSpPr>
            <p:cNvPr id="47" name="Trapezoid 46"/>
            <p:cNvSpPr/>
            <p:nvPr/>
          </p:nvSpPr>
          <p:spPr bwMode="auto">
            <a:xfrm rot="8471477">
              <a:off x="3218005" y="4674165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grpSp>
          <p:nvGrpSpPr>
            <p:cNvPr id="121" name="Group 120"/>
            <p:cNvGrpSpPr/>
            <p:nvPr/>
          </p:nvGrpSpPr>
          <p:grpSpPr>
            <a:xfrm rot="289748">
              <a:off x="4525746" y="1769584"/>
              <a:ext cx="501739" cy="2329897"/>
              <a:chOff x="2334491" y="556791"/>
              <a:chExt cx="484909" cy="2338808"/>
            </a:xfrm>
          </p:grpSpPr>
          <p:sp>
            <p:nvSpPr>
              <p:cNvPr id="122" name="Trapezoid 121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23" name="Trapezoid 122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 rot="21319392">
              <a:off x="3974779" y="1758954"/>
              <a:ext cx="501739" cy="2329897"/>
              <a:chOff x="2334491" y="556791"/>
              <a:chExt cx="484909" cy="2338808"/>
            </a:xfrm>
          </p:grpSpPr>
          <p:sp>
            <p:nvSpPr>
              <p:cNvPr id="146" name="Trapezoid 145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47" name="Trapezoid 146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20670350">
              <a:off x="3450917" y="1853052"/>
              <a:ext cx="501739" cy="2316467"/>
              <a:chOff x="2367889" y="566408"/>
              <a:chExt cx="484909" cy="2325327"/>
            </a:xfrm>
          </p:grpSpPr>
          <p:sp>
            <p:nvSpPr>
              <p:cNvPr id="149" name="Trapezoid 148"/>
              <p:cNvSpPr/>
              <p:nvPr/>
            </p:nvSpPr>
            <p:spPr bwMode="auto">
              <a:xfrm rot="10800000">
                <a:off x="2367889" y="566408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0" name="Trapezoid 149"/>
              <p:cNvSpPr/>
              <p:nvPr/>
            </p:nvSpPr>
            <p:spPr bwMode="auto">
              <a:xfrm rot="10800000">
                <a:off x="2390179" y="1887654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 rot="20101615">
              <a:off x="2898153" y="2052363"/>
              <a:ext cx="501739" cy="2329897"/>
              <a:chOff x="2334491" y="556791"/>
              <a:chExt cx="484909" cy="2338808"/>
            </a:xfrm>
          </p:grpSpPr>
          <p:sp>
            <p:nvSpPr>
              <p:cNvPr id="152" name="Trapezoid 151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3" name="Trapezoid 152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 rot="19519535">
              <a:off x="2421122" y="2342137"/>
              <a:ext cx="501739" cy="2329897"/>
              <a:chOff x="2334491" y="556791"/>
              <a:chExt cx="484909" cy="2338808"/>
            </a:xfrm>
          </p:grpSpPr>
          <p:sp>
            <p:nvSpPr>
              <p:cNvPr id="155" name="Trapezoid 154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6" name="Trapezoid 155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 rot="18938051">
              <a:off x="2004405" y="2698454"/>
              <a:ext cx="501739" cy="2329897"/>
              <a:chOff x="2334491" y="556791"/>
              <a:chExt cx="484909" cy="2338808"/>
            </a:xfrm>
          </p:grpSpPr>
          <p:sp>
            <p:nvSpPr>
              <p:cNvPr id="158" name="Trapezoid 157"/>
              <p:cNvSpPr/>
              <p:nvPr/>
            </p:nvSpPr>
            <p:spPr bwMode="auto">
              <a:xfrm rot="10800000">
                <a:off x="2334491" y="556791"/>
                <a:ext cx="484909" cy="1198626"/>
              </a:xfrm>
              <a:prstGeom prst="trapezoid">
                <a:avLst>
                  <a:gd name="adj" fmla="val 9874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sp>
            <p:nvSpPr>
              <p:cNvPr id="159" name="Trapezoid 158"/>
              <p:cNvSpPr/>
              <p:nvPr/>
            </p:nvSpPr>
            <p:spPr bwMode="auto">
              <a:xfrm rot="10800000">
                <a:off x="2371166" y="1891518"/>
                <a:ext cx="406997" cy="1004081"/>
              </a:xfrm>
              <a:prstGeom prst="trapezoid">
                <a:avLst>
                  <a:gd name="adj" fmla="val 1416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</p:grpSp>
        <p:sp>
          <p:nvSpPr>
            <p:cNvPr id="161" name="Trapezoid 160"/>
            <p:cNvSpPr/>
            <p:nvPr/>
          </p:nvSpPr>
          <p:spPr bwMode="auto">
            <a:xfrm rot="9661398">
              <a:off x="3697019" y="4385977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62" name="Trapezoid 161"/>
            <p:cNvSpPr/>
            <p:nvPr/>
          </p:nvSpPr>
          <p:spPr bwMode="auto">
            <a:xfrm rot="10800000">
              <a:off x="4244791" y="4284763"/>
              <a:ext cx="553680" cy="803637"/>
            </a:xfrm>
            <a:prstGeom prst="trapezoid">
              <a:avLst>
                <a:gd name="adj" fmla="val 21326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762000" y="1371600"/>
              <a:ext cx="2057400" cy="13329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2819400" y="1295400"/>
              <a:ext cx="2438537" cy="76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5257937" y="1295400"/>
              <a:ext cx="2323572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7581509" y="2209800"/>
              <a:ext cx="1486291" cy="213052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11" name="Group 10"/>
            <p:cNvGrpSpPr/>
            <p:nvPr/>
          </p:nvGrpSpPr>
          <p:grpSpPr>
            <a:xfrm>
              <a:off x="2542411" y="1506071"/>
              <a:ext cx="786337" cy="407894"/>
              <a:chOff x="2542411" y="1506071"/>
              <a:chExt cx="786337" cy="407894"/>
            </a:xfrm>
          </p:grpSpPr>
          <p:sp>
            <p:nvSpPr>
              <p:cNvPr id="19" name="Rectangle 18"/>
              <p:cNvSpPr/>
              <p:nvPr/>
            </p:nvSpPr>
            <p:spPr bwMode="auto">
              <a:xfrm rot="20806156">
                <a:off x="2542411" y="1533351"/>
                <a:ext cx="786337" cy="334216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bg-BG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21" name="Curved Connector 20"/>
              <p:cNvCxnSpPr/>
              <p:nvPr/>
            </p:nvCxnSpPr>
            <p:spPr bwMode="auto">
              <a:xfrm rot="16200000" flipH="1">
                <a:off x="2475726" y="1742903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Curved Connector 92"/>
              <p:cNvCxnSpPr/>
              <p:nvPr/>
            </p:nvCxnSpPr>
            <p:spPr bwMode="auto">
              <a:xfrm rot="16200000" flipH="1">
                <a:off x="2570871" y="1723225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Curved Connector 93"/>
              <p:cNvCxnSpPr/>
              <p:nvPr/>
            </p:nvCxnSpPr>
            <p:spPr bwMode="auto">
              <a:xfrm rot="16200000" flipH="1">
                <a:off x="2690881" y="1714260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Curved Connector 94"/>
              <p:cNvCxnSpPr/>
              <p:nvPr/>
            </p:nvCxnSpPr>
            <p:spPr bwMode="auto">
              <a:xfrm rot="16200000" flipH="1">
                <a:off x="3038303" y="1629095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Curved Connector 95"/>
              <p:cNvCxnSpPr/>
              <p:nvPr/>
            </p:nvCxnSpPr>
            <p:spPr bwMode="auto">
              <a:xfrm rot="16200000" flipH="1">
                <a:off x="2924976" y="1647025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Curved Connector 96"/>
              <p:cNvCxnSpPr/>
              <p:nvPr/>
            </p:nvCxnSpPr>
            <p:spPr bwMode="auto">
              <a:xfrm rot="16200000" flipH="1">
                <a:off x="2808436" y="1675668"/>
                <a:ext cx="294086" cy="48037"/>
              </a:xfrm>
              <a:prstGeom prst="curvedConnector3">
                <a:avLst>
                  <a:gd name="adj1" fmla="val 50000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6" name="Cube 25"/>
            <p:cNvSpPr/>
            <p:nvPr/>
          </p:nvSpPr>
          <p:spPr bwMode="auto">
            <a:xfrm>
              <a:off x="380999" y="4569341"/>
              <a:ext cx="880355" cy="1983859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3" name="Straight Connector 2"/>
            <p:cNvCxnSpPr>
              <a:stCxn id="26" idx="0"/>
            </p:cNvCxnSpPr>
            <p:nvPr/>
          </p:nvCxnSpPr>
          <p:spPr bwMode="auto">
            <a:xfrm flipH="1" flipV="1">
              <a:off x="914400" y="2702489"/>
              <a:ext cx="16821" cy="18668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914400" y="1447800"/>
              <a:ext cx="1827533" cy="12567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4061484" y="4270984"/>
              <a:ext cx="0" cy="1486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H="1">
              <a:off x="4666865" y="4206704"/>
              <a:ext cx="27317" cy="1140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4559373" y="5048033"/>
              <a:ext cx="2052" cy="1297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4171481" y="5083395"/>
              <a:ext cx="46414" cy="9436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3835954" y="5258323"/>
              <a:ext cx="73531" cy="1025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Connector 207"/>
            <p:cNvCxnSpPr/>
            <p:nvPr/>
          </p:nvCxnSpPr>
          <p:spPr bwMode="auto">
            <a:xfrm>
              <a:off x="990600" y="3112825"/>
              <a:ext cx="0" cy="14681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09" name="Flowchart: Collate 208"/>
            <p:cNvSpPr/>
            <p:nvPr/>
          </p:nvSpPr>
          <p:spPr bwMode="auto">
            <a:xfrm rot="19055538">
              <a:off x="2170541" y="1913844"/>
              <a:ext cx="144108" cy="196923"/>
            </a:xfrm>
            <a:prstGeom prst="flowChartCollat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13" name="Straight Connector 212"/>
            <p:cNvCxnSpPr>
              <a:stCxn id="209" idx="0"/>
              <a:endCxn id="209" idx="0"/>
            </p:cNvCxnSpPr>
            <p:nvPr/>
          </p:nvCxnSpPr>
          <p:spPr bwMode="auto">
            <a:xfrm>
              <a:off x="2176192" y="1939605"/>
              <a:ext cx="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>
              <a:endCxn id="209" idx="0"/>
            </p:cNvCxnSpPr>
            <p:nvPr/>
          </p:nvCxnSpPr>
          <p:spPr bwMode="auto">
            <a:xfrm>
              <a:off x="2122990" y="1911011"/>
              <a:ext cx="53202" cy="2859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60" name="Flowchart: Collate 159"/>
            <p:cNvSpPr/>
            <p:nvPr/>
          </p:nvSpPr>
          <p:spPr bwMode="auto">
            <a:xfrm rot="19055538">
              <a:off x="2714551" y="1394433"/>
              <a:ext cx="144108" cy="196923"/>
            </a:xfrm>
            <a:prstGeom prst="flowChartCollat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bg-BG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83993" y="924580"/>
              <a:ext cx="21258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Bulkhead Swagelok brass union 8 mm</a:t>
              </a:r>
            </a:p>
          </p:txBody>
        </p:sp>
        <p:cxnSp>
          <p:nvCxnSpPr>
            <p:cNvPr id="180" name="Straight Arrow Connector 179"/>
            <p:cNvCxnSpPr/>
            <p:nvPr/>
          </p:nvCxnSpPr>
          <p:spPr bwMode="auto">
            <a:xfrm>
              <a:off x="2260028" y="1340225"/>
              <a:ext cx="457200" cy="717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81" name="TextBox 180"/>
            <p:cNvSpPr txBox="1"/>
            <p:nvPr/>
          </p:nvSpPr>
          <p:spPr>
            <a:xfrm>
              <a:off x="2640603" y="6016823"/>
              <a:ext cx="864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Top layer</a:t>
              </a:r>
              <a:endPara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171809" y="1680885"/>
              <a:ext cx="1486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 mm copper pipe</a:t>
              </a:r>
            </a:p>
          </p:txBody>
        </p:sp>
        <p:cxnSp>
          <p:nvCxnSpPr>
            <p:cNvPr id="184" name="Straight Arrow Connector 183"/>
            <p:cNvCxnSpPr/>
            <p:nvPr/>
          </p:nvCxnSpPr>
          <p:spPr bwMode="auto">
            <a:xfrm>
              <a:off x="838200" y="2057400"/>
              <a:ext cx="533400" cy="3112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04" name="Straight Arrow Connector 203"/>
            <p:cNvCxnSpPr/>
            <p:nvPr/>
          </p:nvCxnSpPr>
          <p:spPr bwMode="auto">
            <a:xfrm>
              <a:off x="838200" y="2055363"/>
              <a:ext cx="150755" cy="140203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05" name="TextBox 204"/>
            <p:cNvSpPr txBox="1"/>
            <p:nvPr/>
          </p:nvSpPr>
          <p:spPr>
            <a:xfrm>
              <a:off x="1485496" y="5026223"/>
              <a:ext cx="14863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mm copper pipe</a:t>
              </a:r>
            </a:p>
          </p:txBody>
        </p:sp>
        <p:cxnSp>
          <p:nvCxnSpPr>
            <p:cNvPr id="206" name="Straight Arrow Connector 205"/>
            <p:cNvCxnSpPr/>
            <p:nvPr/>
          </p:nvCxnSpPr>
          <p:spPr bwMode="auto">
            <a:xfrm flipV="1">
              <a:off x="2514887" y="4800600"/>
              <a:ext cx="304513" cy="2301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07" name="TextBox 206"/>
            <p:cNvSpPr txBox="1"/>
            <p:nvPr/>
          </p:nvSpPr>
          <p:spPr>
            <a:xfrm>
              <a:off x="6338480" y="1063823"/>
              <a:ext cx="1515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RE4(3).3 chamber</a:t>
              </a:r>
            </a:p>
          </p:txBody>
        </p:sp>
        <p:cxnSp>
          <p:nvCxnSpPr>
            <p:cNvPr id="210" name="Straight Arrow Connector 209"/>
            <p:cNvCxnSpPr>
              <a:stCxn id="207" idx="2"/>
            </p:cNvCxnSpPr>
            <p:nvPr/>
          </p:nvCxnSpPr>
          <p:spPr bwMode="auto">
            <a:xfrm flipH="1">
              <a:off x="4846582" y="1371600"/>
              <a:ext cx="2249477" cy="1134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12" name="TextBox 211"/>
            <p:cNvSpPr txBox="1"/>
            <p:nvPr/>
          </p:nvSpPr>
          <p:spPr>
            <a:xfrm>
              <a:off x="7198666" y="1673423"/>
              <a:ext cx="1515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RE4(3).2 chamber</a:t>
              </a:r>
            </a:p>
          </p:txBody>
        </p:sp>
        <p:cxnSp>
          <p:nvCxnSpPr>
            <p:cNvPr id="214" name="Straight Arrow Connector 213"/>
            <p:cNvCxnSpPr>
              <a:stCxn id="212" idx="2"/>
            </p:cNvCxnSpPr>
            <p:nvPr/>
          </p:nvCxnSpPr>
          <p:spPr bwMode="auto">
            <a:xfrm flipH="1">
              <a:off x="4798471" y="1981200"/>
              <a:ext cx="3157774" cy="169254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17" name="TextBox 216"/>
            <p:cNvSpPr txBox="1"/>
            <p:nvPr/>
          </p:nvSpPr>
          <p:spPr>
            <a:xfrm>
              <a:off x="3859351" y="6216226"/>
              <a:ext cx="1515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RE4(3).1 chamber</a:t>
              </a: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203554" y="914400"/>
              <a:ext cx="1356462" cy="30777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Impedance box</a:t>
              </a:r>
            </a:p>
          </p:txBody>
        </p:sp>
        <p:cxnSp>
          <p:nvCxnSpPr>
            <p:cNvPr id="220" name="Straight Arrow Connector 219"/>
            <p:cNvCxnSpPr>
              <a:stCxn id="219" idx="2"/>
            </p:cNvCxnSpPr>
            <p:nvPr/>
          </p:nvCxnSpPr>
          <p:spPr bwMode="auto">
            <a:xfrm flipH="1">
              <a:off x="2955489" y="1222177"/>
              <a:ext cx="926296" cy="48571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221" name="TextBox 220"/>
            <p:cNvSpPr txBox="1"/>
            <p:nvPr/>
          </p:nvSpPr>
          <p:spPr>
            <a:xfrm>
              <a:off x="300252" y="5285601"/>
              <a:ext cx="8068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 smtClean="0"/>
                <a:t>Gas Rack</a:t>
              </a:r>
              <a:endParaRPr lang="bg-BG" sz="1200" dirty="0"/>
            </a:p>
          </p:txBody>
        </p:sp>
        <p:cxnSp>
          <p:nvCxnSpPr>
            <p:cNvPr id="218" name="Straight Arrow Connector 217"/>
            <p:cNvCxnSpPr>
              <a:stCxn id="217" idx="0"/>
              <a:endCxn id="243" idx="0"/>
            </p:cNvCxnSpPr>
            <p:nvPr/>
          </p:nvCxnSpPr>
          <p:spPr bwMode="auto">
            <a:xfrm flipV="1">
              <a:off x="4616930" y="5181599"/>
              <a:ext cx="3311" cy="10346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43" name="Trapezoid 242"/>
          <p:cNvSpPr/>
          <p:nvPr/>
        </p:nvSpPr>
        <p:spPr bwMode="auto">
          <a:xfrm rot="10800000">
            <a:off x="4343401" y="4301762"/>
            <a:ext cx="553680" cy="803637"/>
          </a:xfrm>
          <a:prstGeom prst="trapezoid">
            <a:avLst>
              <a:gd name="adj" fmla="val 21326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1712923" y="5334000"/>
            <a:ext cx="11272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Bottom layer</a:t>
            </a:r>
          </a:p>
        </p:txBody>
      </p:sp>
      <p:cxnSp>
        <p:nvCxnSpPr>
          <p:cNvPr id="224" name="Straight Arrow Connector 223"/>
          <p:cNvCxnSpPr/>
          <p:nvPr/>
        </p:nvCxnSpPr>
        <p:spPr bwMode="auto">
          <a:xfrm flipV="1">
            <a:off x="2696716" y="4805080"/>
            <a:ext cx="475371" cy="6110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25" name="Straight Arrow Connector 224"/>
          <p:cNvCxnSpPr/>
          <p:nvPr/>
        </p:nvCxnSpPr>
        <p:spPr bwMode="auto">
          <a:xfrm flipV="1">
            <a:off x="2696716" y="5209055"/>
            <a:ext cx="683582" cy="2071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16" name="Title 1"/>
          <p:cNvSpPr>
            <a:spLocks noGrp="1"/>
          </p:cNvSpPr>
          <p:nvPr>
            <p:ph type="title"/>
          </p:nvPr>
        </p:nvSpPr>
        <p:spPr>
          <a:xfrm>
            <a:off x="373063" y="114300"/>
            <a:ext cx="8439150" cy="685800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distribution schematic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 gas channel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60° sector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59492" y="4114800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1221799" y="411182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</a:p>
        </p:txBody>
      </p:sp>
      <p:cxnSp>
        <p:nvCxnSpPr>
          <p:cNvPr id="231" name="Straight Arrow Connector 230"/>
          <p:cNvCxnSpPr>
            <a:stCxn id="229" idx="0"/>
          </p:cNvCxnSpPr>
          <p:nvPr/>
        </p:nvCxnSpPr>
        <p:spPr bwMode="auto">
          <a:xfrm flipV="1">
            <a:off x="405901" y="3886200"/>
            <a:ext cx="508499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2" name="Straight Arrow Connector 231"/>
          <p:cNvCxnSpPr>
            <a:stCxn id="230" idx="0"/>
          </p:cNvCxnSpPr>
          <p:nvPr/>
        </p:nvCxnSpPr>
        <p:spPr bwMode="auto">
          <a:xfrm flipH="1" flipV="1">
            <a:off x="1015556" y="4000500"/>
            <a:ext cx="543034" cy="1113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6" name="Straight Connector 235"/>
          <p:cNvCxnSpPr/>
          <p:nvPr/>
        </p:nvCxnSpPr>
        <p:spPr bwMode="auto">
          <a:xfrm>
            <a:off x="3418637" y="4422577"/>
            <a:ext cx="32324" cy="1966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37" name="Straight Connector 236"/>
          <p:cNvCxnSpPr/>
          <p:nvPr/>
        </p:nvCxnSpPr>
        <p:spPr bwMode="auto">
          <a:xfrm flipV="1">
            <a:off x="990600" y="1828800"/>
            <a:ext cx="1132390" cy="12018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2" name="TextBox 221"/>
          <p:cNvSpPr txBox="1"/>
          <p:nvPr/>
        </p:nvSpPr>
        <p:spPr>
          <a:xfrm>
            <a:off x="5745399" y="3948459"/>
            <a:ext cx="1435009" cy="369332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flow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E4519D-4B1B-40E0-95D1-61BB44392924}" type="datetime3">
              <a:rPr lang="bg-BG" smtClean="0"/>
              <a:t>16/1/19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7" name="Straight Arrow Connector 6"/>
          <p:cNvCxnSpPr>
            <a:endCxn id="209" idx="0"/>
          </p:cNvCxnSpPr>
          <p:nvPr/>
        </p:nvCxnSpPr>
        <p:spPr bwMode="auto">
          <a:xfrm>
            <a:off x="2122990" y="1416593"/>
            <a:ext cx="53202" cy="446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84" name="Straight Connector 283"/>
          <p:cNvCxnSpPr>
            <a:stCxn id="209" idx="2"/>
          </p:cNvCxnSpPr>
          <p:nvPr/>
        </p:nvCxnSpPr>
        <p:spPr bwMode="auto">
          <a:xfrm>
            <a:off x="2308998" y="2008806"/>
            <a:ext cx="39897" cy="485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6" name="Straight Connector 285"/>
          <p:cNvCxnSpPr/>
          <p:nvPr/>
        </p:nvCxnSpPr>
        <p:spPr bwMode="auto">
          <a:xfrm flipV="1">
            <a:off x="2348895" y="1547778"/>
            <a:ext cx="165992" cy="5096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1" name="Trapezoid 240"/>
          <p:cNvSpPr/>
          <p:nvPr/>
        </p:nvSpPr>
        <p:spPr bwMode="auto">
          <a:xfrm rot="8471477">
            <a:off x="3370405" y="4597965"/>
            <a:ext cx="553680" cy="803637"/>
          </a:xfrm>
          <a:prstGeom prst="trapezoid">
            <a:avLst>
              <a:gd name="adj" fmla="val 21326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2" name="Trapezoid 241"/>
          <p:cNvSpPr/>
          <p:nvPr/>
        </p:nvSpPr>
        <p:spPr bwMode="auto">
          <a:xfrm rot="9661398">
            <a:off x="3826501" y="4385977"/>
            <a:ext cx="553680" cy="803637"/>
          </a:xfrm>
          <a:prstGeom prst="trapezoid">
            <a:avLst>
              <a:gd name="adj" fmla="val 21326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646788" y="1866385"/>
            <a:ext cx="308691" cy="869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741933" y="1837765"/>
            <a:ext cx="213546" cy="1156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2"/>
          </p:cNvCxnSpPr>
          <p:nvPr/>
        </p:nvCxnSpPr>
        <p:spPr bwMode="auto">
          <a:xfrm flipH="1">
            <a:off x="2955489" y="1786931"/>
            <a:ext cx="18338" cy="1749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878068" y="1818087"/>
            <a:ext cx="86590" cy="1442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/>
          <p:cNvCxnSpPr/>
          <p:nvPr/>
        </p:nvCxnSpPr>
        <p:spPr bwMode="auto">
          <a:xfrm flipH="1">
            <a:off x="2955489" y="1751111"/>
            <a:ext cx="140549" cy="2022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flipH="1">
            <a:off x="2955489" y="1723957"/>
            <a:ext cx="263202" cy="2294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0" name="Straight Connector 259"/>
          <p:cNvCxnSpPr/>
          <p:nvPr/>
        </p:nvCxnSpPr>
        <p:spPr bwMode="auto">
          <a:xfrm>
            <a:off x="2955489" y="1953382"/>
            <a:ext cx="874102" cy="2251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/>
          <p:nvPr/>
        </p:nvCxnSpPr>
        <p:spPr bwMode="auto">
          <a:xfrm>
            <a:off x="3523738" y="4419600"/>
            <a:ext cx="57662" cy="1966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9" name="Straight Connector 268"/>
          <p:cNvCxnSpPr/>
          <p:nvPr/>
        </p:nvCxnSpPr>
        <p:spPr bwMode="auto">
          <a:xfrm>
            <a:off x="4191000" y="4187516"/>
            <a:ext cx="0" cy="1962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1" name="Straight Connector 270"/>
          <p:cNvCxnSpPr/>
          <p:nvPr/>
        </p:nvCxnSpPr>
        <p:spPr bwMode="auto">
          <a:xfrm flipH="1">
            <a:off x="4819266" y="4114800"/>
            <a:ext cx="27316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/>
          <p:cNvCxnSpPr/>
          <p:nvPr/>
        </p:nvCxnSpPr>
        <p:spPr bwMode="auto">
          <a:xfrm flipH="1">
            <a:off x="3418637" y="4204812"/>
            <a:ext cx="410954" cy="2147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6" name="Straight Connector 275"/>
          <p:cNvCxnSpPr/>
          <p:nvPr/>
        </p:nvCxnSpPr>
        <p:spPr bwMode="auto">
          <a:xfrm flipH="1">
            <a:off x="3523738" y="4204812"/>
            <a:ext cx="305853" cy="2147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/>
          <p:nvPr/>
        </p:nvCxnSpPr>
        <p:spPr bwMode="auto">
          <a:xfrm flipV="1">
            <a:off x="3829591" y="4194784"/>
            <a:ext cx="231893" cy="100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flipV="1">
            <a:off x="3835954" y="4187516"/>
            <a:ext cx="358734" cy="72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3829591" y="4130504"/>
            <a:ext cx="864591" cy="743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3829591" y="4121046"/>
            <a:ext cx="1016991" cy="837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8" name="Straight Arrow Connector 287"/>
          <p:cNvCxnSpPr/>
          <p:nvPr/>
        </p:nvCxnSpPr>
        <p:spPr bwMode="auto">
          <a:xfrm flipV="1">
            <a:off x="3218691" y="4876801"/>
            <a:ext cx="380880" cy="987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89" name="Straight Arrow Connector 288"/>
          <p:cNvCxnSpPr/>
          <p:nvPr/>
        </p:nvCxnSpPr>
        <p:spPr bwMode="auto">
          <a:xfrm flipV="1">
            <a:off x="3218691" y="5280777"/>
            <a:ext cx="589091" cy="5836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3072019" y="1936105"/>
            <a:ext cx="763935" cy="219439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2646788" y="1863405"/>
            <a:ext cx="449250" cy="899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2741933" y="1837765"/>
            <a:ext cx="354105" cy="1156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19" idx="2"/>
          </p:cNvCxnSpPr>
          <p:nvPr/>
        </p:nvCxnSpPr>
        <p:spPr bwMode="auto">
          <a:xfrm>
            <a:off x="2973827" y="1786931"/>
            <a:ext cx="113263" cy="1664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2861943" y="1818087"/>
            <a:ext cx="234095" cy="1352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>
            <a:off x="3096038" y="1751111"/>
            <a:ext cx="0" cy="1849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3096038" y="1723957"/>
            <a:ext cx="113327" cy="2294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4466379" y="4056161"/>
            <a:ext cx="0" cy="3275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4338086" y="4111823"/>
            <a:ext cx="0" cy="1568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/>
          <p:cNvCxnSpPr/>
          <p:nvPr/>
        </p:nvCxnSpPr>
        <p:spPr bwMode="auto">
          <a:xfrm flipH="1" flipV="1">
            <a:off x="3581400" y="4317791"/>
            <a:ext cx="95264" cy="1753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 flipH="1" flipV="1">
            <a:off x="3710882" y="4317791"/>
            <a:ext cx="125072" cy="2299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5" name="Straight Connector 294"/>
          <p:cNvCxnSpPr/>
          <p:nvPr/>
        </p:nvCxnSpPr>
        <p:spPr bwMode="auto">
          <a:xfrm flipH="1" flipV="1">
            <a:off x="3159588" y="4628214"/>
            <a:ext cx="205938" cy="2575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0" name="Straight Connector 299"/>
          <p:cNvCxnSpPr/>
          <p:nvPr/>
        </p:nvCxnSpPr>
        <p:spPr bwMode="auto">
          <a:xfrm flipH="1" flipV="1">
            <a:off x="3025540" y="4748025"/>
            <a:ext cx="127161" cy="1287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2" name="Straight Connector 301"/>
          <p:cNvCxnSpPr/>
          <p:nvPr/>
        </p:nvCxnSpPr>
        <p:spPr bwMode="auto">
          <a:xfrm flipH="1">
            <a:off x="3835954" y="4114800"/>
            <a:ext cx="502132" cy="6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4" name="Straight Connector 303"/>
          <p:cNvCxnSpPr/>
          <p:nvPr/>
        </p:nvCxnSpPr>
        <p:spPr bwMode="auto">
          <a:xfrm flipH="1">
            <a:off x="3835954" y="4056161"/>
            <a:ext cx="630425" cy="648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6" name="Straight Connector 305"/>
          <p:cNvCxnSpPr/>
          <p:nvPr/>
        </p:nvCxnSpPr>
        <p:spPr bwMode="auto">
          <a:xfrm flipV="1">
            <a:off x="3710882" y="4114800"/>
            <a:ext cx="125072" cy="2029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8" name="Straight Connector 307"/>
          <p:cNvCxnSpPr/>
          <p:nvPr/>
        </p:nvCxnSpPr>
        <p:spPr bwMode="auto">
          <a:xfrm flipV="1">
            <a:off x="3581400" y="4121046"/>
            <a:ext cx="254554" cy="1967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0" name="Straight Connector 309"/>
          <p:cNvCxnSpPr/>
          <p:nvPr/>
        </p:nvCxnSpPr>
        <p:spPr bwMode="auto">
          <a:xfrm flipV="1">
            <a:off x="3161327" y="4111823"/>
            <a:ext cx="674627" cy="5074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2" name="Straight Connector 311"/>
          <p:cNvCxnSpPr/>
          <p:nvPr/>
        </p:nvCxnSpPr>
        <p:spPr bwMode="auto">
          <a:xfrm flipV="1">
            <a:off x="3025540" y="4130504"/>
            <a:ext cx="810414" cy="6175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9164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7">
    <a:dk1>
      <a:srgbClr val="000000"/>
    </a:dk1>
    <a:lt1>
      <a:srgbClr val="FFFFFF"/>
    </a:lt1>
    <a:dk2>
      <a:srgbClr val="515F7B"/>
    </a:dk2>
    <a:lt2>
      <a:srgbClr val="808080"/>
    </a:lt2>
    <a:accent1>
      <a:srgbClr val="9FCAD3"/>
    </a:accent1>
    <a:accent2>
      <a:srgbClr val="C0C0C0"/>
    </a:accent2>
    <a:accent3>
      <a:srgbClr val="FFFFFF"/>
    </a:accent3>
    <a:accent4>
      <a:srgbClr val="000000"/>
    </a:accent4>
    <a:accent5>
      <a:srgbClr val="CDE1E6"/>
    </a:accent5>
    <a:accent6>
      <a:srgbClr val="AEAEAE"/>
    </a:accent6>
    <a:hlink>
      <a:srgbClr val="91AFBF"/>
    </a:hlink>
    <a:folHlink>
      <a:srgbClr val="ECEAA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35529</TotalTime>
  <Words>424</Words>
  <Application>Microsoft Office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Blends</vt:lpstr>
      <vt:lpstr>Capillary tube Δ P measurements</vt:lpstr>
      <vt:lpstr>Experimental setup for ΔP tests</vt:lpstr>
      <vt:lpstr>Results (1)</vt:lpstr>
      <vt:lpstr>Results (2)</vt:lpstr>
      <vt:lpstr>Results (3)</vt:lpstr>
      <vt:lpstr>Notes and conclusions</vt:lpstr>
      <vt:lpstr>Gas distribution schematic (1 gas channel = 120° sector)</vt:lpstr>
      <vt:lpstr>Gas distribution schematic (1 gas channel = 60° sector)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of</dc:title>
  <dc:creator>aaleksan</dc:creator>
  <cp:lastModifiedBy>aaleksan</cp:lastModifiedBy>
  <cp:revision>893</cp:revision>
  <dcterms:created xsi:type="dcterms:W3CDTF">2003-08-21T09:13:18Z</dcterms:created>
  <dcterms:modified xsi:type="dcterms:W3CDTF">2019-01-17T08:12:52Z</dcterms:modified>
</cp:coreProperties>
</file>