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1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9B7EB-AB09-4E03-9FCA-01B6A31CF6EF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13C56-18E9-4DC5-9679-6E386F151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257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9B7EB-AB09-4E03-9FCA-01B6A31CF6EF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13C56-18E9-4DC5-9679-6E386F151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536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9B7EB-AB09-4E03-9FCA-01B6A31CF6EF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13C56-18E9-4DC5-9679-6E386F151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986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9B7EB-AB09-4E03-9FCA-01B6A31CF6EF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13C56-18E9-4DC5-9679-6E386F151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661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9B7EB-AB09-4E03-9FCA-01B6A31CF6EF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13C56-18E9-4DC5-9679-6E386F151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313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9B7EB-AB09-4E03-9FCA-01B6A31CF6EF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13C56-18E9-4DC5-9679-6E386F151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272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9B7EB-AB09-4E03-9FCA-01B6A31CF6EF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13C56-18E9-4DC5-9679-6E386F151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454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9B7EB-AB09-4E03-9FCA-01B6A31CF6EF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13C56-18E9-4DC5-9679-6E386F151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536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9B7EB-AB09-4E03-9FCA-01B6A31CF6EF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13C56-18E9-4DC5-9679-6E386F151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1875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9B7EB-AB09-4E03-9FCA-01B6A31CF6EF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13C56-18E9-4DC5-9679-6E386F151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740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9B7EB-AB09-4E03-9FCA-01B6A31CF6EF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13C56-18E9-4DC5-9679-6E386F151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473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9B7EB-AB09-4E03-9FCA-01B6A31CF6EF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13C56-18E9-4DC5-9679-6E386F151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988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mm.cern.ch/owa/redir.aspx?C=dRDloQFcf06ORFfB9g2lwoPO27NXcS5a-eRsxBYSfNm42rFNn0vWCA..&amp;URL=http://charm.web.cern.ch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dms.cern.ch/document/2048697/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7634" y="213119"/>
            <a:ext cx="7276289" cy="5366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540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91" y="-20740"/>
            <a:ext cx="9507277" cy="678274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83659" y="332022"/>
            <a:ext cx="51070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CHARM facility Layout </a:t>
            </a:r>
          </a:p>
          <a:p>
            <a:r>
              <a:rPr lang="en-US" dirty="0" smtClean="0"/>
              <a:t>For more details, </a:t>
            </a:r>
            <a:r>
              <a:rPr lang="en-GB" dirty="0" smtClean="0"/>
              <a:t>the CHARM web site: </a:t>
            </a:r>
            <a:r>
              <a:rPr lang="en-GB" dirty="0" smtClean="0">
                <a:hlinkClick r:id="rId3"/>
              </a:rPr>
              <a:t>http://charm.web.cern.ch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9027268" y="1785271"/>
            <a:ext cx="30058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HV connector placed in Pole 1 of the Charm facility  during one week</a:t>
            </a:r>
          </a:p>
          <a:p>
            <a:r>
              <a:rPr lang="en-US" sz="2000" b="1" dirty="0" smtClean="0">
                <a:solidFill>
                  <a:srgbClr val="00B050"/>
                </a:solidFill>
              </a:rPr>
              <a:t>24-31 /10/2018</a:t>
            </a:r>
            <a:endParaRPr lang="en-GB" sz="2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570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7873654"/>
              </p:ext>
            </p:extLst>
          </p:nvPr>
        </p:nvGraphicFramePr>
        <p:xfrm>
          <a:off x="1108954" y="1347755"/>
          <a:ext cx="6060330" cy="2533581"/>
        </p:xfrm>
        <a:graphic>
          <a:graphicData uri="http://schemas.openxmlformats.org/drawingml/2006/table">
            <a:tbl>
              <a:tblPr/>
              <a:tblGrid>
                <a:gridCol w="1239726">
                  <a:extLst>
                    <a:ext uri="{9D8B030D-6E8A-4147-A177-3AD203B41FA5}">
                      <a16:colId xmlns:a16="http://schemas.microsoft.com/office/drawing/2014/main" val="3271003659"/>
                    </a:ext>
                  </a:extLst>
                </a:gridCol>
                <a:gridCol w="1915308">
                  <a:extLst>
                    <a:ext uri="{9D8B030D-6E8A-4147-A177-3AD203B41FA5}">
                      <a16:colId xmlns:a16="http://schemas.microsoft.com/office/drawing/2014/main" val="1699365947"/>
                    </a:ext>
                  </a:extLst>
                </a:gridCol>
                <a:gridCol w="1507371">
                  <a:extLst>
                    <a:ext uri="{9D8B030D-6E8A-4147-A177-3AD203B41FA5}">
                      <a16:colId xmlns:a16="http://schemas.microsoft.com/office/drawing/2014/main" val="1794135441"/>
                    </a:ext>
                  </a:extLst>
                </a:gridCol>
                <a:gridCol w="1397925">
                  <a:extLst>
                    <a:ext uri="{9D8B030D-6E8A-4147-A177-3AD203B41FA5}">
                      <a16:colId xmlns:a16="http://schemas.microsoft.com/office/drawing/2014/main" val="829037995"/>
                    </a:ext>
                  </a:extLst>
                </a:gridCol>
              </a:tblGrid>
              <a:tr h="10946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Dose (Gy)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effectLst/>
                        </a:rPr>
                        <a:t>HEH Fluence </a:t>
                      </a:r>
                      <a:endParaRPr lang="en-US">
                        <a:effectLst/>
                      </a:endParaRPr>
                    </a:p>
                    <a:p>
                      <a:pPr algn="ctr"/>
                      <a:r>
                        <a:rPr lang="en-US" sz="1100" b="1">
                          <a:effectLst/>
                        </a:rPr>
                        <a:t>(cm</a:t>
                      </a:r>
                      <a:r>
                        <a:rPr lang="en-US" sz="1100" b="1" baseline="30000">
                          <a:effectLst/>
                        </a:rPr>
                        <a:t>-2</a:t>
                      </a:r>
                      <a:r>
                        <a:rPr lang="en-US" sz="1100" b="1">
                          <a:effectLst/>
                        </a:rPr>
                        <a:t>)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effectLst/>
                        </a:rPr>
                        <a:t>1MeV n eq. (cm</a:t>
                      </a:r>
                      <a:r>
                        <a:rPr lang="en-US" sz="1100" b="1" baseline="30000">
                          <a:effectLst/>
                        </a:rPr>
                        <a:t>-2</a:t>
                      </a:r>
                      <a:r>
                        <a:rPr lang="en-US" sz="1100" b="1">
                          <a:effectLst/>
                        </a:rPr>
                        <a:t>)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Total POT</a:t>
                      </a:r>
                      <a:r>
                        <a:rPr lang="en-US" sz="1100" b="1" baseline="30000" dirty="0">
                          <a:effectLst/>
                        </a:rPr>
                        <a:t>*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074277"/>
                  </a:ext>
                </a:extLst>
              </a:tr>
              <a:tr h="143895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103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</a:rPr>
                        <a:t>2.83·10</a:t>
                      </a:r>
                      <a:r>
                        <a:rPr lang="en-US" sz="1100" baseline="30000">
                          <a:solidFill>
                            <a:srgbClr val="000000"/>
                          </a:solidFill>
                          <a:effectLst/>
                        </a:rPr>
                        <a:t>11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</a:rPr>
                        <a:t>2.71·10</a:t>
                      </a:r>
                      <a:r>
                        <a:rPr lang="en-US" sz="1100" baseline="30000">
                          <a:solidFill>
                            <a:srgbClr val="000000"/>
                          </a:solidFill>
                          <a:effectLst/>
                        </a:rPr>
                        <a:t>12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</a:rPr>
                        <a:t>1.4·10</a:t>
                      </a:r>
                      <a:r>
                        <a:rPr lang="en-US" sz="1100" baseline="30000" dirty="0">
                          <a:solidFill>
                            <a:srgbClr val="000000"/>
                          </a:solidFill>
                          <a:effectLst/>
                        </a:rPr>
                        <a:t>16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200268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08953" y="578314"/>
            <a:ext cx="6597889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Here are the dose reached  during the irradiation of the HV connector :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08953" y="4143982"/>
            <a:ext cx="678017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reference document </a:t>
            </a:r>
            <a:r>
              <a:rPr lang="en-GB" dirty="0"/>
              <a:t>related </a:t>
            </a:r>
            <a:r>
              <a:rPr lang="en-GB" dirty="0" smtClean="0"/>
              <a:t>to the irradiation </a:t>
            </a:r>
            <a:r>
              <a:rPr lang="en-GB" dirty="0"/>
              <a:t>test: </a:t>
            </a: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edms.cern.ch/document/2048697/1</a:t>
            </a:r>
            <a:endParaRPr lang="en-GB" dirty="0" smtClean="0"/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Max dose in R3,4/1  : 45 </a:t>
            </a:r>
            <a:r>
              <a:rPr lang="en-US" b="1" dirty="0" err="1" smtClean="0">
                <a:solidFill>
                  <a:srgbClr val="FF0000"/>
                </a:solidFill>
              </a:rPr>
              <a:t>Gy</a:t>
            </a:r>
            <a:r>
              <a:rPr lang="en-US" b="1" dirty="0" smtClean="0">
                <a:solidFill>
                  <a:srgbClr val="FF0000"/>
                </a:solidFill>
              </a:rPr>
              <a:t> for 3000 fb-1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i="1" dirty="0" smtClean="0"/>
              <a:t>Thanks to </a:t>
            </a:r>
            <a:r>
              <a:rPr lang="en-GB" i="1" dirty="0"/>
              <a:t>Salvatore </a:t>
            </a:r>
            <a:r>
              <a:rPr lang="en-GB" i="1" dirty="0" err="1" smtClean="0"/>
              <a:t>Danzeca</a:t>
            </a:r>
            <a:r>
              <a:rPr lang="en-GB" i="1" dirty="0" smtClean="0"/>
              <a:t> and  Chiara </a:t>
            </a:r>
            <a:r>
              <a:rPr lang="en-GB" i="1" dirty="0" err="1" smtClean="0"/>
              <a:t>Cangialosi</a:t>
            </a:r>
            <a:r>
              <a:rPr lang="en-GB" i="1" dirty="0" smtClean="0"/>
              <a:t> of the Charm facility Group w</a:t>
            </a:r>
            <a:r>
              <a:rPr lang="en-US" i="1" dirty="0" smtClean="0"/>
              <a:t>ho took care of the irradiation test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450572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411" y="418290"/>
            <a:ext cx="7020796" cy="345521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64595" y="4182894"/>
            <a:ext cx="796695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Preliminary measurement done by Atlas  colleagues. </a:t>
            </a:r>
          </a:p>
          <a:p>
            <a:r>
              <a:rPr lang="en-GB" dirty="0" smtClean="0"/>
              <a:t>They  think it is sufficient to assess the insulator did not suffered from the irradiation.</a:t>
            </a:r>
          </a:p>
          <a:p>
            <a:r>
              <a:rPr lang="en-GB" dirty="0" smtClean="0"/>
              <a:t>They are completing the measurement in more details.</a:t>
            </a:r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346332" y="1545733"/>
            <a:ext cx="26556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Naked </a:t>
            </a:r>
            <a:r>
              <a:rPr lang="en-US" dirty="0" smtClean="0"/>
              <a:t>: connector left open in the air</a:t>
            </a:r>
          </a:p>
          <a:p>
            <a:r>
              <a:rPr lang="en-US" b="1" dirty="0" smtClean="0"/>
              <a:t>Covered</a:t>
            </a:r>
            <a:r>
              <a:rPr lang="en-US" dirty="0" smtClean="0"/>
              <a:t> : connector close by insulator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8774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148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Nikolaos Zaganidis</dc:creator>
  <cp:lastModifiedBy>Nikolaos Zaganidis</cp:lastModifiedBy>
  <cp:revision>5</cp:revision>
  <dcterms:created xsi:type="dcterms:W3CDTF">2018-11-16T06:57:57Z</dcterms:created>
  <dcterms:modified xsi:type="dcterms:W3CDTF">2018-11-16T08:53:43Z</dcterms:modified>
</cp:coreProperties>
</file>