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A811B-2882-4A9B-AD91-A9A9F655BA4F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353DE-7AE2-4BFA-ACF0-394236F6A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4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69693-CF96-44FE-BFA0-C46FF95BC35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8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0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76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2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1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8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0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9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8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3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5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DDB0-47EA-4011-BAAF-463B8DDBE356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9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CMS/Services_RPCPhase2Upgrad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RPC Power System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Anton Dimitrov</a:t>
            </a:r>
          </a:p>
          <a:p>
            <a:r>
              <a:rPr lang="en-GB" dirty="0"/>
              <a:t>RPC Upgrade Workshop,</a:t>
            </a:r>
          </a:p>
          <a:p>
            <a:r>
              <a:rPr lang="en-GB" dirty="0"/>
              <a:t>23.Jul.2018, CERN</a:t>
            </a:r>
          </a:p>
          <a:p>
            <a:r>
              <a:rPr lang="en-GB" b="1" dirty="0">
                <a:solidFill>
                  <a:srgbClr val="FF0000"/>
                </a:solidFill>
              </a:rPr>
              <a:t>Updated: 17.Sep.2020 for yet another RPC Upgrade Workshop</a:t>
            </a:r>
          </a:p>
          <a:p>
            <a:r>
              <a:rPr lang="en-GB" dirty="0">
                <a:hlinkClick r:id="rId2"/>
              </a:rPr>
              <a:t>https://twiki.cern.ch/twiki/bin/view/CMS/Services_RPCPhase2Upgrade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07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079" y="1443841"/>
            <a:ext cx="119634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Design the RPC Phase-II Upgrade Power System, </a:t>
            </a:r>
            <a:r>
              <a:rPr lang="en-GB" b="1" dirty="0">
                <a:solidFill>
                  <a:srgbClr val="FF0000"/>
                </a:solidFill>
              </a:rPr>
              <a:t>DONE, Jun.2017</a:t>
            </a:r>
            <a:endParaRPr lang="en-GB" dirty="0"/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Install LV Power Distribution Cables between YE1PP and YE3X4 through mCC. Multiconductor cable with 7 conductors, 6 sq.mm. each for LV power (230V). </a:t>
            </a:r>
            <a:r>
              <a:rPr lang="en-GB" b="1" dirty="0">
                <a:solidFill>
                  <a:srgbClr val="FF0000"/>
                </a:solidFill>
              </a:rPr>
              <a:t>INSTALLED, Sep.2020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Install 48V DC Power &amp; Service cables between YE1PP (Far)/X4N19/55 (Near) and YE1X4. </a:t>
            </a:r>
            <a:r>
              <a:rPr lang="en-GB" b="1" dirty="0">
                <a:solidFill>
                  <a:srgbClr val="FF0000"/>
                </a:solidFill>
              </a:rPr>
              <a:t>INSTALLED, Sep.2020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Install 50-pin DCS communication jumper cable between YE1PP and YE1X4. </a:t>
            </a:r>
            <a:r>
              <a:rPr lang="en-GB" b="1" dirty="0">
                <a:solidFill>
                  <a:srgbClr val="FF0000"/>
                </a:solidFill>
              </a:rPr>
              <a:t>To be procured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Install 4 EASY3000S crates in racks X2J52, X4A51, X2V52, X4S51. </a:t>
            </a:r>
            <a:r>
              <a:rPr lang="en-GB" b="1" dirty="0">
                <a:solidFill>
                  <a:srgbClr val="FF0000"/>
                </a:solidFill>
              </a:rPr>
              <a:t>INSTALLED, Jun.2019</a:t>
            </a:r>
            <a:endParaRPr lang="en-GB" dirty="0"/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Install 4 A1676A Branch Controllers with properly loaded maps. </a:t>
            </a:r>
            <a:r>
              <a:rPr lang="en-GB" b="1" dirty="0">
                <a:solidFill>
                  <a:srgbClr val="FF0000"/>
                </a:solidFill>
              </a:rPr>
              <a:t>To be procured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Install 4 A3486S AC/DC 48 VDC power supplies (MAO). </a:t>
            </a:r>
            <a:r>
              <a:rPr lang="en-GB" b="1" dirty="0">
                <a:solidFill>
                  <a:srgbClr val="FF0000"/>
                </a:solidFill>
              </a:rPr>
              <a:t>To be procured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GB" dirty="0"/>
              <a:t>Implement RPC Phase-II Power System Upgrade on DCS. </a:t>
            </a:r>
            <a:r>
              <a:rPr lang="en-GB" b="1" dirty="0">
                <a:solidFill>
                  <a:srgbClr val="FF0000"/>
                </a:solidFill>
              </a:rPr>
              <a:t>EYETS23/24, upon chamber installation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487556" y="510988"/>
            <a:ext cx="820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</a:rPr>
              <a:t>Status Report of RPC Power Service Installation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FEAD7D-8EBB-4EDC-8F78-39EF110BB2B1}"/>
              </a:ext>
            </a:extLst>
          </p:cNvPr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5913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24346" y="1515294"/>
            <a:ext cx="3494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HV power system will be based on CAEN NON-EASY system: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SY4527 – 2 (new)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12 New HV boards – prototype ready in 2019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971800" y="4114800"/>
            <a:ext cx="0" cy="2057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6172200"/>
            <a:ext cx="73696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341430" y="4800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80863" y="2438400"/>
            <a:ext cx="261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HV multiconductor cables per endcap. Each with 20 HV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must go via the YE1’s main cable chains (MCC)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52485" y="5208815"/>
            <a:ext cx="624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term maintenance will be secured by CERN-CAEN contract. </a:t>
            </a:r>
          </a:p>
          <a:p>
            <a:r>
              <a:rPr lang="en-US" dirty="0"/>
              <a:t>To be integrated in the RPC DCS.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339125" y="9144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8" descr="840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2654" y="3257007"/>
            <a:ext cx="56388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794764" y="3781696"/>
            <a:ext cx="130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boards</a:t>
            </a:r>
          </a:p>
        </p:txBody>
      </p:sp>
      <p:pic>
        <p:nvPicPr>
          <p:cNvPr id="22" name="Picture 21" descr="downloa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655" y="1643737"/>
            <a:ext cx="2400300" cy="1905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225729" y="1600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SY4527 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81460" y="222110"/>
            <a:ext cx="9292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002060"/>
                </a:solidFill>
              </a:rPr>
              <a:t>HV Power System Upgrade for RE3/1 &amp; RE4/1 (I)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83675" y="102543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USC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43680" y="1025433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UXC</a:t>
            </a:r>
          </a:p>
        </p:txBody>
      </p:sp>
      <p:sp>
        <p:nvSpPr>
          <p:cNvPr id="29" name="TextBox 28"/>
          <p:cNvSpPr txBox="1"/>
          <p:nvPr/>
        </p:nvSpPr>
        <p:spPr>
          <a:xfrm rot="19508341">
            <a:off x="8735693" y="1606731"/>
            <a:ext cx="284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cs typeface="Arial" charset="0"/>
              </a:rPr>
              <a:t>Preferred Variant: Variant I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7A82AD-D5B3-45E9-A48E-B1CA9F5F8CC1}"/>
              </a:ext>
            </a:extLst>
          </p:cNvPr>
          <p:cNvSpPr txBox="1"/>
          <p:nvPr/>
        </p:nvSpPr>
        <p:spPr>
          <a:xfrm rot="19508341">
            <a:off x="10495388" y="4907174"/>
            <a:ext cx="1193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rgbClr val="00B050"/>
                </a:solidFill>
                <a:cs typeface="Arial" charset="0"/>
              </a:rPr>
              <a:t>INSTALLED</a:t>
            </a:r>
            <a:br>
              <a:rPr lang="en-US" b="1" i="1" dirty="0">
                <a:solidFill>
                  <a:srgbClr val="00B050"/>
                </a:solidFill>
                <a:cs typeface="Arial" charset="0"/>
              </a:rPr>
            </a:br>
            <a:r>
              <a:rPr lang="en-US" b="1" i="1" dirty="0">
                <a:solidFill>
                  <a:srgbClr val="00B050"/>
                </a:solidFill>
                <a:cs typeface="Arial" charset="0"/>
              </a:rPr>
              <a:t> JAN.2019</a:t>
            </a:r>
            <a:endParaRPr lang="en-GB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2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9611583" y="268941"/>
            <a:ext cx="2362952" cy="6436501"/>
            <a:chOff x="209003" y="574764"/>
            <a:chExt cx="2455820" cy="6035042"/>
          </a:xfrm>
        </p:grpSpPr>
        <p:sp>
          <p:nvSpPr>
            <p:cNvPr id="4" name="Rectangle 3"/>
            <p:cNvSpPr/>
            <p:nvPr/>
          </p:nvSpPr>
          <p:spPr>
            <a:xfrm>
              <a:off x="209003" y="875211"/>
              <a:ext cx="2455820" cy="573459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067" y="577378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711" y="5207728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7711" y="464602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7712" y="4084321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7711" y="2821575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SY4527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355" y="1733004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SY4527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45026" y="57476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S1H07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4355" y="3844834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HEX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53872" y="796825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HEX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770094" y="813574"/>
            <a:ext cx="6562165" cy="213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ENDCAP RACKS</a:t>
            </a:r>
            <a:br>
              <a:rPr lang="en-GB" dirty="0"/>
            </a:br>
            <a:r>
              <a:rPr lang="en-GB" dirty="0"/>
              <a:t>S1H11 – S1H08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4292" y="57166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142180" y="6076283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93710" y="344611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HEX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14657" y="496487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HEX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56007" y="282862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S1H12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56259" y="3027197"/>
            <a:ext cx="657827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 No EASY system </a:t>
            </a:r>
            <a:r>
              <a:rPr lang="en-GB" b="1" dirty="0">
                <a:solidFill>
                  <a:srgbClr val="FF0000"/>
                </a:solidFill>
                <a:sym typeface="Wingdings" panose="05000000000000000000" pitchFamily="2" charset="2"/>
              </a:rPr>
              <a:t> no EASY crates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- 2 SY4527 mainframes more </a:t>
            </a:r>
          </a:p>
          <a:p>
            <a:r>
              <a:rPr lang="en-GB" b="1" dirty="0">
                <a:solidFill>
                  <a:srgbClr val="FF0000"/>
                </a:solidFill>
              </a:rPr>
              <a:t>- 8 umbilical cables all arriving to one rack (S1H12)</a:t>
            </a:r>
          </a:p>
          <a:p>
            <a:r>
              <a:rPr lang="en-GB" b="1" dirty="0">
                <a:solidFill>
                  <a:srgbClr val="FF0000"/>
                </a:solidFill>
              </a:rPr>
              <a:t>- New type of HV boards!</a:t>
            </a:r>
          </a:p>
          <a:p>
            <a:r>
              <a:rPr lang="en-GB" b="1" dirty="0">
                <a:solidFill>
                  <a:srgbClr val="FF0000"/>
                </a:solidFill>
              </a:rPr>
              <a:t>- 8 HV Distributor Boxes in total (all in one rack), but bigger in size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   since all inputs and outputs should be at the back side of the rack</a:t>
            </a:r>
          </a:p>
          <a:p>
            <a:r>
              <a:rPr lang="en-GB" b="1" dirty="0">
                <a:solidFill>
                  <a:srgbClr val="FF0000"/>
                </a:solidFill>
              </a:rPr>
              <a:t>- No rack cross reference in DSS Action Matrix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45008" y="4489659"/>
            <a:ext cx="2333606" cy="11516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SY4527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40656" y="1559223"/>
            <a:ext cx="2333606" cy="11516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SY4527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37824" y="5640848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37824" y="4099431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46531" y="3677059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37824" y="3080530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6531" y="2658158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46531" y="1155927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42175" y="733555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HV Distribution Box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926942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5337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66210" y="1515294"/>
            <a:ext cx="32287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HV power system will be based on CAEN EASY system</a:t>
            </a:r>
          </a:p>
          <a:p>
            <a:r>
              <a:rPr lang="en-US" b="1" dirty="0">
                <a:solidFill>
                  <a:srgbClr val="002060"/>
                </a:solidFill>
              </a:rPr>
              <a:t>(practically, extension of the existing HV system): 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SY4527 – 1 (existing)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A3485S - 2 modules (existing)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2 EASY3000 crates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A3512N – 12 HV Boards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971800" y="4114800"/>
            <a:ext cx="0" cy="2057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6172200"/>
            <a:ext cx="73696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341430" y="4800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80863" y="2438400"/>
            <a:ext cx="261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HV multiconductor cables per endcap. Each with 20 HV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must go via the YE1’s main cable chains (MCC)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52485" y="5208815"/>
            <a:ext cx="624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term maintenance will be secured by CERN-CAEN contract. </a:t>
            </a:r>
          </a:p>
          <a:p>
            <a:r>
              <a:rPr lang="en-US" dirty="0"/>
              <a:t>To be integrated in the RPC DCS.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8397224" y="9144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1177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739" y="3503890"/>
            <a:ext cx="2115797" cy="1084346"/>
          </a:xfrm>
          <a:prstGeom prst="rect">
            <a:avLst/>
          </a:prstGeom>
        </p:spPr>
      </p:pic>
      <p:pic>
        <p:nvPicPr>
          <p:cNvPr id="19" name="Picture 18" descr="840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2654" y="3257007"/>
            <a:ext cx="56388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86205" y="378169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A3512N</a:t>
            </a:r>
          </a:p>
        </p:txBody>
      </p:sp>
      <p:pic>
        <p:nvPicPr>
          <p:cNvPr id="22" name="Picture 21" descr="download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655" y="1643737"/>
            <a:ext cx="2400300" cy="1905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34140" y="359011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A3485S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225729" y="1600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SY4527 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211289" y="1687283"/>
            <a:ext cx="1822939" cy="1513792"/>
            <a:chOff x="3211289" y="2105298"/>
            <a:chExt cx="1822939" cy="1513792"/>
          </a:xfrm>
        </p:grpSpPr>
        <p:pic>
          <p:nvPicPr>
            <p:cNvPr id="17" name="Picture 16" descr="874_L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11289" y="2137952"/>
              <a:ext cx="1822939" cy="148113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579224" y="2105298"/>
              <a:ext cx="1245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EASY3000 </a:t>
              </a:r>
              <a:endParaRPr lang="en-GB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81460" y="222110"/>
            <a:ext cx="9292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002060"/>
                </a:solidFill>
              </a:rPr>
              <a:t>HV Power System Upgrade for RE3/1 &amp; RE4/1 (II)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83675" y="102543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USC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71143" y="1025433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UXC</a:t>
            </a:r>
          </a:p>
        </p:txBody>
      </p:sp>
      <p:sp>
        <p:nvSpPr>
          <p:cNvPr id="29" name="TextBox 28"/>
          <p:cNvSpPr txBox="1"/>
          <p:nvPr/>
        </p:nvSpPr>
        <p:spPr>
          <a:xfrm rot="19508341">
            <a:off x="8903767" y="1619796"/>
            <a:ext cx="2429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cs typeface="Arial" charset="0"/>
              </a:rPr>
              <a:t>TDR Baseline: Variant II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46D1B0-F8CB-4852-B30F-9B377C59BE03}"/>
              </a:ext>
            </a:extLst>
          </p:cNvPr>
          <p:cNvSpPr txBox="1"/>
          <p:nvPr/>
        </p:nvSpPr>
        <p:spPr>
          <a:xfrm rot="19508341">
            <a:off x="10495388" y="4907174"/>
            <a:ext cx="1193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rgbClr val="00B050"/>
                </a:solidFill>
                <a:cs typeface="Arial" charset="0"/>
              </a:rPr>
              <a:t>INSTALLED</a:t>
            </a:r>
            <a:br>
              <a:rPr lang="en-US" b="1" i="1" dirty="0">
                <a:solidFill>
                  <a:srgbClr val="00B050"/>
                </a:solidFill>
                <a:cs typeface="Arial" charset="0"/>
              </a:rPr>
            </a:br>
            <a:r>
              <a:rPr lang="en-US" b="1" i="1" dirty="0">
                <a:solidFill>
                  <a:srgbClr val="00B050"/>
                </a:solidFill>
                <a:cs typeface="Arial" charset="0"/>
              </a:rPr>
              <a:t> JAN.2019</a:t>
            </a:r>
            <a:endParaRPr lang="en-GB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0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9611583" y="308130"/>
            <a:ext cx="2362952" cy="6436501"/>
            <a:chOff x="209003" y="574764"/>
            <a:chExt cx="2455820" cy="6035042"/>
          </a:xfrm>
        </p:grpSpPr>
        <p:sp>
          <p:nvSpPr>
            <p:cNvPr id="4" name="Rectangle 3"/>
            <p:cNvSpPr/>
            <p:nvPr/>
          </p:nvSpPr>
          <p:spPr>
            <a:xfrm>
              <a:off x="209003" y="875211"/>
              <a:ext cx="2455820" cy="573459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067" y="577378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711" y="5207728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7711" y="464602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7712" y="4084321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A3485S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7711" y="2821575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SY4527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355" y="1733004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SY4527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45026" y="57476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S1H07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4355" y="3844834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HEX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53872" y="796825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HEX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770094" y="813574"/>
            <a:ext cx="6562165" cy="213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ENDCAP RACKS</a:t>
            </a:r>
            <a:br>
              <a:rPr lang="en-GB" dirty="0"/>
            </a:br>
            <a:r>
              <a:rPr lang="en-GB" dirty="0"/>
              <a:t>S1H11 – S1H08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34292" y="310444"/>
            <a:ext cx="2362952" cy="6390351"/>
            <a:chOff x="134292" y="310444"/>
            <a:chExt cx="2362952" cy="6390351"/>
          </a:xfrm>
        </p:grpSpPr>
        <p:sp>
          <p:nvSpPr>
            <p:cNvPr id="10" name="Rectangle 9"/>
            <p:cNvSpPr/>
            <p:nvPr/>
          </p:nvSpPr>
          <p:spPr>
            <a:xfrm>
              <a:off x="134292" y="584728"/>
              <a:ext cx="2362952" cy="6116067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51050" y="4726837"/>
              <a:ext cx="2333606" cy="10448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Crate4</a:t>
              </a:r>
            </a:p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RE-3/1</a:t>
              </a:r>
              <a:br>
                <a:rPr lang="en-GB" b="1" dirty="0">
                  <a:solidFill>
                    <a:srgbClr val="FF0000"/>
                  </a:solidFill>
                </a:rPr>
              </a:br>
              <a:r>
                <a:rPr lang="en-GB" b="1" dirty="0">
                  <a:solidFill>
                    <a:srgbClr val="FF0000"/>
                  </a:solidFill>
                </a:rPr>
                <a:t>RE-4/1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0557" y="3668012"/>
              <a:ext cx="2341984" cy="10402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Crate4</a:t>
              </a:r>
            </a:p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RE+3/1</a:t>
              </a:r>
              <a:br>
                <a:rPr lang="en-GB" b="1" dirty="0">
                  <a:solidFill>
                    <a:srgbClr val="FF0000"/>
                  </a:solidFill>
                </a:rPr>
              </a:br>
              <a:r>
                <a:rPr lang="en-GB" b="1" dirty="0">
                  <a:solidFill>
                    <a:srgbClr val="FF0000"/>
                  </a:solidFill>
                </a:rPr>
                <a:t>RE+4/1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5243" y="3347591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1051" y="3036443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1051" y="2520933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1051" y="2217940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51051" y="1807808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1051" y="1515239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3710" y="2781357"/>
              <a:ext cx="467650" cy="328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HEX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14657" y="524069"/>
              <a:ext cx="467650" cy="328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HEX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56007" y="31044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S1H12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55534" y="1106519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55534" y="813950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HV Distribution Box</a:t>
              </a: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H="1" flipV="1">
            <a:off x="2492541" y="3709846"/>
            <a:ext cx="5893813" cy="1306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2514311" y="5691651"/>
            <a:ext cx="5893813" cy="11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83157" y="3345746"/>
            <a:ext cx="492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48V DC cable connected after Crate3 in rack S1H09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778801" y="5356426"/>
            <a:ext cx="4950138" cy="335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48V DC cable connected after Crate3 in rack S1H11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17519" y="3876286"/>
            <a:ext cx="45924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 new rack (S1H12)</a:t>
            </a:r>
          </a:p>
          <a:p>
            <a:r>
              <a:rPr lang="en-GB" b="1" dirty="0">
                <a:solidFill>
                  <a:srgbClr val="FF0000"/>
                </a:solidFill>
              </a:rPr>
              <a:t>2 EASY crates</a:t>
            </a:r>
          </a:p>
          <a:p>
            <a:r>
              <a:rPr lang="en-GB" b="1" dirty="0">
                <a:solidFill>
                  <a:srgbClr val="FF0000"/>
                </a:solidFill>
              </a:rPr>
              <a:t>8 umbilical cables all arriving to one rack</a:t>
            </a:r>
          </a:p>
          <a:p>
            <a:r>
              <a:rPr lang="en-GB" b="1" dirty="0">
                <a:solidFill>
                  <a:srgbClr val="FF0000"/>
                </a:solidFill>
              </a:rPr>
              <a:t>12 A3512N HV boards (6 boards in each crate)</a:t>
            </a:r>
          </a:p>
          <a:p>
            <a:r>
              <a:rPr lang="en-GB" b="1" dirty="0">
                <a:solidFill>
                  <a:srgbClr val="FF0000"/>
                </a:solidFill>
              </a:rPr>
              <a:t>8 HV Distributor Boxes in total (all in one rack)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8503920" y="3709846"/>
            <a:ext cx="828339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499564" y="5704112"/>
            <a:ext cx="828339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1913879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316583" y="2286000"/>
            <a:ext cx="1554480" cy="1306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5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7802695" y="2919404"/>
            <a:ext cx="43311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GB" sz="1600" b="1" dirty="0">
                <a:solidFill>
                  <a:srgbClr val="0070C0"/>
                </a:solidFill>
              </a:rPr>
              <a:t>20 A3009B LV boards in total to power the FE of all RE3/1 and RE4/1 chambers.</a:t>
            </a:r>
            <a:endParaRPr lang="en-US" sz="1600" b="1" dirty="0">
              <a:solidFill>
                <a:srgbClr val="0070C0"/>
              </a:solidFill>
            </a:endParaRP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rgbClr val="0070C0"/>
                </a:solidFill>
              </a:rPr>
              <a:t>9U in each X4Far YE3 tower rack for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1 CAEN EASY3000S crate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1 CAEN A3486S MAO- AC/DC 48VDC PS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rgbClr val="0070C0"/>
                </a:solidFill>
              </a:rPr>
              <a:t>9U in each X2Near YE3 tower rack for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1 CAEN EASY3000S crate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1 CAEN A3486S MAO- AC/DC 48VDC PS</a:t>
            </a:r>
            <a:endParaRPr lang="en-GB" sz="1600" b="1" dirty="0">
              <a:solidFill>
                <a:srgbClr val="0070C0"/>
              </a:solidFill>
            </a:endParaRPr>
          </a:p>
        </p:txBody>
      </p:sp>
      <p:pic>
        <p:nvPicPr>
          <p:cNvPr id="8" name="Picture 7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10" y="3211285"/>
            <a:ext cx="2400300" cy="1905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06281" y="2686597"/>
            <a:ext cx="225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SY4527 with A1676A</a:t>
            </a:r>
          </a:p>
        </p:txBody>
      </p:sp>
      <p:pic>
        <p:nvPicPr>
          <p:cNvPr id="12" name="Picture 11" descr="1177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53188">
            <a:off x="5503375" y="4327717"/>
            <a:ext cx="2212848" cy="11340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4865910" y="925285"/>
            <a:ext cx="0" cy="480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874_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5613" y="2946907"/>
            <a:ext cx="2205756" cy="1792177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208310" y="6411685"/>
            <a:ext cx="5715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923310" y="6030685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607621" y="1659680"/>
            <a:ext cx="13066" cy="155160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392087" y="1652451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08310" y="5040085"/>
            <a:ext cx="0" cy="1371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13110" y="5040085"/>
            <a:ext cx="0" cy="123561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96907" y="1602703"/>
            <a:ext cx="2580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CAEN EASY3000S</a:t>
            </a:r>
          </a:p>
          <a:p>
            <a:r>
              <a:rPr lang="en-US" dirty="0"/>
              <a:t>with CAEN A3009B</a:t>
            </a:r>
            <a:br>
              <a:rPr lang="en-US" dirty="0"/>
            </a:br>
            <a:r>
              <a:rPr lang="en-US" dirty="0"/>
              <a:t>in X2Near &amp;&amp; X4Far racks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670748" y="482890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A3486S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1513110" y="6275701"/>
            <a:ext cx="5762333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cxnSpLocks/>
          </p:cNvCxnSpPr>
          <p:nvPr/>
        </p:nvCxnSpPr>
        <p:spPr>
          <a:xfrm flipV="1">
            <a:off x="7262876" y="5981861"/>
            <a:ext cx="0" cy="307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7711" y="6423353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48V Service power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59277" y="5807616"/>
            <a:ext cx="2642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50pin Communication bus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96740" y="842567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USC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254468" y="842567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UXC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916" y="948227"/>
            <a:ext cx="828950" cy="16374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612668" y="5599611"/>
            <a:ext cx="2601690" cy="39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YE1 LV PP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1460" y="222110"/>
            <a:ext cx="7776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002060"/>
                </a:solidFill>
              </a:rPr>
              <a:t>RPC LV Power System for RE3/1 &amp; RE4/1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01297" y="5349884"/>
            <a:ext cx="2381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going through YE1-YE3 mini cable chains to existing RE racks on X3</a:t>
            </a:r>
          </a:p>
        </p:txBody>
      </p:sp>
      <p:sp>
        <p:nvSpPr>
          <p:cNvPr id="6" name="Chevron 5"/>
          <p:cNvSpPr/>
          <p:nvPr/>
        </p:nvSpPr>
        <p:spPr>
          <a:xfrm>
            <a:off x="871521" y="5582532"/>
            <a:ext cx="330562" cy="402901"/>
          </a:xfrm>
          <a:prstGeom prst="chevro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1120" y="5599277"/>
            <a:ext cx="68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Relay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76151" y="1410787"/>
            <a:ext cx="3457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YE+3</a:t>
            </a:r>
            <a:r>
              <a:rPr lang="en-GB" dirty="0"/>
              <a:t>: X2J52, X3J51, X3A51, X4A51</a:t>
            </a:r>
          </a:p>
          <a:p>
            <a:r>
              <a:rPr lang="en-GB" b="1" dirty="0">
                <a:solidFill>
                  <a:srgbClr val="FF0000"/>
                </a:solidFill>
              </a:rPr>
              <a:t>YE-3</a:t>
            </a:r>
            <a:r>
              <a:rPr lang="en-GB" dirty="0"/>
              <a:t>:  X2V52, X3V51,X3S51, X4S51</a:t>
            </a:r>
          </a:p>
        </p:txBody>
      </p:sp>
      <p:sp>
        <p:nvSpPr>
          <p:cNvPr id="5" name="Oval 4"/>
          <p:cNvSpPr/>
          <p:nvPr/>
        </p:nvSpPr>
        <p:spPr>
          <a:xfrm>
            <a:off x="9940834" y="1211899"/>
            <a:ext cx="1397726" cy="9434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392197" y="2442755"/>
            <a:ext cx="2668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Existing RE3&amp;RE4 detector</a:t>
            </a:r>
          </a:p>
        </p:txBody>
      </p:sp>
      <p:cxnSp>
        <p:nvCxnSpPr>
          <p:cNvPr id="13" name="Straight Arrow Connector 12"/>
          <p:cNvCxnSpPr>
            <a:stCxn id="5" idx="4"/>
          </p:cNvCxnSpPr>
          <p:nvPr/>
        </p:nvCxnSpPr>
        <p:spPr>
          <a:xfrm>
            <a:off x="10639697" y="2155371"/>
            <a:ext cx="45720" cy="3706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D1FFABD-3F1E-49D1-9AC8-368333F4D845}"/>
              </a:ext>
            </a:extLst>
          </p:cNvPr>
          <p:cNvCxnSpPr>
            <a:cxnSpLocks/>
          </p:cNvCxnSpPr>
          <p:nvPr/>
        </p:nvCxnSpPr>
        <p:spPr>
          <a:xfrm>
            <a:off x="8201211" y="5805964"/>
            <a:ext cx="1190986" cy="16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93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26505" y="293356"/>
            <a:ext cx="10717120" cy="6221978"/>
            <a:chOff x="39568" y="280286"/>
            <a:chExt cx="10717120" cy="6221978"/>
          </a:xfrm>
        </p:grpSpPr>
        <p:grpSp>
          <p:nvGrpSpPr>
            <p:cNvPr id="43" name="Group 42"/>
            <p:cNvGrpSpPr/>
            <p:nvPr/>
          </p:nvGrpSpPr>
          <p:grpSpPr>
            <a:xfrm>
              <a:off x="39568" y="280286"/>
              <a:ext cx="10591996" cy="6221978"/>
              <a:chOff x="496764" y="-307544"/>
              <a:chExt cx="10591996" cy="6221978"/>
            </a:xfrm>
          </p:grpSpPr>
          <p:pic>
            <p:nvPicPr>
              <p:cNvPr id="4098" name="Picture 2" descr="G:\Websites\p\project-cms-rpc-endcap\RPC\UpscopeHighEta\RPCDevelopements\RE31and41\RE31\Drawings\YE3Boki07062016\YEP3IPSideView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7063" y="865190"/>
                <a:ext cx="9144000" cy="50492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0" name="Straight Arrow Connector 9"/>
              <p:cNvCxnSpPr>
                <a:cxnSpLocks/>
              </p:cNvCxnSpPr>
              <p:nvPr/>
            </p:nvCxnSpPr>
            <p:spPr>
              <a:xfrm>
                <a:off x="1795476" y="2921166"/>
                <a:ext cx="1724282" cy="1046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cxnSpLocks/>
              </p:cNvCxnSpPr>
              <p:nvPr/>
            </p:nvCxnSpPr>
            <p:spPr>
              <a:xfrm flipH="1">
                <a:off x="8247386" y="1421370"/>
                <a:ext cx="1201234" cy="161995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8506992" y="3555275"/>
                <a:ext cx="484608" cy="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790359" y="3317967"/>
                <a:ext cx="2042108" cy="64633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Existing RE3/RE4 LV Easy3000S crates</a:t>
                </a: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2815516" y="3515755"/>
                <a:ext cx="44319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8754312" y="-307544"/>
                <a:ext cx="1249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Near Side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56907" y="315496"/>
                <a:ext cx="1095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Far Side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96764" y="1074507"/>
                <a:ext cx="2766690" cy="184665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mini Cable Chains FAR for </a:t>
                </a:r>
                <a:br>
                  <a:rPr lang="en-GB" b="1" dirty="0"/>
                </a:br>
                <a:r>
                  <a:rPr lang="en-GB" sz="1600" b="1" dirty="0"/>
                  <a:t>- LV power 230V 3-phase</a:t>
                </a:r>
                <a:br>
                  <a:rPr lang="en-GB" sz="1600" b="1" dirty="0"/>
                </a:br>
                <a:r>
                  <a:rPr lang="en-GB" sz="1600" b="1" dirty="0"/>
                  <a:t>(SCEM 04.08.80.072.6)</a:t>
                </a:r>
              </a:p>
              <a:p>
                <a:r>
                  <a:rPr lang="en-GB" sz="1600" b="1" dirty="0"/>
                  <a:t>- DCS Communication 25TWP</a:t>
                </a:r>
                <a:br>
                  <a:rPr lang="en-GB" sz="1600" b="1" dirty="0"/>
                </a:br>
                <a:r>
                  <a:rPr lang="en-GB" sz="1600" b="1" dirty="0"/>
                  <a:t>(SCEM 04.21.51.550.4) </a:t>
                </a:r>
                <a:br>
                  <a:rPr lang="en-GB" sz="1600" b="1" dirty="0"/>
                </a:br>
                <a:r>
                  <a:rPr lang="en-GB" sz="1600" b="1" dirty="0"/>
                  <a:t>- 48VDC Service power </a:t>
                </a:r>
                <a:br>
                  <a:rPr lang="en-GB" sz="1600" b="1" dirty="0"/>
                </a:br>
                <a:r>
                  <a:rPr lang="en-GB" sz="1600" b="1" dirty="0"/>
                  <a:t>(SCEM 04.08.61.450.0) 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995978" y="3326674"/>
                <a:ext cx="2092782" cy="64633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Existing RE3/RE4 LV Easy3000S crates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0319662" y="496388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28366" y="2895586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X4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0765391" y="3052350"/>
            <a:ext cx="442538" cy="2109268"/>
            <a:chOff x="10765391" y="3052350"/>
            <a:chExt cx="442538" cy="2109268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10769747" y="5159829"/>
              <a:ext cx="43818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0765391" y="3052350"/>
              <a:ext cx="43818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177447" y="3065413"/>
              <a:ext cx="0" cy="20962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320100" y="222110"/>
            <a:ext cx="3142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002060"/>
                </a:solidFill>
              </a:rPr>
              <a:t>RPC LV Services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6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2788456" y="2500418"/>
            <a:ext cx="6223445" cy="353064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52359" y="5747655"/>
            <a:ext cx="162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X2Near – X4Far</a:t>
            </a:r>
            <a:br>
              <a:rPr lang="en-GB" dirty="0"/>
            </a:br>
            <a:r>
              <a:rPr lang="en-GB" dirty="0"/>
              <a:t>diagonal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AAEDD9-9FE6-4157-AC52-FCE4D1FFA76B}"/>
              </a:ext>
            </a:extLst>
          </p:cNvPr>
          <p:cNvSpPr txBox="1"/>
          <p:nvPr/>
        </p:nvSpPr>
        <p:spPr>
          <a:xfrm>
            <a:off x="8978361" y="1072436"/>
            <a:ext cx="2766690" cy="184665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mini Cable Chains NEAR for </a:t>
            </a:r>
            <a:br>
              <a:rPr lang="en-GB" b="1" dirty="0"/>
            </a:br>
            <a:r>
              <a:rPr lang="en-GB" sz="1600" b="1" dirty="0"/>
              <a:t>- LV power 230V 3-phase</a:t>
            </a:r>
            <a:br>
              <a:rPr lang="en-GB" sz="1600" b="1" dirty="0"/>
            </a:br>
            <a:r>
              <a:rPr lang="en-GB" sz="1600" b="1" dirty="0"/>
              <a:t>(SCEM 04.08.80.072.6)</a:t>
            </a:r>
          </a:p>
          <a:p>
            <a:r>
              <a:rPr lang="en-GB" sz="1600" b="1" dirty="0"/>
              <a:t>- DCS Communication 25TWP</a:t>
            </a:r>
            <a:br>
              <a:rPr lang="en-GB" sz="1600" b="1" dirty="0"/>
            </a:br>
            <a:r>
              <a:rPr lang="en-GB" sz="1600" b="1" dirty="0"/>
              <a:t>(SCEM 04.21.51.550.4) </a:t>
            </a:r>
            <a:br>
              <a:rPr lang="en-GB" sz="1600" b="1" dirty="0"/>
            </a:br>
            <a:r>
              <a:rPr lang="en-GB" sz="1600" b="1" dirty="0"/>
              <a:t>- 48VDC Service power </a:t>
            </a:r>
            <a:br>
              <a:rPr lang="en-GB" sz="1600" b="1" dirty="0"/>
            </a:br>
            <a:r>
              <a:rPr lang="en-GB" sz="1600" b="1" dirty="0"/>
              <a:t>(SCEM 04.08.61.450.0) </a:t>
            </a:r>
          </a:p>
        </p:txBody>
      </p:sp>
    </p:spTree>
    <p:extLst>
      <p:ext uri="{BB962C8B-B14F-4D97-AF65-F5344CB8AC3E}">
        <p14:creationId xmlns:p14="http://schemas.microsoft.com/office/powerpoint/2010/main" val="18790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45057" y="6535"/>
            <a:ext cx="12237057" cy="6809502"/>
            <a:chOff x="-45057" y="6535"/>
            <a:chExt cx="12237057" cy="68095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11249990" y="6714794"/>
              <a:ext cx="942010" cy="4863"/>
            </a:xfrm>
            <a:prstGeom prst="line">
              <a:avLst/>
            </a:prstGeom>
            <a:ln w="3810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-45057" y="6535"/>
              <a:ext cx="12173334" cy="6809502"/>
              <a:chOff x="-45057" y="6535"/>
              <a:chExt cx="12173334" cy="68095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9195571" y="475868"/>
                <a:ext cx="2362952" cy="6116067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9203459" y="6362596"/>
                <a:ext cx="2325226" cy="19811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Air Deflector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162873" y="2268679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0065034" y="174002"/>
                <a:ext cx="7296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X2J52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206287" y="5337938"/>
                <a:ext cx="2333606" cy="6778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 LBB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212166" y="6015823"/>
                <a:ext cx="2325226" cy="20088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Cable Distribution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212166" y="4181528"/>
                <a:ext cx="2325226" cy="4365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rgbClr val="FF0000"/>
                    </a:solidFill>
                  </a:rPr>
                  <a:t>RE A3486S AC/DC-1</a:t>
                </a:r>
                <a:br>
                  <a:rPr lang="en-GB" sz="1600" b="1" dirty="0">
                    <a:solidFill>
                      <a:srgbClr val="FF0000"/>
                    </a:solidFill>
                  </a:rPr>
                </a:br>
                <a:r>
                  <a:rPr lang="en-GB" sz="1600" b="1" dirty="0">
                    <a:solidFill>
                      <a:srgbClr val="FF0000"/>
                    </a:solidFill>
                  </a:rPr>
                  <a:t>CH0	CH1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9199103" y="1900515"/>
                <a:ext cx="2325226" cy="4365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 Maraton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207810" y="1164635"/>
                <a:ext cx="2325226" cy="4365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 Maraton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9207810" y="720492"/>
                <a:ext cx="2325226" cy="43653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Turbine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9203454" y="441814"/>
                <a:ext cx="2325226" cy="28018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Power Distribution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347875" y="462805"/>
                <a:ext cx="2362952" cy="6116067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243464" y="174002"/>
                <a:ext cx="7296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X3J51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925397" y="462805"/>
                <a:ext cx="2362952" cy="6116067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703419" y="174002"/>
                <a:ext cx="7889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X4A51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316583" y="69498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u="sng" dirty="0"/>
                  <a:t>YE+3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8323242" y="6535"/>
                <a:ext cx="1249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Near Side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082946" y="6538"/>
                <a:ext cx="1095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Far Side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9214994" y="2741995"/>
                <a:ext cx="2333606" cy="72221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RE4 LBB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0150633" y="6128354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0171580" y="1519743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9210638" y="4620999"/>
                <a:ext cx="2333606" cy="72221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RE3-4/1 FE EASY3000S</a:t>
                </a:r>
                <a:br>
                  <a:rPr lang="en-GB" b="1" dirty="0">
                    <a:solidFill>
                      <a:srgbClr val="FF0000"/>
                    </a:solidFill>
                  </a:rPr>
                </a:br>
                <a:r>
                  <a:rPr lang="en-GB" b="1" dirty="0">
                    <a:solidFill>
                      <a:srgbClr val="FF0000"/>
                    </a:solidFill>
                  </a:rPr>
                  <a:t>Crate2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7323870" y="1101730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355744" y="742262"/>
                <a:ext cx="2325226" cy="43653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Turbine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364451" y="463584"/>
                <a:ext cx="2325226" cy="28018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Power Distribution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360099" y="2052915"/>
                <a:ext cx="2325226" cy="4365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368806" y="1321391"/>
                <a:ext cx="2325226" cy="68335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 VME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364455" y="6371304"/>
                <a:ext cx="2325226" cy="19811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Air Deflector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7311629" y="6137062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354220" y="5542590"/>
                <a:ext cx="2333606" cy="6778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 LBB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360099" y="5319134"/>
                <a:ext cx="2325226" cy="20088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Cable Distribution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6358571" y="4131014"/>
                <a:ext cx="2333606" cy="72221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RE3-4 FEB EASY3000S</a:t>
                </a:r>
                <a:br>
                  <a:rPr lang="en-GB" b="1" dirty="0">
                    <a:solidFill>
                      <a:srgbClr val="FF0000"/>
                    </a:solidFill>
                  </a:rPr>
                </a:br>
                <a:r>
                  <a:rPr lang="en-GB" b="1" dirty="0">
                    <a:solidFill>
                      <a:srgbClr val="FF0000"/>
                    </a:solidFill>
                  </a:rPr>
                  <a:t>Crate0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358572" y="3412557"/>
                <a:ext cx="2333606" cy="72221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RE3-4 LBB EASY3000S</a:t>
                </a:r>
                <a:br>
                  <a:rPr lang="en-GB" b="1" dirty="0">
                    <a:solidFill>
                      <a:srgbClr val="FF0000"/>
                    </a:solidFill>
                  </a:rPr>
                </a:br>
                <a:r>
                  <a:rPr lang="en-GB" b="1" dirty="0">
                    <a:solidFill>
                      <a:srgbClr val="FF0000"/>
                    </a:solidFill>
                  </a:rPr>
                  <a:t>Crate1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360103" y="4874494"/>
                <a:ext cx="2325226" cy="4365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rgbClr val="FF0000"/>
                    </a:solidFill>
                  </a:rPr>
                  <a:t>RE A3486S AC/DC-0</a:t>
                </a:r>
                <a:br>
                  <a:rPr lang="en-GB" sz="1600" b="1" dirty="0">
                    <a:solidFill>
                      <a:srgbClr val="FF0000"/>
                    </a:solidFill>
                  </a:rPr>
                </a:br>
                <a:r>
                  <a:rPr lang="en-GB" sz="1600" b="1" dirty="0">
                    <a:solidFill>
                      <a:srgbClr val="FF0000"/>
                    </a:solidFill>
                  </a:rPr>
                  <a:t>CH0	CH1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6349866" y="2672326"/>
                <a:ext cx="2333606" cy="72221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RE4 LBB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9546176" y="6573958"/>
                <a:ext cx="1703814" cy="203294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Power Dist.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6720241" y="6608791"/>
                <a:ext cx="1703814" cy="203294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Power Dist.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3154073" y="6595728"/>
                <a:ext cx="1703814" cy="203294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Power Dist.</a:t>
                </a:r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8424055" y="6802974"/>
                <a:ext cx="3704222" cy="3768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8947772" y="4352529"/>
                <a:ext cx="0" cy="2357909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>
                <a:off x="8947772" y="4348428"/>
                <a:ext cx="247799" cy="0"/>
              </a:xfrm>
              <a:prstGeom prst="straightConnector1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934709" y="6698470"/>
                <a:ext cx="598404" cy="0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9021792" y="4469781"/>
                <a:ext cx="5984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9021791" y="4470059"/>
                <a:ext cx="10692" cy="5911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/>
              <p:cNvCxnSpPr/>
              <p:nvPr/>
            </p:nvCxnSpPr>
            <p:spPr>
              <a:xfrm>
                <a:off x="9032482" y="5047896"/>
                <a:ext cx="47450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8203182" y="5225624"/>
                <a:ext cx="5984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8803618" y="3877911"/>
                <a:ext cx="0" cy="13477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 flipH="1">
                <a:off x="8203182" y="3877911"/>
                <a:ext cx="59840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6235046" y="5216921"/>
                <a:ext cx="5984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6235045" y="4652425"/>
                <a:ext cx="10692" cy="5911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Arrow Connector 138"/>
              <p:cNvCxnSpPr/>
              <p:nvPr/>
            </p:nvCxnSpPr>
            <p:spPr>
              <a:xfrm>
                <a:off x="6245736" y="4665488"/>
                <a:ext cx="47450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flipH="1">
                <a:off x="6095709" y="4984154"/>
                <a:ext cx="6721" cy="1721928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6095707" y="6697375"/>
                <a:ext cx="598404" cy="0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Arrow Connector 146"/>
              <p:cNvCxnSpPr/>
              <p:nvPr/>
            </p:nvCxnSpPr>
            <p:spPr>
              <a:xfrm>
                <a:off x="6108774" y="4997213"/>
                <a:ext cx="247799" cy="0"/>
              </a:xfrm>
              <a:prstGeom prst="straightConnector1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/>
              <p:cNvSpPr txBox="1"/>
              <p:nvPr/>
            </p:nvSpPr>
            <p:spPr>
              <a:xfrm>
                <a:off x="3897039" y="1110437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941976" y="750969"/>
                <a:ext cx="2325226" cy="43653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Turbine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937620" y="472291"/>
                <a:ext cx="2325226" cy="28018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Power Distribution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927390" y="1345050"/>
                <a:ext cx="2333606" cy="6778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 LBB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2937619" y="2759418"/>
                <a:ext cx="2332085" cy="72221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RE4 LBB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933275" y="4491314"/>
                <a:ext cx="2325226" cy="4365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 Maraton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3897045" y="4846422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933270" y="5079148"/>
                <a:ext cx="2325226" cy="4365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 Maraton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3897040" y="5434256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37628" y="6353885"/>
                <a:ext cx="2325226" cy="19811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Air Deflector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931743" y="2036598"/>
                <a:ext cx="2333606" cy="72221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RE3-4/1 FE EASY3000S</a:t>
                </a:r>
                <a:br>
                  <a:rPr lang="en-GB" b="1" dirty="0">
                    <a:solidFill>
                      <a:srgbClr val="FF0000"/>
                    </a:solidFill>
                  </a:rPr>
                </a:br>
                <a:r>
                  <a:rPr lang="en-GB" b="1" dirty="0">
                    <a:solidFill>
                      <a:srgbClr val="FF0000"/>
                    </a:solidFill>
                  </a:rPr>
                  <a:t>Crate2</a:t>
                </a: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2734195" y="3751883"/>
                <a:ext cx="13066" cy="2962906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2734195" y="6710438"/>
                <a:ext cx="498256" cy="8707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>
                <a:off x="2721136" y="3764946"/>
                <a:ext cx="247799" cy="0"/>
              </a:xfrm>
              <a:prstGeom prst="straightConnector1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Rectangle 93"/>
              <p:cNvSpPr/>
              <p:nvPr/>
            </p:nvSpPr>
            <p:spPr>
              <a:xfrm>
                <a:off x="2933275" y="3498537"/>
                <a:ext cx="2325226" cy="4365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rgbClr val="FF0000"/>
                    </a:solidFill>
                  </a:rPr>
                  <a:t>RE A3486S AC/DC-1</a:t>
                </a:r>
                <a:br>
                  <a:rPr lang="en-GB" sz="1600" b="1" dirty="0">
                    <a:solidFill>
                      <a:srgbClr val="FF0000"/>
                    </a:solidFill>
                  </a:rPr>
                </a:br>
                <a:r>
                  <a:rPr lang="en-GB" sz="1600" b="1" dirty="0">
                    <a:solidFill>
                      <a:srgbClr val="FF0000"/>
                    </a:solidFill>
                  </a:rPr>
                  <a:t>CH0	CH1</a:t>
                </a: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>
                <a:off x="2803007" y="3666793"/>
                <a:ext cx="394612" cy="43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>
              <a:xfrm flipV="1">
                <a:off x="2805846" y="2479631"/>
                <a:ext cx="291627" cy="182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442460" y="3067466"/>
                <a:ext cx="10692" cy="5911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Rectangle 105"/>
              <p:cNvSpPr/>
              <p:nvPr/>
            </p:nvSpPr>
            <p:spPr>
              <a:xfrm>
                <a:off x="256219" y="458449"/>
                <a:ext cx="2362952" cy="6116067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537142" y="6604435"/>
                <a:ext cx="1703814" cy="203294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Power Dist.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227861" y="1106081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272798" y="746613"/>
                <a:ext cx="2325226" cy="43653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Turbine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268442" y="467935"/>
                <a:ext cx="2325226" cy="28018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Power Distribution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227862" y="6109172"/>
                <a:ext cx="467650" cy="328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HEX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68450" y="6349529"/>
                <a:ext cx="2325226" cy="19811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Air Deflector</a:t>
                </a: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>
                <a:off x="36390" y="4934069"/>
                <a:ext cx="15568" cy="1776364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flipV="1">
                <a:off x="38891" y="6706082"/>
                <a:ext cx="498256" cy="8707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/>
              <p:nvPr/>
            </p:nvCxnSpPr>
            <p:spPr>
              <a:xfrm>
                <a:off x="38895" y="4936244"/>
                <a:ext cx="247799" cy="0"/>
              </a:xfrm>
              <a:prstGeom prst="straightConnector1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2818774" y="2489446"/>
                <a:ext cx="4482" cy="11865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Rectangle 143"/>
              <p:cNvSpPr/>
              <p:nvPr/>
            </p:nvSpPr>
            <p:spPr>
              <a:xfrm>
                <a:off x="268436" y="5446014"/>
                <a:ext cx="2332085" cy="72221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RE4 LBB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255371" y="2585245"/>
                <a:ext cx="2332085" cy="72221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RE4 LBB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268440" y="5236400"/>
                <a:ext cx="2325226" cy="20088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Cable Distribution</a:t>
                </a: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266913" y="3329823"/>
                <a:ext cx="2333606" cy="72221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RE3-4  LBB EASY3000S</a:t>
                </a:r>
                <a:br>
                  <a:rPr lang="en-GB" b="1" dirty="0">
                    <a:solidFill>
                      <a:srgbClr val="FF0000"/>
                    </a:solidFill>
                  </a:rPr>
                </a:br>
                <a:r>
                  <a:rPr lang="en-GB" b="1" dirty="0">
                    <a:solidFill>
                      <a:srgbClr val="FF0000"/>
                    </a:solidFill>
                  </a:rPr>
                  <a:t>Crate1</a:t>
                </a: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66912" y="4048280"/>
                <a:ext cx="2333606" cy="72221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RE3-4 FEB EASY3000S</a:t>
                </a:r>
                <a:br>
                  <a:rPr lang="en-GB" b="1" dirty="0">
                    <a:solidFill>
                      <a:srgbClr val="FF0000"/>
                    </a:solidFill>
                  </a:rPr>
                </a:br>
                <a:r>
                  <a:rPr lang="en-GB" b="1" dirty="0">
                    <a:solidFill>
                      <a:srgbClr val="FF0000"/>
                    </a:solidFill>
                  </a:rPr>
                  <a:t>Crate0</a:t>
                </a: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255382" y="4791760"/>
                <a:ext cx="2325226" cy="4365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rgbClr val="FF0000"/>
                    </a:solidFill>
                  </a:rPr>
                  <a:t>RE A3486S AC/DC-0</a:t>
                </a:r>
                <a:br>
                  <a:rPr lang="en-GB" sz="1600" b="1" dirty="0">
                    <a:solidFill>
                      <a:srgbClr val="FF0000"/>
                    </a:solidFill>
                  </a:rPr>
                </a:br>
                <a:r>
                  <a:rPr lang="en-GB" sz="1600" b="1" dirty="0">
                    <a:solidFill>
                      <a:srgbClr val="FF0000"/>
                    </a:solidFill>
                  </a:rPr>
                  <a:t>CH0	CH1</a:t>
                </a:r>
              </a:p>
            </p:txBody>
          </p:sp>
          <p:cxnSp>
            <p:nvCxnSpPr>
              <p:cNvPr id="132" name="Straight Arrow Connector 131"/>
              <p:cNvCxnSpPr/>
              <p:nvPr/>
            </p:nvCxnSpPr>
            <p:spPr>
              <a:xfrm>
                <a:off x="110543" y="4473897"/>
                <a:ext cx="47450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99849" y="4460836"/>
                <a:ext cx="10692" cy="5911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99853" y="5025330"/>
                <a:ext cx="5984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-45051" y="6759430"/>
                <a:ext cx="711257" cy="47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TextBox 151"/>
              <p:cNvSpPr txBox="1"/>
              <p:nvPr/>
            </p:nvSpPr>
            <p:spPr>
              <a:xfrm>
                <a:off x="1060362" y="182709"/>
                <a:ext cx="7889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X3A51</a:t>
                </a:r>
              </a:p>
            </p:txBody>
          </p:sp>
          <p:cxnSp>
            <p:nvCxnSpPr>
              <p:cNvPr id="153" name="Straight Connector 152"/>
              <p:cNvCxnSpPr/>
              <p:nvPr/>
            </p:nvCxnSpPr>
            <p:spPr>
              <a:xfrm>
                <a:off x="-45057" y="6811681"/>
                <a:ext cx="3277508" cy="435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2220370" y="5186439"/>
                <a:ext cx="5984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2820806" y="3838726"/>
                <a:ext cx="0" cy="13477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/>
              <p:cNvCxnSpPr/>
              <p:nvPr/>
            </p:nvCxnSpPr>
            <p:spPr>
              <a:xfrm flipH="1">
                <a:off x="2220370" y="3838726"/>
                <a:ext cx="59840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Rectangle 157"/>
              <p:cNvSpPr/>
              <p:nvPr/>
            </p:nvSpPr>
            <p:spPr>
              <a:xfrm>
                <a:off x="252373" y="2064636"/>
                <a:ext cx="2325226" cy="4365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</a:t>
                </a: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261080" y="1333112"/>
                <a:ext cx="2325226" cy="68335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EMU VME</a:t>
                </a: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9210638" y="1747050"/>
                <a:ext cx="2347885" cy="172531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</a:rPr>
                  <a:t>1U CSC panel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955045" y="3951376"/>
                <a:ext cx="2325226" cy="436531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FF0000"/>
                    </a:solidFill>
                  </a:rPr>
                  <a:t>DSS 3U box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9206282" y="3754381"/>
                <a:ext cx="2347885" cy="32380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</a:rPr>
                  <a:t>FOS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6762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45057" y="6535"/>
            <a:ext cx="12237057" cy="6822565"/>
            <a:chOff x="-45057" y="6535"/>
            <a:chExt cx="12237057" cy="6822565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8424055" y="6802974"/>
              <a:ext cx="3704222" cy="3768"/>
            </a:xfrm>
            <a:prstGeom prst="line">
              <a:avLst/>
            </a:prstGeom>
            <a:ln w="3810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-45057" y="6535"/>
              <a:ext cx="12237057" cy="6822565"/>
              <a:chOff x="-45057" y="6535"/>
              <a:chExt cx="12237057" cy="6822565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 flipV="1">
                <a:off x="11249990" y="6714794"/>
                <a:ext cx="942010" cy="486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oup 7"/>
              <p:cNvGrpSpPr/>
              <p:nvPr/>
            </p:nvGrpSpPr>
            <p:grpSpPr>
              <a:xfrm>
                <a:off x="-45057" y="6535"/>
                <a:ext cx="11603580" cy="6822565"/>
                <a:chOff x="-45057" y="6535"/>
                <a:chExt cx="11603580" cy="6822565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9195571" y="488931"/>
                  <a:ext cx="2362952" cy="6116067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9203459" y="6362596"/>
                  <a:ext cx="2325226" cy="198114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Air Deflector</a:t>
                  </a: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0162873" y="2268679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0065034" y="174002"/>
                  <a:ext cx="7873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X2V52</a:t>
                  </a: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9206287" y="5337938"/>
                  <a:ext cx="2333606" cy="67788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 LBB</a:t>
                  </a: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9212166" y="6015823"/>
                  <a:ext cx="2325226" cy="20088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Cable Distribution</a:t>
                  </a: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9212166" y="4826603"/>
                  <a:ext cx="2325226" cy="43653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b="1" dirty="0">
                      <a:solidFill>
                        <a:srgbClr val="FF0000"/>
                      </a:solidFill>
                    </a:rPr>
                    <a:t>RE A3486S AC/DC-1</a:t>
                  </a:r>
                  <a:br>
                    <a:rPr lang="en-GB" sz="1600" b="1" dirty="0">
                      <a:solidFill>
                        <a:srgbClr val="FF0000"/>
                      </a:solidFill>
                    </a:rPr>
                  </a:br>
                  <a:r>
                    <a:rPr lang="en-GB" sz="1600" b="1" dirty="0">
                      <a:solidFill>
                        <a:srgbClr val="FF0000"/>
                      </a:solidFill>
                    </a:rPr>
                    <a:t>CH0	CH1</a:t>
                  </a: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9199103" y="1900515"/>
                  <a:ext cx="2325226" cy="43653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 Maraton</a:t>
                  </a: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9207810" y="1164635"/>
                  <a:ext cx="2325226" cy="43653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 Maraton</a:t>
                  </a: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9207810" y="720492"/>
                  <a:ext cx="2325226" cy="436531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Turbine</a:t>
                  </a: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9203454" y="441814"/>
                  <a:ext cx="2325226" cy="280186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Power Distribution</a:t>
                  </a: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6347875" y="462805"/>
                  <a:ext cx="2362952" cy="6116067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7243464" y="174002"/>
                  <a:ext cx="7873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X3V51</a:t>
                  </a:r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2925397" y="462805"/>
                  <a:ext cx="2362952" cy="6116067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3703419" y="174002"/>
                  <a:ext cx="7617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X4S51</a:t>
                  </a: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5316583" y="69498"/>
                  <a:ext cx="60465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u="sng" dirty="0"/>
                    <a:t>YE-3</a:t>
                  </a: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8323242" y="6535"/>
                  <a:ext cx="12490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i="1" u="sng" dirty="0">
                      <a:solidFill>
                        <a:srgbClr val="7030A0"/>
                      </a:solidFill>
                    </a:rPr>
                    <a:t>Near Side</a:t>
                  </a: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2082946" y="6538"/>
                  <a:ext cx="10951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i="1" u="sng" dirty="0">
                      <a:solidFill>
                        <a:srgbClr val="7030A0"/>
                      </a:solidFill>
                    </a:rPr>
                    <a:t>Far Side</a:t>
                  </a: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9214994" y="2741990"/>
                  <a:ext cx="2333606" cy="72221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RE4 LBB</a:t>
                  </a: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10150633" y="6128354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10171580" y="1519743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9210638" y="4096185"/>
                  <a:ext cx="2333606" cy="722215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RE3-4/1 FE EASY3000S</a:t>
                  </a:r>
                  <a:br>
                    <a:rPr lang="en-GB" b="1" dirty="0">
                      <a:solidFill>
                        <a:srgbClr val="FF0000"/>
                      </a:solidFill>
                    </a:rPr>
                  </a:br>
                  <a:r>
                    <a:rPr lang="en-GB" b="1" dirty="0">
                      <a:solidFill>
                        <a:srgbClr val="FF0000"/>
                      </a:solidFill>
                    </a:rPr>
                    <a:t>Crate2</a:t>
                  </a: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7323870" y="1101730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355744" y="742262"/>
                  <a:ext cx="2325226" cy="436531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Turbine</a:t>
                  </a: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6364451" y="463584"/>
                  <a:ext cx="2325226" cy="280186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Power Distribution</a:t>
                  </a: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6360099" y="2052915"/>
                  <a:ext cx="2325226" cy="43653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</a:t>
                  </a: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6368806" y="1321391"/>
                  <a:ext cx="2325226" cy="68335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 VME</a:t>
                  </a: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364455" y="6371304"/>
                  <a:ext cx="2325226" cy="198114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Air Deflector</a:t>
                  </a: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7311629" y="6137062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6354220" y="5542590"/>
                  <a:ext cx="2333606" cy="67788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 LBB</a:t>
                  </a: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6360099" y="5319134"/>
                  <a:ext cx="2325226" cy="20088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Cable Distribution</a:t>
                  </a: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6358571" y="4131014"/>
                  <a:ext cx="2333606" cy="722215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RE3-4 FEB EASY3000S</a:t>
                  </a:r>
                  <a:br>
                    <a:rPr lang="en-GB" b="1" dirty="0">
                      <a:solidFill>
                        <a:srgbClr val="FF0000"/>
                      </a:solidFill>
                    </a:rPr>
                  </a:br>
                  <a:r>
                    <a:rPr lang="en-GB" b="1" dirty="0">
                      <a:solidFill>
                        <a:srgbClr val="FF0000"/>
                      </a:solidFill>
                    </a:rPr>
                    <a:t>Crate0</a:t>
                  </a: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6358572" y="3412557"/>
                  <a:ext cx="2333606" cy="722215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RE3-4 LBB EASY3000S</a:t>
                  </a:r>
                  <a:br>
                    <a:rPr lang="en-GB" b="1" dirty="0">
                      <a:solidFill>
                        <a:srgbClr val="FF0000"/>
                      </a:solidFill>
                    </a:rPr>
                  </a:br>
                  <a:r>
                    <a:rPr lang="en-GB" b="1" dirty="0">
                      <a:solidFill>
                        <a:srgbClr val="FF0000"/>
                      </a:solidFill>
                    </a:rPr>
                    <a:t>Crate1</a:t>
                  </a: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6360103" y="4874494"/>
                  <a:ext cx="2325226" cy="43653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b="1" dirty="0">
                      <a:solidFill>
                        <a:srgbClr val="FF0000"/>
                      </a:solidFill>
                    </a:rPr>
                    <a:t>RE A3486S AC/DC-0</a:t>
                  </a:r>
                  <a:br>
                    <a:rPr lang="en-GB" sz="1600" b="1" dirty="0">
                      <a:solidFill>
                        <a:srgbClr val="FF0000"/>
                      </a:solidFill>
                    </a:rPr>
                  </a:br>
                  <a:r>
                    <a:rPr lang="en-GB" sz="1600" b="1" dirty="0">
                      <a:solidFill>
                        <a:srgbClr val="FF0000"/>
                      </a:solidFill>
                    </a:rPr>
                    <a:t>CH0	CH1</a:t>
                  </a: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6349866" y="2672326"/>
                  <a:ext cx="2333606" cy="72221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RE4 LBB</a:t>
                  </a: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9546176" y="6573958"/>
                  <a:ext cx="1703814" cy="203294"/>
                </a:xfrm>
                <a:prstGeom prst="rect">
                  <a:avLst/>
                </a:prstGeom>
                <a:solidFill>
                  <a:schemeClr val="accent4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/>
                    <a:t>Power Dist.</a:t>
                  </a: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6720241" y="6595728"/>
                  <a:ext cx="1703814" cy="203294"/>
                </a:xfrm>
                <a:prstGeom prst="rect">
                  <a:avLst/>
                </a:prstGeom>
                <a:solidFill>
                  <a:schemeClr val="accent4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/>
                    <a:t>Power Dist.</a:t>
                  </a:r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3154073" y="6595728"/>
                  <a:ext cx="1703814" cy="203294"/>
                </a:xfrm>
                <a:prstGeom prst="rect">
                  <a:avLst/>
                </a:prstGeom>
                <a:solidFill>
                  <a:schemeClr val="accent4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/>
                    <a:t>Power Dist.</a:t>
                  </a:r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8947772" y="4352529"/>
                  <a:ext cx="0" cy="2357909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Arrow Connector 101"/>
                <p:cNvCxnSpPr/>
                <p:nvPr/>
              </p:nvCxnSpPr>
              <p:spPr>
                <a:xfrm>
                  <a:off x="8947772" y="4348428"/>
                  <a:ext cx="247799" cy="0"/>
                </a:xfrm>
                <a:prstGeom prst="straightConnector1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>
                  <a:endCxn id="82" idx="1"/>
                </p:cNvCxnSpPr>
                <p:nvPr/>
              </p:nvCxnSpPr>
              <p:spPr>
                <a:xfrm>
                  <a:off x="8947772" y="6675605"/>
                  <a:ext cx="598404" cy="0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9021792" y="5182091"/>
                  <a:ext cx="5984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9021791" y="4604532"/>
                  <a:ext cx="10692" cy="5911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Arrow Connector 122"/>
                <p:cNvCxnSpPr/>
                <p:nvPr/>
              </p:nvCxnSpPr>
              <p:spPr>
                <a:xfrm>
                  <a:off x="9032482" y="4604532"/>
                  <a:ext cx="47450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8203182" y="5225624"/>
                  <a:ext cx="5984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8803618" y="3877911"/>
                  <a:ext cx="0" cy="134771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Arrow Connector 135"/>
                <p:cNvCxnSpPr/>
                <p:nvPr/>
              </p:nvCxnSpPr>
              <p:spPr>
                <a:xfrm flipH="1">
                  <a:off x="8203182" y="3877911"/>
                  <a:ext cx="59840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6235046" y="5216921"/>
                  <a:ext cx="5984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6235045" y="4652425"/>
                  <a:ext cx="10692" cy="5911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Arrow Connector 138"/>
                <p:cNvCxnSpPr/>
                <p:nvPr/>
              </p:nvCxnSpPr>
              <p:spPr>
                <a:xfrm>
                  <a:off x="6245736" y="4665488"/>
                  <a:ext cx="47450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flipH="1">
                  <a:off x="6095709" y="4984154"/>
                  <a:ext cx="6721" cy="1721928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6095707" y="6697375"/>
                  <a:ext cx="598404" cy="0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Arrow Connector 146"/>
                <p:cNvCxnSpPr/>
                <p:nvPr/>
              </p:nvCxnSpPr>
              <p:spPr>
                <a:xfrm>
                  <a:off x="6108774" y="4997213"/>
                  <a:ext cx="247799" cy="0"/>
                </a:xfrm>
                <a:prstGeom prst="straightConnector1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TextBox 87"/>
                <p:cNvSpPr txBox="1"/>
                <p:nvPr/>
              </p:nvSpPr>
              <p:spPr>
                <a:xfrm>
                  <a:off x="3897039" y="1110437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2941976" y="750969"/>
                  <a:ext cx="2325226" cy="436531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Turbine</a:t>
                  </a:r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2937620" y="472291"/>
                  <a:ext cx="2325226" cy="280186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Power Distribution</a:t>
                  </a:r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2927390" y="1345050"/>
                  <a:ext cx="2333606" cy="67788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 LBB</a:t>
                  </a:r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2937619" y="2759414"/>
                  <a:ext cx="2332085" cy="72221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RE4 LBB</a:t>
                  </a: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2933275" y="4399876"/>
                  <a:ext cx="2325226" cy="43653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 Maraton</a:t>
                  </a:r>
                </a:p>
              </p:txBody>
            </p:sp>
            <p:sp>
              <p:nvSpPr>
                <p:cNvPr id="96" name="TextBox 95"/>
                <p:cNvSpPr txBox="1"/>
                <p:nvPr/>
              </p:nvSpPr>
              <p:spPr>
                <a:xfrm>
                  <a:off x="3897045" y="4741923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933270" y="4976943"/>
                  <a:ext cx="2325226" cy="408105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 Maraton</a:t>
                  </a:r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3897040" y="5303627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2937628" y="6353885"/>
                  <a:ext cx="2325226" cy="198114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Air Deflector</a:t>
                  </a:r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2931743" y="2023532"/>
                  <a:ext cx="2333606" cy="722215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RE3-4/1 FE EASY3000S</a:t>
                  </a:r>
                  <a:br>
                    <a:rPr lang="en-GB" b="1" dirty="0">
                      <a:solidFill>
                        <a:srgbClr val="FF0000"/>
                      </a:solidFill>
                    </a:rPr>
                  </a:br>
                  <a:r>
                    <a:rPr lang="en-GB" b="1" dirty="0">
                      <a:solidFill>
                        <a:srgbClr val="FF0000"/>
                      </a:solidFill>
                    </a:rPr>
                    <a:t>Crate2</a:t>
                  </a:r>
                </a:p>
              </p:txBody>
            </p: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734195" y="3751883"/>
                  <a:ext cx="13066" cy="2962906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flipV="1">
                  <a:off x="2734195" y="6710438"/>
                  <a:ext cx="498256" cy="8707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/>
                <p:cNvCxnSpPr/>
                <p:nvPr/>
              </p:nvCxnSpPr>
              <p:spPr>
                <a:xfrm>
                  <a:off x="2721136" y="3764946"/>
                  <a:ext cx="247799" cy="0"/>
                </a:xfrm>
                <a:prstGeom prst="straightConnector1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Rectangle 93"/>
                <p:cNvSpPr/>
                <p:nvPr/>
              </p:nvSpPr>
              <p:spPr>
                <a:xfrm>
                  <a:off x="2933275" y="3498537"/>
                  <a:ext cx="2325226" cy="43653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b="1" dirty="0">
                      <a:solidFill>
                        <a:srgbClr val="FF0000"/>
                      </a:solidFill>
                    </a:rPr>
                    <a:t>RE A3486S AC/DC-1</a:t>
                  </a:r>
                  <a:br>
                    <a:rPr lang="en-GB" sz="1600" b="1" dirty="0">
                      <a:solidFill>
                        <a:srgbClr val="FF0000"/>
                      </a:solidFill>
                    </a:rPr>
                  </a:br>
                  <a:r>
                    <a:rPr lang="en-GB" sz="1600" b="1" dirty="0">
                      <a:solidFill>
                        <a:srgbClr val="FF0000"/>
                      </a:solidFill>
                    </a:rPr>
                    <a:t>CH0	CH1</a:t>
                  </a:r>
                </a:p>
              </p:txBody>
            </p: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789944" y="3653730"/>
                  <a:ext cx="394612" cy="435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Arrow Connector 103"/>
                <p:cNvCxnSpPr/>
                <p:nvPr/>
              </p:nvCxnSpPr>
              <p:spPr>
                <a:xfrm flipV="1">
                  <a:off x="2797307" y="2544946"/>
                  <a:ext cx="274040" cy="115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442460" y="3067466"/>
                  <a:ext cx="10692" cy="5911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Rectangle 105"/>
                <p:cNvSpPr/>
                <p:nvPr/>
              </p:nvSpPr>
              <p:spPr>
                <a:xfrm>
                  <a:off x="256219" y="458449"/>
                  <a:ext cx="2362952" cy="6116067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537142" y="6604435"/>
                  <a:ext cx="1703814" cy="203294"/>
                </a:xfrm>
                <a:prstGeom prst="rect">
                  <a:avLst/>
                </a:prstGeom>
                <a:solidFill>
                  <a:schemeClr val="accent4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/>
                    <a:t>Power Dist.</a:t>
                  </a:r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1227861" y="1106081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72798" y="746613"/>
                  <a:ext cx="2325226" cy="436531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Turbine</a:t>
                  </a:r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268442" y="467935"/>
                  <a:ext cx="2325226" cy="280186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Power Distribution</a:t>
                  </a:r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1227862" y="6109172"/>
                  <a:ext cx="467650" cy="3282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HEX</a:t>
                  </a:r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268450" y="6349529"/>
                  <a:ext cx="2325226" cy="198114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Air Deflector</a:t>
                  </a:r>
                </a:p>
              </p:txBody>
            </p: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36390" y="4934069"/>
                  <a:ext cx="15568" cy="1776364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flipV="1">
                  <a:off x="38891" y="6706082"/>
                  <a:ext cx="498256" cy="8707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Arrow Connector 128"/>
                <p:cNvCxnSpPr/>
                <p:nvPr/>
              </p:nvCxnSpPr>
              <p:spPr>
                <a:xfrm>
                  <a:off x="38895" y="4936244"/>
                  <a:ext cx="247799" cy="0"/>
                </a:xfrm>
                <a:prstGeom prst="straightConnector1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2792648" y="2558762"/>
                  <a:ext cx="4482" cy="111727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Rectangle 143"/>
                <p:cNvSpPr/>
                <p:nvPr/>
              </p:nvSpPr>
              <p:spPr>
                <a:xfrm>
                  <a:off x="268436" y="5446014"/>
                  <a:ext cx="2332085" cy="72221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RE4 LBB</a:t>
                  </a:r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>
                  <a:off x="255371" y="2585245"/>
                  <a:ext cx="2332085" cy="72221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RE4 LBB</a:t>
                  </a:r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>
                  <a:off x="268440" y="5236400"/>
                  <a:ext cx="2325226" cy="20088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Cable Distribution</a:t>
                  </a:r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266913" y="3329823"/>
                  <a:ext cx="2333606" cy="722215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RE3-4  LBB EASY3000S</a:t>
                  </a:r>
                  <a:br>
                    <a:rPr lang="en-GB" b="1" dirty="0">
                      <a:solidFill>
                        <a:srgbClr val="FF0000"/>
                      </a:solidFill>
                    </a:rPr>
                  </a:br>
                  <a:r>
                    <a:rPr lang="en-GB" b="1" dirty="0">
                      <a:solidFill>
                        <a:srgbClr val="FF0000"/>
                      </a:solidFill>
                    </a:rPr>
                    <a:t>Crate1</a:t>
                  </a:r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266912" y="4048280"/>
                  <a:ext cx="2333606" cy="722215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RE3-4 FEB EASY3000S</a:t>
                  </a:r>
                  <a:br>
                    <a:rPr lang="en-GB" b="1" dirty="0">
                      <a:solidFill>
                        <a:srgbClr val="FF0000"/>
                      </a:solidFill>
                    </a:rPr>
                  </a:br>
                  <a:r>
                    <a:rPr lang="en-GB" b="1" dirty="0">
                      <a:solidFill>
                        <a:srgbClr val="FF0000"/>
                      </a:solidFill>
                    </a:rPr>
                    <a:t>Crate0</a:t>
                  </a:r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>
                  <a:off x="255382" y="4791760"/>
                  <a:ext cx="2325226" cy="43653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b="1" dirty="0">
                      <a:solidFill>
                        <a:srgbClr val="FF0000"/>
                      </a:solidFill>
                    </a:rPr>
                    <a:t>RE A3486S AC/DC-0</a:t>
                  </a:r>
                  <a:br>
                    <a:rPr lang="en-GB" sz="1600" b="1" dirty="0">
                      <a:solidFill>
                        <a:srgbClr val="FF0000"/>
                      </a:solidFill>
                    </a:rPr>
                  </a:br>
                  <a:r>
                    <a:rPr lang="en-GB" sz="1600" b="1" dirty="0">
                      <a:solidFill>
                        <a:srgbClr val="FF0000"/>
                      </a:solidFill>
                    </a:rPr>
                    <a:t>CH0	CH1</a:t>
                  </a:r>
                </a:p>
              </p:txBody>
            </p:sp>
            <p:cxnSp>
              <p:nvCxnSpPr>
                <p:cNvPr id="132" name="Straight Arrow Connector 131"/>
                <p:cNvCxnSpPr/>
                <p:nvPr/>
              </p:nvCxnSpPr>
              <p:spPr>
                <a:xfrm>
                  <a:off x="110543" y="4473897"/>
                  <a:ext cx="47450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99849" y="4460836"/>
                  <a:ext cx="10692" cy="5911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99853" y="5025330"/>
                  <a:ext cx="5984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-45051" y="6759430"/>
                  <a:ext cx="711257" cy="475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lg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xtBox 151"/>
                <p:cNvSpPr txBox="1"/>
                <p:nvPr/>
              </p:nvSpPr>
              <p:spPr>
                <a:xfrm>
                  <a:off x="1060362" y="182709"/>
                  <a:ext cx="7617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X3S51</a:t>
                  </a:r>
                </a:p>
              </p:txBody>
            </p: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-45057" y="6824744"/>
                  <a:ext cx="3277508" cy="435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lg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220370" y="5186439"/>
                  <a:ext cx="5984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2820806" y="3838726"/>
                  <a:ext cx="0" cy="134771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Arrow Connector 155"/>
                <p:cNvCxnSpPr/>
                <p:nvPr/>
              </p:nvCxnSpPr>
              <p:spPr>
                <a:xfrm flipH="1">
                  <a:off x="2220370" y="3838726"/>
                  <a:ext cx="59840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Rectangle 157"/>
                <p:cNvSpPr/>
                <p:nvPr/>
              </p:nvSpPr>
              <p:spPr>
                <a:xfrm>
                  <a:off x="252373" y="2064636"/>
                  <a:ext cx="2325226" cy="43653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</a:t>
                  </a: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61080" y="1333112"/>
                  <a:ext cx="2325226" cy="68335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EMU VME</a:t>
                  </a:r>
                </a:p>
              </p:txBody>
            </p:sp>
            <p:sp>
              <p:nvSpPr>
                <p:cNvPr id="2" name="Rectangle 1"/>
                <p:cNvSpPr/>
                <p:nvPr/>
              </p:nvSpPr>
              <p:spPr>
                <a:xfrm>
                  <a:off x="9210638" y="1747050"/>
                  <a:ext cx="2347885" cy="172531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</a:rPr>
                    <a:t>1U CSC panel</a:t>
                  </a:r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9206282" y="3767444"/>
                  <a:ext cx="2347885" cy="32380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</a:rPr>
                    <a:t>FOS</a:t>
                  </a:r>
                </a:p>
              </p:txBody>
            </p:sp>
            <p:sp>
              <p:nvSpPr>
                <p:cNvPr id="119" name="Rectangle 118"/>
                <p:cNvSpPr/>
                <p:nvPr/>
              </p:nvSpPr>
              <p:spPr>
                <a:xfrm>
                  <a:off x="2955045" y="3951376"/>
                  <a:ext cx="2325226" cy="436531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rgbClr val="FF0000"/>
                      </a:solidFill>
                    </a:rPr>
                    <a:t>DSS 3U box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7091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1128</Words>
  <Application>Microsoft Office PowerPoint</Application>
  <PresentationFormat>Widescreen</PresentationFormat>
  <Paragraphs>283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RPC Power System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Power System Review</dc:title>
  <dc:creator>Anton Dimitrov</dc:creator>
  <cp:lastModifiedBy>Ian Crotty</cp:lastModifiedBy>
  <cp:revision>95</cp:revision>
  <dcterms:created xsi:type="dcterms:W3CDTF">2018-09-04T13:20:32Z</dcterms:created>
  <dcterms:modified xsi:type="dcterms:W3CDTF">2020-09-19T16:00:19Z</dcterms:modified>
</cp:coreProperties>
</file>