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71" r:id="rId7"/>
    <p:sldId id="264" r:id="rId8"/>
    <p:sldId id="266" r:id="rId9"/>
    <p:sldId id="258" r:id="rId10"/>
    <p:sldId id="270" r:id="rId11"/>
    <p:sldId id="260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6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8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2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4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2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3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2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4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8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0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2E16-5FA8-4B8D-A55F-233A5EC501F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8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.Guillaume@arborag.ch" TargetMode="External"/><Relationship Id="rId2" Type="http://schemas.openxmlformats.org/officeDocument/2006/relationships/hyperlink" Target="mailto:info@arborag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wagelok.com/downloads/webcatalogs/en/MS-01-140.pdf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arbor.swagelo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borag.ch" TargetMode="External"/><Relationship Id="rId2" Type="http://schemas.openxmlformats.org/officeDocument/2006/relationships/hyperlink" Target="mailto:Daniel@hydrosystem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arbor.swagelok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Swagelok Push-On fittings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14 Feb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5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7596" y="416459"/>
            <a:ext cx="1139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Components for </a:t>
            </a:r>
            <a:r>
              <a:rPr lang="en-GB" sz="36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MiniManifold</a:t>
            </a:r>
            <a:r>
              <a:rPr lang="en-GB" sz="3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Mod. For RE4/1 cooling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4963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9580" y="280658"/>
            <a:ext cx="683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Tables of components for Mini-Manifold modification to Swagelok “Push-On” flexible hose</a:t>
            </a:r>
            <a:endParaRPr lang="en-GB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93375"/>
              </p:ext>
            </p:extLst>
          </p:nvPr>
        </p:nvGraphicFramePr>
        <p:xfrm>
          <a:off x="92934" y="1720158"/>
          <a:ext cx="12034813" cy="469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16392477" imgH="6400890" progId="Excel.Sheet.12">
                  <p:embed/>
                </p:oleObj>
              </mc:Choice>
              <mc:Fallback>
                <p:oleObj name="Worksheet" r:id="rId3" imgW="16392477" imgH="6400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934" y="1720158"/>
                        <a:ext cx="12034813" cy="4698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30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for Chamber 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0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939" y="534651"/>
            <a:ext cx="10830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https://www.swagelok.com/en/catalog/Product/Detail?part=B-PB4-PM4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50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9950" y="835005"/>
            <a:ext cx="73630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dirty="0" smtClean="0">
                <a:solidFill>
                  <a:srgbClr val="36424A"/>
                </a:solidFill>
                <a:effectLst/>
                <a:latin typeface="Noto Sans"/>
              </a:rPr>
              <a:t>Swagelok Switzerland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Rigackerstrasse 18, 5610 Wohlen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Switzerland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+41 56 4856161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Email:</a:t>
            </a:r>
            <a:r>
              <a:rPr lang="de-DE" b="1" i="0" u="none" strike="noStrike" dirty="0" smtClean="0">
                <a:solidFill>
                  <a:srgbClr val="66B645"/>
                </a:solidFill>
                <a:effectLst/>
                <a:latin typeface="Noto Sans"/>
                <a:hlinkClick r:id="rId2"/>
              </a:rPr>
              <a:t>info@arborag.ch</a:t>
            </a:r>
            <a:endParaRPr lang="de-DE" b="1" i="0" u="none" strike="noStrike" dirty="0" smtClean="0">
              <a:solidFill>
                <a:srgbClr val="66B645"/>
              </a:solidFill>
              <a:effectLst/>
              <a:latin typeface="Noto Sans"/>
            </a:endParaRPr>
          </a:p>
          <a:p>
            <a:r>
              <a:rPr lang="de-DE" b="1" dirty="0" smtClean="0">
                <a:latin typeface="Noto Sans"/>
                <a:hlinkClick r:id="rId3"/>
              </a:rPr>
              <a:t>P.Guillaume</a:t>
            </a:r>
            <a:r>
              <a:rPr lang="en-GB" b="1" dirty="0" smtClean="0">
                <a:latin typeface="Noto Sans"/>
                <a:hlinkClick r:id="rId3"/>
              </a:rPr>
              <a:t>@</a:t>
            </a:r>
            <a:r>
              <a:rPr lang="de-DE" b="1" dirty="0" smtClean="0">
                <a:latin typeface="Noto Sans"/>
                <a:hlinkClick r:id="rId3"/>
              </a:rPr>
              <a:t>arborag.ch</a:t>
            </a:r>
            <a:r>
              <a:rPr lang="de-DE" b="1" dirty="0" smtClean="0">
                <a:latin typeface="Noto Sans"/>
              </a:rPr>
              <a:t> ( reference from norbert frank)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Web: </a:t>
            </a:r>
            <a:r>
              <a:rPr lang="de-DE" b="1" i="0" u="none" strike="noStrike" dirty="0" smtClean="0">
                <a:solidFill>
                  <a:srgbClr val="66B645"/>
                </a:solidFill>
                <a:effectLst/>
                <a:latin typeface="Noto Sans"/>
                <a:hlinkClick r:id="rId4"/>
              </a:rPr>
              <a:t>https://arbor.swagelok.com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5"/>
          <a:srcRect l="301" t="31756" r="58005" b="63461"/>
          <a:stretch/>
        </p:blipFill>
        <p:spPr>
          <a:xfrm>
            <a:off x="1035697" y="3256384"/>
            <a:ext cx="4348066" cy="9797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9951" y="4626153"/>
            <a:ext cx="8702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Full catalogue</a:t>
            </a:r>
          </a:p>
          <a:p>
            <a:r>
              <a:rPr lang="en-GB" dirty="0" smtClean="0">
                <a:hlinkClick r:id="rId6"/>
              </a:rPr>
              <a:t>https://www.swagelok.com/downloads/webcatalogs/en/MS-01-140.pdf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36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385" y="108111"/>
            <a:ext cx="946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Push-On Hose </a:t>
            </a:r>
          </a:p>
          <a:p>
            <a:r>
              <a:rPr lang="en-GB" dirty="0" smtClean="0"/>
              <a:t>https</a:t>
            </a:r>
            <a:r>
              <a:rPr lang="en-GB" dirty="0"/>
              <a:t>://www.swagelok.com/tools%20pages/download_pdf.aspx?part=PB-4&amp;configured=False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89" t="17566" r="28691" b="6736"/>
          <a:stretch/>
        </p:blipFill>
        <p:spPr>
          <a:xfrm>
            <a:off x="150828" y="857839"/>
            <a:ext cx="5722070" cy="582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3233" y="5109327"/>
            <a:ext cx="3252247" cy="149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Photos of product used at CERN</a:t>
            </a:r>
          </a:p>
          <a:p>
            <a:endParaRPr lang="en-GB" dirty="0"/>
          </a:p>
          <a:p>
            <a:r>
              <a:rPr lang="en-GB" dirty="0" smtClean="0"/>
              <a:t>Flame Resistant</a:t>
            </a:r>
          </a:p>
          <a:p>
            <a:endParaRPr lang="en-GB" dirty="0"/>
          </a:p>
          <a:p>
            <a:r>
              <a:rPr lang="en-GB" dirty="0" smtClean="0"/>
              <a:t>Halogen Free ??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22" y="4124389"/>
            <a:ext cx="4541626" cy="2554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07" y="2356204"/>
            <a:ext cx="3619893" cy="203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t="12696" r="30602" b="18107"/>
          <a:stretch/>
        </p:blipFill>
        <p:spPr>
          <a:xfrm>
            <a:off x="8965936" y="2257222"/>
            <a:ext cx="2647523" cy="28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056" y="242988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Daniel </a:t>
            </a:r>
            <a:r>
              <a:rPr lang="en-GB" dirty="0" err="1"/>
              <a:t>Robbez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Daniel@hydrosystem.ch</a:t>
            </a:r>
            <a:r>
              <a:rPr lang="en-GB" dirty="0"/>
              <a:t>, 0227191200</a:t>
            </a:r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r>
              <a:rPr lang="de-DE" b="1" dirty="0" smtClean="0"/>
              <a:t>Swagelok </a:t>
            </a:r>
            <a:r>
              <a:rPr lang="de-DE" b="1" dirty="0"/>
              <a:t>Switzerland </a:t>
            </a:r>
          </a:p>
          <a:p>
            <a:r>
              <a:rPr lang="de-DE" dirty="0"/>
              <a:t>Rigackerstrasse 18 5610 Wohlen Switzerland +41 56 4856161 </a:t>
            </a:r>
            <a:r>
              <a:rPr lang="de-DE" dirty="0">
                <a:hlinkClick r:id="rId3"/>
              </a:rPr>
              <a:t>info@arborag.ch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https://arbor.swagelok.com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970" t="28250" r="20204" b="28612"/>
          <a:stretch/>
        </p:blipFill>
        <p:spPr>
          <a:xfrm>
            <a:off x="124678" y="2439812"/>
            <a:ext cx="8724959" cy="3836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988" y="3350861"/>
            <a:ext cx="303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available with  8mm pipe;</a:t>
            </a:r>
          </a:p>
          <a:p>
            <a:r>
              <a:rPr lang="en-GB" dirty="0" smtClean="0"/>
              <a:t>B-PB4-TM8</a:t>
            </a:r>
          </a:p>
          <a:p>
            <a:r>
              <a:rPr lang="en-GB" dirty="0" smtClean="0"/>
              <a:t>From Norbert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4946" t="33676" r="24474" b="32747"/>
          <a:stretch/>
        </p:blipFill>
        <p:spPr>
          <a:xfrm>
            <a:off x="6673982" y="1"/>
            <a:ext cx="5518018" cy="2687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2967" y="4274191"/>
            <a:ext cx="3012427" cy="65089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Number represent 1/16 inch</a:t>
            </a:r>
          </a:p>
          <a:p>
            <a:r>
              <a:rPr lang="en-GB" dirty="0" err="1" smtClean="0"/>
              <a:t>ie</a:t>
            </a:r>
            <a:r>
              <a:rPr lang="en-GB" dirty="0" smtClean="0"/>
              <a:t> PB4 equals ¼ inch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47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" y="458589"/>
            <a:ext cx="10548592" cy="6325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89258"/>
            <a:ext cx="8314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https://www.swagelok.com/en/catalog/Product/Detail?part=B-PB4-PM4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072" t="28293" r="20943" b="23264"/>
          <a:stretch/>
        </p:blipFill>
        <p:spPr>
          <a:xfrm>
            <a:off x="6881568" y="3846136"/>
            <a:ext cx="4854804" cy="2432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5549" y="5269117"/>
            <a:ext cx="156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SS-PB4-PM4</a:t>
            </a:r>
          </a:p>
          <a:p>
            <a:r>
              <a:rPr lang="en-GB" dirty="0" smtClean="0"/>
              <a:t>B-PB4-PM4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11537" y="2679187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595959"/>
                </a:solidFill>
                <a:latin typeface="Noto Sans"/>
              </a:rPr>
              <a:t>Tappered</a:t>
            </a:r>
            <a:endParaRPr lang="en-GB" dirty="0">
              <a:solidFill>
                <a:srgbClr val="595959"/>
              </a:solidFill>
              <a:latin typeface="Noto Sans"/>
            </a:endParaRPr>
          </a:p>
          <a:p>
            <a:r>
              <a:rPr lang="en-GB" dirty="0" smtClean="0">
                <a:solidFill>
                  <a:srgbClr val="595959"/>
                </a:solidFill>
                <a:latin typeface="Noto Sans"/>
              </a:rPr>
              <a:t>SS-PB6-MT6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002303" y="3719387"/>
            <a:ext cx="1514948" cy="253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822429" y="5015620"/>
            <a:ext cx="1514948" cy="253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9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3513" cy="68115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4508" y="2768371"/>
            <a:ext cx="3561030" cy="253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8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01" t="40338" r="29347" b="33845"/>
          <a:stretch/>
        </p:blipFill>
        <p:spPr>
          <a:xfrm>
            <a:off x="4110274" y="200188"/>
            <a:ext cx="7650177" cy="33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2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97" t="8658" r="27870" b="1298"/>
          <a:stretch/>
        </p:blipFill>
        <p:spPr>
          <a:xfrm>
            <a:off x="6590923" y="0"/>
            <a:ext cx="5601077" cy="6865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0226"/>
            <a:ext cx="735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https://www.swagelok.com.fr/en/product/Fittings</a:t>
            </a:r>
          </a:p>
          <a:p>
            <a:r>
              <a:rPr lang="en-GB" sz="1600" dirty="0"/>
              <a:t>https://www.swagelok.com.fr/downloads/webcatalogs/en/MS-01-140.pdf</a:t>
            </a:r>
          </a:p>
        </p:txBody>
      </p:sp>
      <p:sp>
        <p:nvSpPr>
          <p:cNvPr id="6" name="Oval 5"/>
          <p:cNvSpPr/>
          <p:nvPr/>
        </p:nvSpPr>
        <p:spPr>
          <a:xfrm>
            <a:off x="9391461" y="2804585"/>
            <a:ext cx="2670773" cy="253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897" t="8658" r="58372" b="73837"/>
          <a:stretch/>
        </p:blipFill>
        <p:spPr>
          <a:xfrm>
            <a:off x="1567543" y="1086896"/>
            <a:ext cx="2471895" cy="2000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5811" y="3155182"/>
            <a:ext cx="3215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 Brass </a:t>
            </a:r>
          </a:p>
          <a:p>
            <a:r>
              <a:rPr lang="en-GB" dirty="0" smtClean="0"/>
              <a:t>Page 14</a:t>
            </a:r>
          </a:p>
          <a:p>
            <a:r>
              <a:rPr lang="en-GB" dirty="0" smtClean="0"/>
              <a:t>C20-8MO-1-6</a:t>
            </a:r>
          </a:p>
          <a:p>
            <a:r>
              <a:rPr lang="en-GB" dirty="0" smtClean="0"/>
              <a:t>SS-8MO-1-6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10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93" t="14555" r="30838" b="561"/>
          <a:stretch/>
        </p:blipFill>
        <p:spPr>
          <a:xfrm>
            <a:off x="1660848" y="0"/>
            <a:ext cx="5523723" cy="6835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1380" y="1146407"/>
            <a:ext cx="3931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https://www.swagelok.com/downloads/webcatalogs/EN/MS-CRD-0190.PDF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337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45545</TotalTime>
  <Words>119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Noto Sans</vt:lpstr>
      <vt:lpstr>Office Theme</vt:lpstr>
      <vt:lpstr>Microsoft Excel Worksheet</vt:lpstr>
      <vt:lpstr>Swagelok Push-On fittings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Components for Chamber end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Swagelok Push-On fittings</dc:title>
  <dc:creator>Ian Crotty</dc:creator>
  <cp:lastModifiedBy>Ian Crotty</cp:lastModifiedBy>
  <cp:revision>38</cp:revision>
  <dcterms:created xsi:type="dcterms:W3CDTF">2019-02-14T11:39:28Z</dcterms:created>
  <dcterms:modified xsi:type="dcterms:W3CDTF">2019-04-05T10:16:08Z</dcterms:modified>
</cp:coreProperties>
</file>