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8" r:id="rId4"/>
    <p:sldId id="281" r:id="rId5"/>
    <p:sldId id="273" r:id="rId6"/>
    <p:sldId id="271" r:id="rId7"/>
    <p:sldId id="272" r:id="rId8"/>
    <p:sldId id="270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75" r:id="rId18"/>
    <p:sldId id="280" r:id="rId19"/>
    <p:sldId id="279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65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49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68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49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88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1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4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4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96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46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4E6A-78CC-4282-9BEE-E23B50A6E5C3}" type="datetimeFigureOut">
              <a:rPr lang="en-GB" smtClean="0"/>
              <a:t>14/10/2019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726F6-72A5-4AB2-ABD2-24E5F3D08D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9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Cooling Manifolds assembly</a:t>
            </a:r>
            <a:br>
              <a:rPr lang="en-GB" dirty="0" smtClean="0"/>
            </a:br>
            <a:r>
              <a:rPr lang="en-GB" dirty="0" smtClean="0"/>
              <a:t>and Inter Links. Notes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Ivan, Jan, Andres and Ian</a:t>
            </a:r>
          </a:p>
          <a:p>
            <a:r>
              <a:rPr lang="en-GB" dirty="0" smtClean="0"/>
              <a:t>26 Aug 2019</a:t>
            </a:r>
          </a:p>
          <a:p>
            <a:r>
              <a:rPr lang="en-GB" dirty="0" smtClean="0"/>
              <a:t>Notice change to ALL brass fittings for </a:t>
            </a:r>
            <a:r>
              <a:rPr lang="en-GB" smtClean="0"/>
              <a:t>hose fittings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276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043" y="555455"/>
            <a:ext cx="4005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Mini Manifolds  5 Far side at the bottom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3" y="1003237"/>
            <a:ext cx="5483382" cy="3084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70" y="1938856"/>
            <a:ext cx="6676930" cy="37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5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82" y="242119"/>
            <a:ext cx="4418091" cy="2485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044" y="555455"/>
            <a:ext cx="64334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Alternative configuration</a:t>
            </a:r>
          </a:p>
          <a:p>
            <a:r>
              <a:rPr lang="en-GB" dirty="0" smtClean="0"/>
              <a:t>Mini Manifolds  5 Far side at the bottom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use of the 90degree elbow can produce better configuration in terms of the hose bending radius. ZEC should judge the </a:t>
            </a:r>
            <a:r>
              <a:rPr lang="en-GB" dirty="0" err="1" smtClean="0"/>
              <a:t>optimium</a:t>
            </a:r>
            <a:r>
              <a:rPr lang="en-GB" dirty="0" smtClean="0"/>
              <a:t> solution.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999" y="3349782"/>
            <a:ext cx="5834455" cy="328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8" y="3189021"/>
            <a:ext cx="5637401" cy="317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0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8" y="1874067"/>
            <a:ext cx="8055572" cy="4531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8142" y="751439"/>
            <a:ext cx="393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Configurations to avoid</a:t>
            </a:r>
          </a:p>
          <a:p>
            <a:endParaRPr lang="en-GB" dirty="0"/>
          </a:p>
          <a:p>
            <a:r>
              <a:rPr lang="en-GB" dirty="0" smtClean="0"/>
              <a:t>Tight bending of the hoses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611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946" y="75622"/>
            <a:ext cx="719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Mini Manifold 4 on the far side of RE+4/1 on X3 level</a:t>
            </a:r>
          </a:p>
          <a:p>
            <a:r>
              <a:rPr lang="en-GB" dirty="0" smtClean="0"/>
              <a:t>Again the 90 deg. Elbow can give a preferred hose routing, low hose stress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0280" y="1500187"/>
            <a:ext cx="6858000" cy="385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6102" y="2311048"/>
            <a:ext cx="5474148" cy="3079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6955" y="2684928"/>
            <a:ext cx="4995581" cy="281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32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3329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87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663" y="519239"/>
            <a:ext cx="73438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Mini Manifolds 3 on the far side of RE+4/1 on top walkway.</a:t>
            </a:r>
          </a:p>
          <a:p>
            <a:endParaRPr lang="en-GB" dirty="0"/>
          </a:p>
          <a:p>
            <a:r>
              <a:rPr lang="en-GB" dirty="0" smtClean="0"/>
              <a:t>To avoid conflicts near the valve areas the Mini-manifolds can be slid axially </a:t>
            </a:r>
          </a:p>
          <a:p>
            <a:r>
              <a:rPr lang="en-GB" dirty="0" smtClean="0"/>
              <a:t>In their mountings as done in other positions.</a:t>
            </a:r>
          </a:p>
          <a:p>
            <a:endParaRPr lang="en-GB" dirty="0"/>
          </a:p>
          <a:p>
            <a:r>
              <a:rPr lang="en-GB" dirty="0" smtClean="0"/>
              <a:t>In addition the Mini-Manifolds can be rotated to reduce hose stress. In this case they can be rotated down wards.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3" y="2699266"/>
            <a:ext cx="6931937" cy="3899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3820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25" y="1176950"/>
            <a:ext cx="8361379" cy="47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5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2758" cy="3734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32" y="2770360"/>
            <a:ext cx="7341067" cy="3883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0467" y="1497945"/>
            <a:ext cx="249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Chamber Interlinks</a:t>
            </a:r>
          </a:p>
          <a:p>
            <a:r>
              <a:rPr lang="en-GB" dirty="0" smtClean="0"/>
              <a:t>Stainless fittings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395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774" y="253498"/>
            <a:ext cx="8157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Chamber Inter- Link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Photo of both the black Swagelok Hose, Swagelok Barb ¼ inch to 8mm straight and the </a:t>
            </a:r>
            <a:r>
              <a:rPr lang="en-GB" dirty="0" err="1" smtClean="0"/>
              <a:t>Sagana</a:t>
            </a:r>
            <a:r>
              <a:rPr lang="en-GB" dirty="0" smtClean="0"/>
              <a:t> 8mm double union</a:t>
            </a:r>
            <a:endParaRPr lang="en-GB" dirty="0"/>
          </a:p>
        </p:txBody>
      </p:sp>
      <p:sp>
        <p:nvSpPr>
          <p:cNvPr id="3" name="Can 2"/>
          <p:cNvSpPr/>
          <p:nvPr/>
        </p:nvSpPr>
        <p:spPr>
          <a:xfrm rot="16200000">
            <a:off x="979687" y="3193588"/>
            <a:ext cx="217283" cy="1991762"/>
          </a:xfrm>
          <a:prstGeom prst="ca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n 3"/>
          <p:cNvSpPr/>
          <p:nvPr/>
        </p:nvSpPr>
        <p:spPr>
          <a:xfrm rot="16200000">
            <a:off x="6119776" y="3121159"/>
            <a:ext cx="217283" cy="1991762"/>
          </a:xfrm>
          <a:prstGeom prst="ca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B-PB4-TM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2277044" y="3678781"/>
            <a:ext cx="1021375" cy="10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-PB4-TM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0000">
            <a:off x="9331331" y="3647242"/>
            <a:ext cx="1021375" cy="10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n 6"/>
          <p:cNvSpPr/>
          <p:nvPr/>
        </p:nvSpPr>
        <p:spPr>
          <a:xfrm rot="16200000">
            <a:off x="11165995" y="3309885"/>
            <a:ext cx="217283" cy="1614309"/>
          </a:xfrm>
          <a:prstGeom prst="ca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6371" t="16032" r="4111" b="13290"/>
          <a:stretch/>
        </p:blipFill>
        <p:spPr>
          <a:xfrm rot="19800000">
            <a:off x="3309450" y="3869551"/>
            <a:ext cx="843918" cy="639834"/>
          </a:xfrm>
          <a:prstGeom prst="rect">
            <a:avLst/>
          </a:prstGeom>
        </p:spPr>
      </p:pic>
      <p:pic>
        <p:nvPicPr>
          <p:cNvPr id="11" name="Picture 2" descr="B-PB4-TM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7236804" y="3647243"/>
            <a:ext cx="1021375" cy="10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-PB4-TM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0000">
            <a:off x="4164401" y="3678781"/>
            <a:ext cx="1021375" cy="10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6371" t="16032" r="4111" b="13290"/>
          <a:stretch/>
        </p:blipFill>
        <p:spPr>
          <a:xfrm rot="19800000">
            <a:off x="8269212" y="3838014"/>
            <a:ext cx="843918" cy="6398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6022" y="2778102"/>
            <a:ext cx="86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Sagana</a:t>
            </a:r>
            <a:r>
              <a:rPr lang="en-GB" dirty="0" smtClean="0"/>
              <a:t> 8mm CERN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194574" y="2677851"/>
            <a:ext cx="86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Sagana</a:t>
            </a:r>
            <a:r>
              <a:rPr lang="en-GB" dirty="0" smtClean="0"/>
              <a:t> 8mm CERN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823733" y="4298111"/>
            <a:ext cx="104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ChamberInterlink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71603" y="3139517"/>
            <a:ext cx="147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Supply hose</a:t>
            </a:r>
          </a:p>
          <a:p>
            <a:r>
              <a:rPr lang="en-GB" dirty="0" smtClean="0"/>
              <a:t>Swagelok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0467481" y="3139517"/>
            <a:ext cx="147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Return hose</a:t>
            </a:r>
          </a:p>
          <a:p>
            <a:r>
              <a:rPr lang="en-GB" dirty="0" smtClean="0"/>
              <a:t>Swagelok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118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6740" y="2362955"/>
            <a:ext cx="90806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GEM have the special tool for inserting the </a:t>
            </a:r>
            <a:r>
              <a:rPr lang="en-GB" smtClean="0"/>
              <a:t>barb </a:t>
            </a:r>
            <a:r>
              <a:rPr lang="en-GB" smtClean="0"/>
              <a:t>fitting </a:t>
            </a:r>
            <a:r>
              <a:rPr lang="en-GB" dirty="0" smtClean="0"/>
              <a:t>into the hose, in 904.</a:t>
            </a:r>
          </a:p>
          <a:p>
            <a:endParaRPr lang="en-GB" dirty="0"/>
          </a:p>
          <a:p>
            <a:r>
              <a:rPr lang="en-GB" dirty="0" smtClean="0"/>
              <a:t>ALL hoses are to be labelled with both bar codes and simple text labels. </a:t>
            </a:r>
          </a:p>
          <a:p>
            <a:endParaRPr lang="en-GB" dirty="0"/>
          </a:p>
          <a:p>
            <a:r>
              <a:rPr lang="en-GB" dirty="0" smtClean="0"/>
              <a:t>They should both be covered with transparent heat shrink</a:t>
            </a:r>
          </a:p>
          <a:p>
            <a:endParaRPr lang="en-GB" dirty="0"/>
          </a:p>
          <a:p>
            <a:r>
              <a:rPr lang="en-GB" dirty="0" smtClean="0"/>
              <a:t>Aluminium labels should be made up for ALL valves.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23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86796" cy="68667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93244" y="675831"/>
            <a:ext cx="24987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Web address of drawing</a:t>
            </a:r>
          </a:p>
          <a:p>
            <a:endParaRPr lang="en-GB" dirty="0"/>
          </a:p>
          <a:p>
            <a:r>
              <a:rPr lang="en-GB" dirty="0" smtClean="0"/>
              <a:t>http://project-cms-rpc-endcap.web.cern.ch/project-cms-rpc-endcap/rpc/UpscopeHighEta/RPCDevelopements/RE31and41/Services/Cooling/PipingYoke/Modification/IvanInput/RPCCoolingHosesYEplus427072019.pdf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397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2339" y="2888055"/>
            <a:ext cx="1020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ZEC should be asked for their advice for each case, their knowledge and experience should </a:t>
            </a:r>
            <a:r>
              <a:rPr lang="en-GB" smtClean="0"/>
              <a:t>adhered to.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06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29245" y="1673607"/>
          <a:ext cx="8533510" cy="4655375"/>
        </p:xfrm>
        <a:graphic>
          <a:graphicData uri="http://schemas.openxmlformats.org/drawingml/2006/table">
            <a:tbl>
              <a:tblPr/>
              <a:tblGrid>
                <a:gridCol w="613787">
                  <a:extLst>
                    <a:ext uri="{9D8B030D-6E8A-4147-A177-3AD203B41FA5}">
                      <a16:colId xmlns:a16="http://schemas.microsoft.com/office/drawing/2014/main" val="3820282664"/>
                    </a:ext>
                  </a:extLst>
                </a:gridCol>
                <a:gridCol w="601260">
                  <a:extLst>
                    <a:ext uri="{9D8B030D-6E8A-4147-A177-3AD203B41FA5}">
                      <a16:colId xmlns:a16="http://schemas.microsoft.com/office/drawing/2014/main" val="823051565"/>
                    </a:ext>
                  </a:extLst>
                </a:gridCol>
                <a:gridCol w="626313">
                  <a:extLst>
                    <a:ext uri="{9D8B030D-6E8A-4147-A177-3AD203B41FA5}">
                      <a16:colId xmlns:a16="http://schemas.microsoft.com/office/drawing/2014/main" val="386786363"/>
                    </a:ext>
                  </a:extLst>
                </a:gridCol>
                <a:gridCol w="588734">
                  <a:extLst>
                    <a:ext uri="{9D8B030D-6E8A-4147-A177-3AD203B41FA5}">
                      <a16:colId xmlns:a16="http://schemas.microsoft.com/office/drawing/2014/main" val="3436740451"/>
                    </a:ext>
                  </a:extLst>
                </a:gridCol>
                <a:gridCol w="588734">
                  <a:extLst>
                    <a:ext uri="{9D8B030D-6E8A-4147-A177-3AD203B41FA5}">
                      <a16:colId xmlns:a16="http://schemas.microsoft.com/office/drawing/2014/main" val="3863683705"/>
                    </a:ext>
                  </a:extLst>
                </a:gridCol>
                <a:gridCol w="479129">
                  <a:extLst>
                    <a:ext uri="{9D8B030D-6E8A-4147-A177-3AD203B41FA5}">
                      <a16:colId xmlns:a16="http://schemas.microsoft.com/office/drawing/2014/main" val="2544617343"/>
                    </a:ext>
                  </a:extLst>
                </a:gridCol>
                <a:gridCol w="876838">
                  <a:extLst>
                    <a:ext uri="{9D8B030D-6E8A-4147-A177-3AD203B41FA5}">
                      <a16:colId xmlns:a16="http://schemas.microsoft.com/office/drawing/2014/main" val="2319707137"/>
                    </a:ext>
                  </a:extLst>
                </a:gridCol>
                <a:gridCol w="601260">
                  <a:extLst>
                    <a:ext uri="{9D8B030D-6E8A-4147-A177-3AD203B41FA5}">
                      <a16:colId xmlns:a16="http://schemas.microsoft.com/office/drawing/2014/main" val="431426326"/>
                    </a:ext>
                  </a:extLst>
                </a:gridCol>
                <a:gridCol w="601260">
                  <a:extLst>
                    <a:ext uri="{9D8B030D-6E8A-4147-A177-3AD203B41FA5}">
                      <a16:colId xmlns:a16="http://schemas.microsoft.com/office/drawing/2014/main" val="3886029285"/>
                    </a:ext>
                  </a:extLst>
                </a:gridCol>
                <a:gridCol w="1365361">
                  <a:extLst>
                    <a:ext uri="{9D8B030D-6E8A-4147-A177-3AD203B41FA5}">
                      <a16:colId xmlns:a16="http://schemas.microsoft.com/office/drawing/2014/main" val="3843711054"/>
                    </a:ext>
                  </a:extLst>
                </a:gridCol>
                <a:gridCol w="1590834">
                  <a:extLst>
                    <a:ext uri="{9D8B030D-6E8A-4147-A177-3AD203B41FA5}">
                      <a16:colId xmlns:a16="http://schemas.microsoft.com/office/drawing/2014/main" val="3950381874"/>
                    </a:ext>
                  </a:extLst>
                </a:gridCol>
              </a:tblGrid>
              <a:tr h="19736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 name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mm.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Pcs.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m.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 length m.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m.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Lable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lable for valves &amp; DRAWING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095822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6807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6.807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8.307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RE4/1/1-2S/MM01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13391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9582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9.582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11.082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RE4/1/1-2R/MM01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1-2R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559438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3-4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3-4S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7150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RE4/1/3-4S/MM02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3-4S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822335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3-4R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8.821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RE4/1/3-4R/MM02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3-4R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099831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7923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7.923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9.423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RE4/1/5-6S/MM03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692075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9022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9.022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10.522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RE4/1/5-6R/MM03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5-6R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376812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7-8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7-8S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10150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RE4/1/7-8S/MM03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7-8S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746713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7-8R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7.77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9.27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RE4/1/7-8R/MM03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7-8R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322043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9-10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9-10S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6727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6.727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8.227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RE4/1/9-10S/MM04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9-10S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485778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9-10R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8.325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RE4/1/9-10R/MM04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9-10R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912547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8.08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9.58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RE4/1/11-12S/MM05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996599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7.49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RE4/1/11-12R/MM05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413803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13-14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13-14S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9.46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10.96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RE4/1/13-14S/MM05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13-14S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256463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13-14R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8.025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9.525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RE4/1/13-14R/MM05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13-14R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256136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15-16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15-16S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8.07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9.57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RE4/1/15-16S/MM06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15-16S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620165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15-16R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5.73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7.23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RE4/1/15-16R/MM06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15-16R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816973"/>
                  </a:ext>
                </a:extLst>
              </a:tr>
              <a:tr h="1879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17-18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17-18S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10.61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RE4/1/17-18S/MM01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17-18S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038010"/>
                  </a:ext>
                </a:extLst>
              </a:tr>
              <a:tr h="1879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17-18R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6.36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7.86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RE4/1/17-18R/MM01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17-18R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682636"/>
                  </a:ext>
                </a:extLst>
              </a:tr>
              <a:tr h="18796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cross over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to 9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RE4/1/cross over/1 to 9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cross over-1 to 9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893056"/>
                  </a:ext>
                </a:extLst>
              </a:tr>
              <a:tr h="19736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942362"/>
                  </a:ext>
                </a:extLst>
              </a:tr>
              <a:tr h="18796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154.5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940085"/>
                  </a:ext>
                </a:extLst>
              </a:tr>
              <a:tr h="19736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extra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185.4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222.1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98" marR="9398" marT="93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402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76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236" y="2763982"/>
            <a:ext cx="327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List of components required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062195"/>
              </p:ext>
            </p:extLst>
          </p:nvPr>
        </p:nvGraphicFramePr>
        <p:xfrm>
          <a:off x="5356514" y="184666"/>
          <a:ext cx="5905500" cy="652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ksheet" r:id="rId3" imgW="5905452" imgH="6524568" progId="Excel.Sheet.12">
                  <p:embed/>
                </p:oleObj>
              </mc:Choice>
              <mc:Fallback>
                <p:oleObj name="Worksheet" r:id="rId3" imgW="5905452" imgH="65245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56514" y="184666"/>
                        <a:ext cx="5905500" cy="652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9246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0" y="83744"/>
            <a:ext cx="8784878" cy="6588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9254" y="3824267"/>
            <a:ext cx="14395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Supply Blue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04328" y="2156686"/>
            <a:ext cx="14395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Return Red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58244" y="4620492"/>
            <a:ext cx="147550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Sagana</a:t>
            </a:r>
            <a:r>
              <a:rPr lang="en-GB" dirty="0" smtClean="0"/>
              <a:t> Union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5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7" y="681058"/>
            <a:ext cx="8032172" cy="60241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8545" y="311727"/>
            <a:ext cx="330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Return Manifold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9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7153" y="-307891"/>
            <a:ext cx="5933698" cy="7911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545" y="311727"/>
            <a:ext cx="330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Supply Manifold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479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871" y="90535"/>
            <a:ext cx="108732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Notice the Barbed hose connection to dia.8mm straight (ref XX-PB4-TM8) exists in brass and in stainless steel.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ONLY the brass fitting is to be used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SS fitting will NOT be used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660" t="52681" r="25743" b="32202"/>
          <a:stretch/>
        </p:blipFill>
        <p:spPr>
          <a:xfrm>
            <a:off x="4698748" y="3340731"/>
            <a:ext cx="4970948" cy="1285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314" t="52341" r="23137" b="30884"/>
          <a:stretch/>
        </p:blipFill>
        <p:spPr>
          <a:xfrm>
            <a:off x="5667471" y="1308042"/>
            <a:ext cx="5152476" cy="13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630" y="479834"/>
            <a:ext cx="918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Mini Manifolds 3, 4 and 5 on the far side of RE+4/1. </a:t>
            </a:r>
          </a:p>
          <a:p>
            <a:r>
              <a:rPr lang="en-GB" dirty="0" smtClean="0"/>
              <a:t>Nota ALL Mini-manifolds will be modified with either One or Two connections. See table slide 3.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9" y="1418565"/>
            <a:ext cx="8688309" cy="48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44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573</Words>
  <Application>Microsoft Office PowerPoint</Application>
  <PresentationFormat>Widescreen</PresentationFormat>
  <Paragraphs>279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Worksheet</vt:lpstr>
      <vt:lpstr>Cooling Manifolds assembly and Inter Links. Notes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Cooling Manifolds assemble Notes</dc:title>
  <dc:creator>Ian Crotty</dc:creator>
  <cp:lastModifiedBy>Ian Crotty</cp:lastModifiedBy>
  <cp:revision>41</cp:revision>
  <dcterms:created xsi:type="dcterms:W3CDTF">2019-08-26T10:38:48Z</dcterms:created>
  <dcterms:modified xsi:type="dcterms:W3CDTF">2019-10-14T10:12:39Z</dcterms:modified>
</cp:coreProperties>
</file>