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74" r:id="rId4"/>
    <p:sldId id="273" r:id="rId5"/>
    <p:sldId id="277" r:id="rId6"/>
    <p:sldId id="278" r:id="rId7"/>
    <p:sldId id="279" r:id="rId8"/>
    <p:sldId id="276" r:id="rId9"/>
    <p:sldId id="275" r:id="rId10"/>
    <p:sldId id="261" r:id="rId11"/>
    <p:sldId id="280" r:id="rId12"/>
    <p:sldId id="257" r:id="rId13"/>
    <p:sldId id="258" r:id="rId14"/>
    <p:sldId id="286" r:id="rId15"/>
    <p:sldId id="284" r:id="rId16"/>
    <p:sldId id="264" r:id="rId17"/>
    <p:sldId id="262" r:id="rId18"/>
    <p:sldId id="265" r:id="rId19"/>
    <p:sldId id="266" r:id="rId20"/>
    <p:sldId id="267" r:id="rId21"/>
    <p:sldId id="269" r:id="rId22"/>
    <p:sldId id="270" r:id="rId23"/>
    <p:sldId id="271" r:id="rId24"/>
    <p:sldId id="272" r:id="rId25"/>
    <p:sldId id="259" r:id="rId26"/>
    <p:sldId id="268" r:id="rId27"/>
    <p:sldId id="281" r:id="rId28"/>
    <p:sldId id="282" r:id="rId29"/>
    <p:sldId id="285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08" autoAdjust="0"/>
  </p:normalViewPr>
  <p:slideViewPr>
    <p:cSldViewPr snapToGrid="0" snapToObjects="1">
      <p:cViewPr>
        <p:scale>
          <a:sx n="99" d="100"/>
          <a:sy n="99" d="100"/>
        </p:scale>
        <p:origin x="-25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26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9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5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2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7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7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A5BA-CB0A-5F48-820B-00267F16CB38}" type="datetimeFigureOut">
              <a:rPr lang="en-US" smtClean="0"/>
              <a:t>13/12/18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1899D-0A84-E440-A747-7D4080DBB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4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Endcap Chambers temperatures </a:t>
            </a:r>
            <a:br>
              <a:rPr lang="en-US" dirty="0" smtClean="0"/>
            </a:br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Ian, Andrea, Gabriella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36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-14109" y="1985966"/>
            <a:ext cx="9137519" cy="2497178"/>
          </a:xfrm>
          <a:prstGeom prst="rect">
            <a:avLst/>
          </a:prstGeom>
          <a:ln>
            <a:noFill/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1415" y="4523674"/>
            <a:ext cx="9111995" cy="2415386"/>
          </a:xfrm>
          <a:prstGeom prst="rect">
            <a:avLst/>
          </a:prstGeom>
          <a:ln>
            <a:noFill/>
          </a:ln>
        </p:spPr>
      </p:pic>
      <p:sp>
        <p:nvSpPr>
          <p:cNvPr id="85" name="TextBox 84"/>
          <p:cNvSpPr txBox="1"/>
          <p:nvPr/>
        </p:nvSpPr>
        <p:spPr>
          <a:xfrm>
            <a:off x="322227" y="12598"/>
            <a:ext cx="36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 of chamber # 1 in 2018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682686" y="641376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17.8 ÷ 18.8</a:t>
            </a:r>
            <a:endParaRPr lang="en-US" dirty="0"/>
          </a:p>
        </p:txBody>
      </p:sp>
      <p:pic>
        <p:nvPicPr>
          <p:cNvPr id="4" name="Picture 3" descr="UXC_TEMPERATURE_MAY-DEC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" y="0"/>
            <a:ext cx="9062569" cy="21075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695432" y="2374800"/>
            <a:ext cx="114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18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 and </a:t>
            </a:r>
            <a:r>
              <a:rPr lang="en-US" dirty="0" smtClean="0"/>
              <a:t>conclusion (1)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6870"/>
              </p:ext>
            </p:extLst>
          </p:nvPr>
        </p:nvGraphicFramePr>
        <p:xfrm>
          <a:off x="351304" y="1798472"/>
          <a:ext cx="852584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860"/>
                <a:gridCol w="1310628"/>
                <a:gridCol w="1243071"/>
                <a:gridCol w="1256582"/>
                <a:gridCol w="1297117"/>
                <a:gridCol w="1148489"/>
                <a:gridCol w="12700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18.6-19.0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0.5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20.7-20.2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0.6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19.8-19.2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0.6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19.5-18.9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19.7-20.1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0.5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18.5-18.0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0.9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18.2-17.3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0.6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19.8-19.2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19.7-18.9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0.8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19.9-19.1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0.4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20.2-17.8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0.3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18.7-18.4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3953529"/>
            <a:ext cx="822960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Maximum temperature variation over the year is 0.9 degrees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200" dirty="0"/>
          </a:p>
          <a:p>
            <a:pPr marL="342900" indent="-342900" algn="just">
              <a:buFont typeface="Wingdings" charset="2"/>
              <a:buChar char="Ø"/>
            </a:pPr>
            <a:r>
              <a:rPr lang="x-none" sz="2200" dirty="0" smtClean="0"/>
              <a:t>RE4+ and RE4- </a:t>
            </a:r>
            <a:r>
              <a:rPr lang="x-none" sz="2200" dirty="0" smtClean="0"/>
              <a:t>have lowest temperature </a:t>
            </a:r>
            <a:endParaRPr lang="x-none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x-none" sz="2200" dirty="0" smtClean="0"/>
              <a:t>RE4- has a smaller variation because of the shaft </a:t>
            </a:r>
          </a:p>
          <a:p>
            <a:pPr marL="342900" indent="-342900" algn="just">
              <a:buFont typeface="Wingdings" charset="2"/>
              <a:buChar char="Ø"/>
            </a:pPr>
            <a:endParaRPr lang="x-none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x-none" sz="2200" dirty="0" smtClean="0"/>
              <a:t>For</a:t>
            </a:r>
            <a:r>
              <a:rPr lang="x-none" sz="2200" dirty="0" smtClean="0"/>
              <a:t> all disks, </a:t>
            </a:r>
            <a:r>
              <a:rPr lang="x-none" sz="2200" dirty="0"/>
              <a:t>the Ring 3 </a:t>
            </a:r>
            <a:r>
              <a:rPr lang="x-none" sz="2200" dirty="0" smtClean="0"/>
              <a:t>temperature</a:t>
            </a:r>
            <a:r>
              <a:rPr lang="x-none" sz="2200" dirty="0" smtClean="0"/>
              <a:t> has bigger variation. It could be due to the cavern temperature variations</a:t>
            </a:r>
          </a:p>
          <a:p>
            <a:pPr marL="342900" indent="-342900" algn="just">
              <a:buFont typeface="Wingdings" charset="2"/>
              <a:buChar char="Ø"/>
            </a:pPr>
            <a:endParaRPr lang="x-none" sz="2200" dirty="0" smtClean="0"/>
          </a:p>
        </p:txBody>
      </p:sp>
    </p:spTree>
    <p:extLst>
      <p:ext uri="{BB962C8B-B14F-4D97-AF65-F5344CB8AC3E}">
        <p14:creationId xmlns:p14="http://schemas.microsoft.com/office/powerpoint/2010/main" val="85122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82" y="237687"/>
            <a:ext cx="6893242" cy="6496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8487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8292" y="32507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01556">
            <a:off x="5405500" y="273975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522040">
            <a:off x="5292784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207435">
            <a:off x="5140934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469839">
            <a:off x="4895938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10.0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666738">
            <a:off x="4565232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754549">
            <a:off x="4208332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573286">
            <a:off x="3811750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821783">
            <a:off x="3421266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963774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5729268">
            <a:off x="2532044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4936052">
            <a:off x="2142096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4372412">
            <a:off x="1722341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468202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891422">
            <a:off x="4461335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20487024">
            <a:off x="4376568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20017883">
            <a:off x="4288920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9247699">
            <a:off x="4173671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8080445">
            <a:off x="3758172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7503131">
            <a:off x="3527448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6891152">
            <a:off x="3285514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6200000">
            <a:off x="3042269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5694552">
            <a:off x="2764362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4428797">
            <a:off x="2311192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3740312">
            <a:off x="2087758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3088157">
            <a:off x="1884312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 rot="12319402">
            <a:off x="1758924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11973042">
            <a:off x="1646764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1597785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18.7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20867694">
            <a:off x="1627246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 rot="20441140">
            <a:off x="1696390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 rot="18496414">
            <a:off x="3979434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13876692">
            <a:off x="1393657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620567"/>
              </p:ext>
            </p:extLst>
          </p:nvPr>
        </p:nvGraphicFramePr>
        <p:xfrm>
          <a:off x="6485940" y="119068"/>
          <a:ext cx="2584552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18.5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Upper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Half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18.5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Half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18.4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spect="1"/>
          </p:cNvSpPr>
          <p:nvPr/>
        </p:nvSpPr>
        <p:spPr>
          <a:xfrm rot="14728144">
            <a:off x="2504456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18.1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398195">
            <a:off x="1615279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9884612">
            <a:off x="1733345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1906735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17.9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8790998">
            <a:off x="2132600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17.8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926399">
            <a:off x="2316485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18.2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7611085">
            <a:off x="2552845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21.2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2781174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17.8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6377187">
            <a:off x="3036049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17.9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651951">
            <a:off x="3284777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5142647">
            <a:off x="3532883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18.0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396288">
            <a:off x="3775783" y="449385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4254794">
            <a:off x="3994470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18.1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711415">
            <a:off x="4177674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3275129">
            <a:off x="4302377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 rot="1058231">
            <a:off x="4450001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4490622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390396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839602">
            <a:off x="5209668" y="39757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r>
              <a:rPr lang="en-US" dirty="0" smtClean="0"/>
              <a:t>.7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5049338" y="43652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119958">
            <a:off x="4845547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2633841">
            <a:off x="4580453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4209192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087386">
            <a:off x="3818837" y="548415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4591246">
            <a:off x="3385359" y="564144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5400000">
            <a:off x="2955569" y="568356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16.9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3409570">
            <a:off x="1094602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588920">
            <a:off x="847461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2229306">
            <a:off x="619149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706705">
            <a:off x="544640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363349">
            <a:off x="496423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1038748">
            <a:off x="544563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20652650">
            <a:off x="666416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18.9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855870">
            <a:off x="832534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9509579">
            <a:off x="1078601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19.8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685950">
            <a:off x="1377931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8362266">
            <a:off x="1745190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17586593">
            <a:off x="2126785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5682972">
            <a:off x="2551214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9935" y="154527"/>
            <a:ext cx="201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@ August </a:t>
            </a:r>
            <a:r>
              <a:rPr lang="en-US" dirty="0" smtClean="0"/>
              <a:t>1st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2272851" y="6370793"/>
            <a:ext cx="23108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RE4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5097064" y="5681444"/>
            <a:ext cx="3973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 smtClean="0"/>
              <a:t>No significant dependence by chamber position with respect to the CSC position (on yoke – off yoke) and low half and upper half of the RPCs.   </a:t>
            </a:r>
            <a:endParaRPr lang="en-US" dirty="0"/>
          </a:p>
        </p:txBody>
      </p:sp>
      <p:pic>
        <p:nvPicPr>
          <p:cNvPr id="81" name="Picture 80"/>
          <p:cNvPicPr/>
          <p:nvPr/>
        </p:nvPicPr>
        <p:blipFill>
          <a:blip r:embed="rId3"/>
          <a:stretch/>
        </p:blipFill>
        <p:spPr>
          <a:xfrm>
            <a:off x="6602481" y="3947166"/>
            <a:ext cx="2468011" cy="13949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847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31" y="130582"/>
            <a:ext cx="6690598" cy="6305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4434" y="2951286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RE+3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4239" y="301141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01556">
            <a:off x="5225049" y="249011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22040">
            <a:off x="5148731" y="208690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07435">
            <a:off x="4996881" y="171233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69839">
            <a:off x="4751885" y="13154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666738">
            <a:off x="4421179" y="1002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754549">
            <a:off x="4064279" y="77885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573286">
            <a:off x="3667697" y="6264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821783">
            <a:off x="3277213" y="49396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819721" y="46178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5729268">
            <a:off x="2387991" y="49597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4936052">
            <a:off x="1998043" y="59545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20.3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4372412">
            <a:off x="1578288" y="7630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4324149" y="2958617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 rot="20891422">
            <a:off x="4317282" y="2710100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20,2</a:t>
            </a:r>
            <a:endParaRPr lang="en-US" sz="12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 rot="20487024">
            <a:off x="4232515" y="247877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017883">
            <a:off x="4144867" y="226335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19247699">
            <a:off x="4029618" y="207460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18080445">
            <a:off x="3614119" y="176062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7503131">
            <a:off x="3383395" y="163027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6891152">
            <a:off x="3141461" y="155649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6200000">
            <a:off x="2898216" y="15324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5694552">
            <a:off x="2620309" y="155044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4428797">
            <a:off x="2167139" y="172005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r>
              <a:rPr lang="en-US" sz="1200" dirty="0" smtClean="0"/>
              <a:t>.3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3740312">
            <a:off x="1943705" y="18384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3088157">
            <a:off x="1740259" y="204304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20.3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2319402">
            <a:off x="1614871" y="224836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1973042">
            <a:off x="1502711" y="248014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453732" y="300246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20.2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20867694">
            <a:off x="1483193" y="322337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 rot="20441140">
            <a:off x="1552337" y="346312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18496414">
            <a:off x="3835381" y="187323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3876692">
            <a:off x="1249604" y="101753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19.6</a:t>
            </a:r>
            <a:endParaRPr lang="en-US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 rot="14728144">
            <a:off x="2360403" y="160744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20.3</a:t>
            </a:r>
            <a:endParaRPr lang="en-US" sz="12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 rot="398195">
            <a:off x="1471226" y="27284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19884612">
            <a:off x="1589292" y="369949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8790998">
            <a:off x="1762682" y="3862390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1988547" y="40567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7926399">
            <a:off x="2172432" y="42091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611085">
            <a:off x="2408792" y="433008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19.7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6377187">
            <a:off x="2637121" y="439851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2891996" y="4416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5651951">
            <a:off x="3140724" y="439529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142647">
            <a:off x="3388830" y="433284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23.6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4396288">
            <a:off x="3631730" y="425456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254794">
            <a:off x="3850417" y="4085787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3711415">
            <a:off x="4033621" y="390874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275129">
            <a:off x="4158324" y="3708138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058231">
            <a:off x="4305948" y="352434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346569" y="321512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16.8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rot="839602">
            <a:off x="5286879" y="337373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23.7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160199" y="384453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17.2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2119958">
            <a:off x="4978750" y="41784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17.9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4701494" y="449789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633841">
            <a:off x="4436400" y="487464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4087386">
            <a:off x="4065139" y="505928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3632968" y="531353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591246">
            <a:off x="3323719" y="545148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2931506" y="550552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3409570">
            <a:off x="950549" y="13671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19.8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2588920">
            <a:off x="703408" y="169955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229306">
            <a:off x="475096" y="20573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706705">
            <a:off x="400587" y="247312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21363349">
            <a:off x="352370" y="292801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038748">
            <a:off x="400510" y="337893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</a:t>
            </a:r>
            <a:r>
              <a:rPr lang="en-US" dirty="0" smtClean="0"/>
              <a:t>.6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0652650">
            <a:off x="522363" y="380712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r>
              <a:rPr lang="en-US" dirty="0" smtClean="0"/>
              <a:t>.9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55870">
            <a:off x="688481" y="420138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509579">
            <a:off x="934548" y="455767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18.9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8685950">
            <a:off x="1233878" y="48675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362266">
            <a:off x="1601137" y="510806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7586593">
            <a:off x="1982732" y="526229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5682972">
            <a:off x="2420673" y="54442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30882"/>
              </p:ext>
            </p:extLst>
          </p:nvPr>
        </p:nvGraphicFramePr>
        <p:xfrm>
          <a:off x="6559448" y="121136"/>
          <a:ext cx="2584552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19.6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19.9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Upper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Half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Lower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Half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19.3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2231908" y="6067047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RE+3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5046401" y="5021283"/>
            <a:ext cx="40975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dirty="0" smtClean="0"/>
              <a:t>No significant dependence by chamber position with respect to the CSC position (on yoke – off yoke) </a:t>
            </a:r>
          </a:p>
          <a:p>
            <a:pPr marL="285750" indent="-285750" algn="just">
              <a:buFont typeface="Wingdings" charset="2"/>
              <a:buChar char="Ø"/>
            </a:pPr>
            <a:endParaRPr lang="en-US" dirty="0" smtClean="0"/>
          </a:p>
          <a:p>
            <a:pPr marL="285750" indent="-285750" algn="just">
              <a:buFont typeface="Wingdings" charset="2"/>
              <a:buChar char="Ø"/>
            </a:pPr>
            <a:r>
              <a:rPr lang="en-US" dirty="0" smtClean="0"/>
              <a:t>Lower half chambers with 1 degrees less then the upper half station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4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between FOS and PT100</a:t>
            </a:r>
            <a:r>
              <a:rPr lang="en-US" dirty="0"/>
              <a:t> </a:t>
            </a:r>
            <a:r>
              <a:rPr lang="en-US" dirty="0" smtClean="0"/>
              <a:t>sensors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85487"/>
              </p:ext>
            </p:extLst>
          </p:nvPr>
        </p:nvGraphicFramePr>
        <p:xfrm>
          <a:off x="407329" y="2179587"/>
          <a:ext cx="8229600" cy="1158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34150"/>
                <a:gridCol w="1125704"/>
                <a:gridCol w="1096910"/>
                <a:gridCol w="841011"/>
                <a:gridCol w="812216"/>
                <a:gridCol w="726039"/>
                <a:gridCol w="816766"/>
                <a:gridCol w="950844"/>
                <a:gridCol w="1025960"/>
              </a:tblGrid>
              <a:tr h="18542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RE-1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RE-2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RE-3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RE-4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FOS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18.2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19.6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18.7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19.8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17.8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PT100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20.9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20.1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20.8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20.6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21.0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21.7</a:t>
                      </a:r>
                      <a:r>
                        <a:rPr lang="en-US" sz="2000" baseline="30000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93310" y="3913980"/>
            <a:ext cx="834361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sz="2200" dirty="0" smtClean="0"/>
              <a:t>Approximately 2 degrees difference between FOS-PT100  </a:t>
            </a:r>
          </a:p>
          <a:p>
            <a:pPr algn="just"/>
            <a:endParaRPr lang="en-US" sz="22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/>
              <a:t>The </a:t>
            </a:r>
            <a:r>
              <a:rPr lang="en-US" sz="2200" dirty="0" smtClean="0"/>
              <a:t>RE1 temperature is similar to the stations RE2 and RE3 despite having double copper pipe layout, 6 chambers in series and lower </a:t>
            </a:r>
            <a:r>
              <a:rPr lang="en-US" sz="2200" smtClean="0"/>
              <a:t>convection air </a:t>
            </a:r>
            <a:endParaRPr lang="en-US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1523824"/>
            <a:ext cx="65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RE1 station only PT sensors are installed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onclusion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900" y="1630798"/>
            <a:ext cx="85698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sz="2200" dirty="0"/>
              <a:t>The </a:t>
            </a:r>
            <a:r>
              <a:rPr lang="en-US" sz="2200" dirty="0" smtClean="0"/>
              <a:t>present CMS cooling system is capable of maintaining stable temperature in the optimal range for longevity </a:t>
            </a:r>
            <a:r>
              <a:rPr lang="en-US" sz="2200" dirty="0"/>
              <a:t>and stable </a:t>
            </a:r>
            <a:r>
              <a:rPr lang="en-US" sz="2200" dirty="0" smtClean="0"/>
              <a:t>performance</a:t>
            </a:r>
            <a:r>
              <a:rPr lang="en-US" sz="2200" dirty="0"/>
              <a:t> </a:t>
            </a:r>
            <a:r>
              <a:rPr lang="en-US" sz="2200" dirty="0" smtClean="0"/>
              <a:t>of the RPCs</a:t>
            </a:r>
          </a:p>
          <a:p>
            <a:pPr algn="just"/>
            <a:r>
              <a:rPr lang="en-US" sz="2200" dirty="0" smtClean="0"/>
              <a:t> </a:t>
            </a:r>
            <a:endParaRPr lang="en-US" sz="2200" dirty="0"/>
          </a:p>
          <a:p>
            <a:pPr marL="285750" indent="-285750" algn="just">
              <a:buFont typeface="Wingdings" charset="2"/>
              <a:buChar char="Ø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improved RE4 circuit has proved to be more effective then the other </a:t>
            </a:r>
            <a:r>
              <a:rPr lang="en-US" sz="2200" dirty="0" smtClean="0"/>
              <a:t> stations </a:t>
            </a:r>
            <a:r>
              <a:rPr lang="en-US" sz="2200" dirty="0"/>
              <a:t>(lower temperature and more stable</a:t>
            </a:r>
            <a:r>
              <a:rPr lang="en-US" sz="2200" dirty="0" smtClean="0"/>
              <a:t>).  </a:t>
            </a:r>
          </a:p>
          <a:p>
            <a:pPr marL="285750" indent="-285750" algn="just">
              <a:buFont typeface="Wingdings" charset="2"/>
              <a:buChar char="Ø"/>
            </a:pPr>
            <a:endParaRPr lang="en-US" sz="2200" dirty="0"/>
          </a:p>
          <a:p>
            <a:pPr marL="285750" indent="-285750" algn="just">
              <a:buFont typeface="Wingdings" charset="2"/>
              <a:buChar char="Ø"/>
            </a:pPr>
            <a:r>
              <a:rPr lang="en-US" sz="2200" dirty="0" smtClean="0"/>
              <a:t>The </a:t>
            </a:r>
            <a:r>
              <a:rPr lang="en-US" sz="2200" dirty="0"/>
              <a:t>cooling circuit on the Yoke </a:t>
            </a:r>
            <a:r>
              <a:rPr lang="en-US" sz="2200" dirty="0" smtClean="0"/>
              <a:t>is fundamental to </a:t>
            </a:r>
            <a:r>
              <a:rPr lang="en-US" sz="2200" dirty="0"/>
              <a:t>keeping </a:t>
            </a:r>
            <a:r>
              <a:rPr lang="en-US" sz="2200" dirty="0" smtClean="0"/>
              <a:t>stable and low </a:t>
            </a:r>
            <a:r>
              <a:rPr lang="en-US" sz="2200" dirty="0"/>
              <a:t>the temperature </a:t>
            </a:r>
            <a:r>
              <a:rPr lang="en-US" sz="2200" dirty="0" smtClean="0"/>
              <a:t>on </a:t>
            </a:r>
            <a:r>
              <a:rPr lang="en-US" sz="2200" dirty="0"/>
              <a:t>the </a:t>
            </a:r>
            <a:r>
              <a:rPr lang="en-US" sz="2200" dirty="0" smtClean="0"/>
              <a:t>four RPC stations. </a:t>
            </a:r>
            <a:endParaRPr lang="en-US" sz="2200" dirty="0"/>
          </a:p>
          <a:p>
            <a:pPr marL="285750" indent="-285750" algn="just">
              <a:buFont typeface="Wingdings" charset="2"/>
              <a:buChar char="Ø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467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5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3783079"/>
            <a:ext cx="6944980" cy="2314993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4953" y="1359108"/>
            <a:ext cx="7020000" cy="2340000"/>
          </a:xfrm>
          <a:prstGeom prst="rect">
            <a:avLst/>
          </a:prstGeom>
          <a:ln>
            <a:noFill/>
          </a:ln>
        </p:spPr>
      </p:pic>
      <p:sp>
        <p:nvSpPr>
          <p:cNvPr id="80" name="TextBox 79"/>
          <p:cNvSpPr txBox="1"/>
          <p:nvPr/>
        </p:nvSpPr>
        <p:spPr>
          <a:xfrm>
            <a:off x="6944980" y="2644836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RE-2/ring2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944980" y="4462347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RE-2/ring3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1738800" y="123120"/>
            <a:ext cx="5880960" cy="639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B5B8577-D3EC-46D5-8BE6-B1ED436961AD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457200" y="3931920"/>
            <a:ext cx="8229600" cy="2743200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457200" y="914400"/>
            <a:ext cx="8229600" cy="2743200"/>
          </a:xfrm>
          <a:prstGeom prst="rect">
            <a:avLst/>
          </a:prstGeom>
          <a:ln>
            <a:noFill/>
          </a:ln>
        </p:spPr>
      </p:pic>
      <p:sp>
        <p:nvSpPr>
          <p:cNvPr id="79" name="TextShape 3"/>
          <p:cNvSpPr txBox="1"/>
          <p:nvPr/>
        </p:nvSpPr>
        <p:spPr>
          <a:xfrm>
            <a:off x="4206240" y="102528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80" name="TextShape 4"/>
          <p:cNvSpPr txBox="1"/>
          <p:nvPr/>
        </p:nvSpPr>
        <p:spPr>
          <a:xfrm>
            <a:off x="4114800" y="4114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272977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38800" y="123120"/>
            <a:ext cx="5880960" cy="639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0" y="0"/>
            <a:ext cx="360000" cy="360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D2FEF37-4754-44FE-B7A1-4422C04274AC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457200" y="3931920"/>
            <a:ext cx="8229600" cy="2743200"/>
          </a:xfrm>
          <a:prstGeom prst="rect">
            <a:avLst/>
          </a:prstGeom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3"/>
          <a:stretch/>
        </p:blipFill>
        <p:spPr>
          <a:xfrm>
            <a:off x="427320" y="914400"/>
            <a:ext cx="8229600" cy="274320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4206240" y="102528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86" name="TextShape 4"/>
          <p:cNvSpPr txBox="1"/>
          <p:nvPr/>
        </p:nvSpPr>
        <p:spPr>
          <a:xfrm>
            <a:off x="4114800" y="4114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89233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and outlook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8160" y="2033367"/>
            <a:ext cx="7740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Monitoring </a:t>
            </a:r>
            <a:r>
              <a:rPr lang="en-US" sz="2400" dirty="0" smtClean="0"/>
              <a:t>over</a:t>
            </a:r>
            <a:r>
              <a:rPr lang="en-US" sz="2400" dirty="0" smtClean="0"/>
              <a:t> </a:t>
            </a:r>
            <a:r>
              <a:rPr lang="en-US" sz="2400" dirty="0" smtClean="0"/>
              <a:t>2018 </a:t>
            </a:r>
            <a:r>
              <a:rPr lang="en-US" sz="2400" dirty="0" smtClean="0"/>
              <a:t>(May-Dec): we selected one chamber  for each ring and station.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Temperature distribution on the disk: we map the temperature chamber by chamber </a:t>
            </a:r>
            <a:r>
              <a:rPr lang="en-US" sz="2400" dirty="0" smtClean="0"/>
              <a:t>for</a:t>
            </a:r>
            <a:r>
              <a:rPr lang="en-US" sz="2400" dirty="0" smtClean="0"/>
              <a:t> one day </a:t>
            </a:r>
          </a:p>
          <a:p>
            <a:pPr marL="285750" indent="-285750" algn="just">
              <a:buFont typeface="Wingdings" charset="2"/>
              <a:buChar char="Ø"/>
            </a:pPr>
            <a:endParaRPr lang="en-US" sz="2400" dirty="0"/>
          </a:p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 Comparison FOS and PT100 sensors 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n-US" sz="2400" dirty="0" smtClean="0"/>
              <a:t>Conclusion </a:t>
            </a:r>
            <a:endParaRPr lang="en-US" sz="2400" dirty="0"/>
          </a:p>
          <a:p>
            <a:pPr marL="285750" indent="-285750" algn="just">
              <a:buFont typeface="Wingdings" charset="2"/>
              <a:buChar char="Ø"/>
            </a:pPr>
            <a:endParaRPr lang="en-US" sz="2400" dirty="0" smtClean="0"/>
          </a:p>
          <a:p>
            <a:pPr algn="just"/>
            <a:r>
              <a:rPr lang="en-US" sz="2400" i="1" dirty="0" smtClean="0"/>
              <a:t>Note: </a:t>
            </a:r>
            <a:r>
              <a:rPr lang="en-US" sz="2400" i="1" dirty="0"/>
              <a:t>the </a:t>
            </a:r>
            <a:r>
              <a:rPr lang="en-US" sz="2400" i="1" dirty="0" smtClean="0"/>
              <a:t>error that is not showed in the plots is 0.2 </a:t>
            </a:r>
            <a:r>
              <a:rPr lang="en-US" sz="2400" i="1" dirty="0" err="1" smtClean="0"/>
              <a:t>degres</a:t>
            </a:r>
            <a:r>
              <a:rPr lang="en-US" sz="2400" i="1" dirty="0" smtClean="0"/>
              <a:t> </a:t>
            </a:r>
            <a:endParaRPr lang="en-US" sz="2400" i="1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309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738800" y="123120"/>
            <a:ext cx="5880960" cy="63900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457200" y="3931920"/>
            <a:ext cx="8229600" cy="2743200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457200" y="1005840"/>
            <a:ext cx="8229600" cy="2743200"/>
          </a:xfrm>
          <a:prstGeom prst="rect">
            <a:avLst/>
          </a:prstGeom>
          <a:ln>
            <a:noFill/>
          </a:ln>
        </p:spPr>
      </p:pic>
      <p:sp>
        <p:nvSpPr>
          <p:cNvPr id="91" name="TextShape 3"/>
          <p:cNvSpPr txBox="1"/>
          <p:nvPr/>
        </p:nvSpPr>
        <p:spPr>
          <a:xfrm>
            <a:off x="4206240" y="102528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92" name="TextShape 4"/>
          <p:cNvSpPr txBox="1"/>
          <p:nvPr/>
        </p:nvSpPr>
        <p:spPr>
          <a:xfrm>
            <a:off x="4114800" y="411480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428359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B0424BC-7A66-46F7-8291-3AC7BA585C46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39" name="CustomShape 4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0" y="2011680"/>
            <a:ext cx="4572000" cy="365760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3"/>
          <a:stretch/>
        </p:blipFill>
        <p:spPr>
          <a:xfrm>
            <a:off x="4572000" y="202824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49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EP3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" name="Picture 43"/>
          <p:cNvPicPr/>
          <p:nvPr/>
        </p:nvPicPr>
        <p:blipFill>
          <a:blip r:embed="rId2"/>
          <a:stretch/>
        </p:blipFill>
        <p:spPr>
          <a:xfrm>
            <a:off x="19440" y="2230560"/>
            <a:ext cx="4572000" cy="3657600"/>
          </a:xfrm>
          <a:prstGeom prst="rect">
            <a:avLst/>
          </a:prstGeom>
          <a:ln>
            <a:noFill/>
          </a:ln>
        </p:spPr>
      </p:pic>
      <p:sp>
        <p:nvSpPr>
          <p:cNvPr id="45" name="CustomShape 3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46" name="CustomShape 4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pic>
        <p:nvPicPr>
          <p:cNvPr id="47" name="Picture 46"/>
          <p:cNvPicPr/>
          <p:nvPr/>
        </p:nvPicPr>
        <p:blipFill>
          <a:blip r:embed="rId3"/>
          <a:stretch/>
        </p:blipFill>
        <p:spPr>
          <a:xfrm>
            <a:off x="4572000" y="224712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126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4D29670-94D2-4BB8-9B33-5CA49E585F58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49"/>
          <p:cNvPicPr/>
          <p:nvPr/>
        </p:nvPicPr>
        <p:blipFill>
          <a:blip r:embed="rId2"/>
          <a:stretch/>
        </p:blipFill>
        <p:spPr>
          <a:xfrm>
            <a:off x="0" y="2011680"/>
            <a:ext cx="4572000" cy="365760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52" name="CustomShape 4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pic>
        <p:nvPicPr>
          <p:cNvPr id="53" name="Picture 52"/>
          <p:cNvPicPr/>
          <p:nvPr/>
        </p:nvPicPr>
        <p:blipFill>
          <a:blip r:embed="rId3"/>
          <a:stretch/>
        </p:blipFill>
        <p:spPr>
          <a:xfrm>
            <a:off x="4572000" y="200880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1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738800" y="123120"/>
            <a:ext cx="5880600" cy="63864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EN3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0" y="0"/>
            <a:ext cx="359640" cy="3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58D5667-1580-4D03-B319-80155A8D2358}" type="slidenum"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" name="Picture 55"/>
          <p:cNvPicPr/>
          <p:nvPr/>
        </p:nvPicPr>
        <p:blipFill>
          <a:blip r:embed="rId2"/>
          <a:stretch/>
        </p:blipFill>
        <p:spPr>
          <a:xfrm>
            <a:off x="0" y="2011680"/>
            <a:ext cx="4572000" cy="3657600"/>
          </a:xfrm>
          <a:prstGeom prst="rect">
            <a:avLst/>
          </a:prstGeom>
          <a:ln>
            <a:noFill/>
          </a:ln>
        </p:spPr>
      </p:pic>
      <p:sp>
        <p:nvSpPr>
          <p:cNvPr id="57" name="CustomShape 3"/>
          <p:cNvSpPr/>
          <p:nvPr/>
        </p:nvSpPr>
        <p:spPr>
          <a:xfrm>
            <a:off x="6766560" y="11887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58" name="CustomShape 4"/>
          <p:cNvSpPr/>
          <p:nvPr/>
        </p:nvSpPr>
        <p:spPr>
          <a:xfrm>
            <a:off x="1829160" y="1208520"/>
            <a:ext cx="164556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pic>
        <p:nvPicPr>
          <p:cNvPr id="59" name="Picture 58"/>
          <p:cNvPicPr/>
          <p:nvPr/>
        </p:nvPicPr>
        <p:blipFill>
          <a:blip r:embed="rId3"/>
          <a:stretch/>
        </p:blipFill>
        <p:spPr>
          <a:xfrm>
            <a:off x="4552560" y="1995120"/>
            <a:ext cx="4572000" cy="3657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70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9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08" y="215878"/>
            <a:ext cx="6893242" cy="6496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3932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3104" y="318675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01556">
            <a:off x="5484547" y="27294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22040">
            <a:off x="5408229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07435">
            <a:off x="5256379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69839">
            <a:off x="5011383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666738">
            <a:off x="4680677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754549">
            <a:off x="4323777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573286">
            <a:off x="3927195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821783">
            <a:off x="3536711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079219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5729268">
            <a:off x="2647489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4936052">
            <a:off x="2257541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4372412">
            <a:off x="1837786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4583647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18.2</a:t>
            </a:r>
            <a:endParaRPr lang="en-US" sz="1200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 rot="20891422">
            <a:off x="4576780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19.0</a:t>
            </a:r>
            <a:endParaRPr lang="en-US" sz="12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 rot="20487024">
            <a:off x="4492013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017883">
            <a:off x="4404365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19247699">
            <a:off x="4289116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18080445">
            <a:off x="3873617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7503131">
            <a:off x="3642893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20.5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6891152">
            <a:off x="3400959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6200000">
            <a:off x="3157714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5694552">
            <a:off x="2879807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4428797">
            <a:off x="2426637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3740312">
            <a:off x="2203203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3088157">
            <a:off x="1999757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2319402">
            <a:off x="1874369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18.1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1973042">
            <a:off x="1762209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713230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20867694">
            <a:off x="1742691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 rot="20441140">
            <a:off x="1811835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18496414">
            <a:off x="4094879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3876692">
            <a:off x="1509102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 rot="14728144">
            <a:off x="2619901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19.7</a:t>
            </a:r>
            <a:endParaRPr lang="en-US" sz="12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 rot="398195">
            <a:off x="1730724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20.3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19884612">
            <a:off x="1848790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8790998">
            <a:off x="2022180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17.4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2248045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7926399">
            <a:off x="2431930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17.6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611085">
            <a:off x="2668290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6377187">
            <a:off x="2896619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17.2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3151494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14.9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5651951">
            <a:off x="3400222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20.4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142647">
            <a:off x="3648328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17.3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4396288">
            <a:off x="3891228" y="449385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254794">
            <a:off x="4109915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3711415">
            <a:off x="4293119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20.5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275129">
            <a:off x="4417822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058231">
            <a:off x="4565446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20.7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606067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20.3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rot="839602">
            <a:off x="5505841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409073" y="39862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2119958">
            <a:off x="5238248" y="441770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20.6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4960992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18.9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633841">
            <a:off x="4695898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4087386">
            <a:off x="4324637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3934282" y="548415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591246">
            <a:off x="3500804" y="564144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3071014" y="568356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18.7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3409570">
            <a:off x="1210047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15.5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2588920">
            <a:off x="962906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229306">
            <a:off x="734594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706705">
            <a:off x="660085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21363349">
            <a:off x="611868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038748">
            <a:off x="660008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17.6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0652650">
            <a:off x="781861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55870">
            <a:off x="947979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16.6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509579">
            <a:off x="1194046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8685950">
            <a:off x="1493376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362266">
            <a:off x="1860635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7586593">
            <a:off x="2242230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11.4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5682972">
            <a:off x="2666659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17.3</a:t>
            </a:r>
            <a:endParaRPr lang="en-US" dirty="0"/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877975"/>
              </p:ext>
            </p:extLst>
          </p:nvPr>
        </p:nvGraphicFramePr>
        <p:xfrm>
          <a:off x="6464990" y="117124"/>
          <a:ext cx="2584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Pair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4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81"/>
            <a:ext cx="8229600" cy="1143000"/>
          </a:xfrm>
        </p:spPr>
        <p:txBody>
          <a:bodyPr/>
          <a:lstStyle/>
          <a:p>
            <a:r>
              <a:rPr lang="en-US" dirty="0" smtClean="0"/>
              <a:t>10 days distributions (2-12 August)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203089" y="1325081"/>
            <a:ext cx="3240000" cy="2592000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547340" y="1325081"/>
            <a:ext cx="3240000" cy="2592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203089" y="4266000"/>
            <a:ext cx="3240000" cy="2592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4443089" y="4266000"/>
            <a:ext cx="3240000" cy="2592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8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82" y="237687"/>
            <a:ext cx="6893242" cy="64964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8487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RE-4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38292" y="32507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701556">
            <a:off x="5405500" y="273975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522040">
            <a:off x="5292784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207435">
            <a:off x="5140934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9469839">
            <a:off x="4895938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8666738">
            <a:off x="4565232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754549">
            <a:off x="4208332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573286">
            <a:off x="3811750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821783">
            <a:off x="3421266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2963774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15.9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5729268">
            <a:off x="2532044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4936052">
            <a:off x="2142096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4372412">
            <a:off x="1722341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4468202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.8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891422">
            <a:off x="4461335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20487024">
            <a:off x="4376568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20017883">
            <a:off x="4288920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9247699">
            <a:off x="4173671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17.7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8080445">
            <a:off x="3758172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7503131">
            <a:off x="3527448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6891152">
            <a:off x="3285514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6200000">
            <a:off x="3042269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18.0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5694552">
            <a:off x="2764362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4428797">
            <a:off x="2311192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3740312">
            <a:off x="2087758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3088157">
            <a:off x="1884312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 rot="12319402">
            <a:off x="1758924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18.3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11973042">
            <a:off x="1646764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1848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1597785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17.8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20867694">
            <a:off x="1627246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18.1</a:t>
            </a:r>
            <a:endParaRPr lang="en-US" sz="1200" dirty="0"/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 rot="20441140">
            <a:off x="1696390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17.6</a:t>
            </a:r>
            <a:endParaRPr lang="en-US" sz="1200" dirty="0"/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 rot="18496414">
            <a:off x="3979434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 rot="13876692">
            <a:off x="1393657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754285"/>
              </p:ext>
            </p:extLst>
          </p:nvPr>
        </p:nvGraphicFramePr>
        <p:xfrm>
          <a:off x="6485940" y="119068"/>
          <a:ext cx="2584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17.5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18.2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18.3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17.2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>
            <a:spLocks noChangeAspect="1"/>
          </p:cNvSpPr>
          <p:nvPr/>
        </p:nvSpPr>
        <p:spPr>
          <a:xfrm rot="14728144">
            <a:off x="2504456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398195">
            <a:off x="1615279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9884612">
            <a:off x="1733345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17.7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1906735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17.0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8790998">
            <a:off x="2132600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15.7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926399">
            <a:off x="2316485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17.8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7611085">
            <a:off x="2552845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2781174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16.4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6377187">
            <a:off x="3036049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651951">
            <a:off x="3284777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17.7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5142647">
            <a:off x="3532883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396288">
            <a:off x="3775783" y="449385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17.2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4254794">
            <a:off x="3994470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18.8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711415">
            <a:off x="4177674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3275129">
            <a:off x="4302377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18.4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 rot="1058231">
            <a:off x="4450001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</a:t>
            </a:r>
            <a:endParaRPr lang="en-US" sz="1200" dirty="0"/>
          </a:p>
        </p:txBody>
      </p:sp>
      <p:sp>
        <p:nvSpPr>
          <p:cNvPr id="55" name="TextBox 54"/>
          <p:cNvSpPr txBox="1">
            <a:spLocks noChangeAspect="1"/>
          </p:cNvSpPr>
          <p:nvPr/>
        </p:nvSpPr>
        <p:spPr>
          <a:xfrm>
            <a:off x="4490622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18.6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390396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839602">
            <a:off x="5209668" y="39757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20.7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5049338" y="43652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119958">
            <a:off x="4845547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2633841">
            <a:off x="4580453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4209192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14.3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087386">
            <a:off x="3818837" y="548415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4591246">
            <a:off x="3385359" y="564144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16.9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5400000">
            <a:off x="2955569" y="568356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16.9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3409570">
            <a:off x="1094602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588920">
            <a:off x="847461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18.4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12229306">
            <a:off x="619149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706705">
            <a:off x="544640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16.4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363349">
            <a:off x="496423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1038748">
            <a:off x="544563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20652650">
            <a:off x="666416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18.1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855870">
            <a:off x="832534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14.8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9509579">
            <a:off x="1078601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685950">
            <a:off x="1377931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8362266">
            <a:off x="1745190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15.6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17586593">
            <a:off x="2126785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15.1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5682972">
            <a:off x="2551214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16.7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83110" y="3798373"/>
            <a:ext cx="1127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1st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4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 descr="Schermata 2018-12-13 alle 08.0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8" y="369870"/>
            <a:ext cx="6690598" cy="6305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487" y="3190574"/>
            <a:ext cx="8208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RE-3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8292" y="32507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701556">
            <a:off x="5369102" y="272940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23.6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522040">
            <a:off x="5292784" y="232619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207435">
            <a:off x="5140934" y="195162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469839">
            <a:off x="4895938" y="155472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8666738">
            <a:off x="4565232" y="124135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754549">
            <a:off x="4208332" y="101814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7573286">
            <a:off x="3811750" y="865743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821783">
            <a:off x="3421266" y="733254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2963774" y="70107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5729268">
            <a:off x="2532044" y="73526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4936052">
            <a:off x="2142096" y="83474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4372412">
            <a:off x="1722341" y="1002289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4468202" y="3197905"/>
            <a:ext cx="707412" cy="28799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19.4</a:t>
            </a:r>
            <a:endParaRPr lang="en-US" sz="1200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 rot="20891422">
            <a:off x="4461335" y="2949388"/>
            <a:ext cx="584871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20,2</a:t>
            </a:r>
            <a:endParaRPr lang="en-US" sz="1200" dirty="0"/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 rot="20487024">
            <a:off x="4376568" y="27180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 rot="20017883">
            <a:off x="4288920" y="250264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 rot="19247699">
            <a:off x="4173671" y="231388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18.9</a:t>
            </a:r>
            <a:endParaRPr lang="en-US" sz="1200" dirty="0"/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 rot="18080445">
            <a:off x="3758172" y="199991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 rot="17503131">
            <a:off x="3527448" y="186956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 rot="16891152">
            <a:off x="3285514" y="179578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19.5</a:t>
            </a:r>
            <a:endParaRPr lang="en-US" sz="1200" dirty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 rot="16200000">
            <a:off x="3042269" y="1771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 rot="15694552">
            <a:off x="2764362" y="17897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27" name="TextBox 26"/>
          <p:cNvSpPr txBox="1">
            <a:spLocks noChangeAspect="1"/>
          </p:cNvSpPr>
          <p:nvPr/>
        </p:nvSpPr>
        <p:spPr>
          <a:xfrm rot="14428797">
            <a:off x="2311192" y="195934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28" name="TextBox 27"/>
          <p:cNvSpPr txBox="1">
            <a:spLocks noChangeAspect="1"/>
          </p:cNvSpPr>
          <p:nvPr/>
        </p:nvSpPr>
        <p:spPr>
          <a:xfrm rot="13740312">
            <a:off x="2087758" y="207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29" name="TextBox 28"/>
          <p:cNvSpPr txBox="1">
            <a:spLocks noChangeAspect="1"/>
          </p:cNvSpPr>
          <p:nvPr/>
        </p:nvSpPr>
        <p:spPr>
          <a:xfrm rot="13088157">
            <a:off x="1884312" y="22823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 rot="12319402">
            <a:off x="1758924" y="24876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</a:t>
            </a:r>
            <a:endParaRPr lang="en-US" sz="1200" dirty="0"/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 rot="11973042">
            <a:off x="1646764" y="271943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32" name="TextBox 31"/>
          <p:cNvSpPr txBox="1">
            <a:spLocks noChangeAspect="1"/>
          </p:cNvSpPr>
          <p:nvPr/>
        </p:nvSpPr>
        <p:spPr>
          <a:xfrm>
            <a:off x="1597785" y="324175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 rot="20867694">
            <a:off x="1627246" y="3462663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</a:t>
            </a:r>
            <a:endParaRPr lang="en-US" sz="1200" dirty="0"/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 rot="20441140">
            <a:off x="1696390" y="370241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 rot="18496414">
            <a:off x="3979434" y="2112519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19.2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 rot="13876692">
            <a:off x="1393657" y="125682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20.0</a:t>
            </a:r>
            <a:endParaRPr lang="en-US" dirty="0"/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 rot="14728144">
            <a:off x="2504456" y="18467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39" name="TextBox 38"/>
          <p:cNvSpPr txBox="1">
            <a:spLocks noChangeAspect="1"/>
          </p:cNvSpPr>
          <p:nvPr/>
        </p:nvSpPr>
        <p:spPr>
          <a:xfrm rot="398195">
            <a:off x="1615279" y="2967707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0" name="TextBox 39"/>
          <p:cNvSpPr txBox="1">
            <a:spLocks noChangeAspect="1"/>
          </p:cNvSpPr>
          <p:nvPr/>
        </p:nvSpPr>
        <p:spPr>
          <a:xfrm rot="19884612">
            <a:off x="1733345" y="39387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19.6</a:t>
            </a:r>
            <a:endParaRPr lang="en-US" sz="1200" dirty="0"/>
          </a:p>
        </p:txBody>
      </p:sp>
      <p:sp>
        <p:nvSpPr>
          <p:cNvPr id="41" name="TextBox 40"/>
          <p:cNvSpPr txBox="1">
            <a:spLocks noChangeAspect="1"/>
          </p:cNvSpPr>
          <p:nvPr/>
        </p:nvSpPr>
        <p:spPr>
          <a:xfrm rot="18790998">
            <a:off x="1906735" y="4101678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42" name="TextBox 41"/>
          <p:cNvSpPr txBox="1">
            <a:spLocks noChangeAspect="1"/>
          </p:cNvSpPr>
          <p:nvPr/>
        </p:nvSpPr>
        <p:spPr>
          <a:xfrm rot="18790998">
            <a:off x="2132600" y="42960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18.5</a:t>
            </a:r>
            <a:endParaRPr lang="en-US" sz="1200" dirty="0"/>
          </a:p>
        </p:txBody>
      </p:sp>
      <p:sp>
        <p:nvSpPr>
          <p:cNvPr id="43" name="TextBox 42"/>
          <p:cNvSpPr txBox="1">
            <a:spLocks noChangeAspect="1"/>
          </p:cNvSpPr>
          <p:nvPr/>
        </p:nvSpPr>
        <p:spPr>
          <a:xfrm rot="17926399">
            <a:off x="2316485" y="444846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4" name="TextBox 43"/>
          <p:cNvSpPr txBox="1">
            <a:spLocks noChangeAspect="1"/>
          </p:cNvSpPr>
          <p:nvPr/>
        </p:nvSpPr>
        <p:spPr>
          <a:xfrm rot="17611085">
            <a:off x="2552845" y="4569374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19.7</a:t>
            </a:r>
            <a:endParaRPr lang="en-US" sz="1200" dirty="0"/>
          </a:p>
        </p:txBody>
      </p:sp>
      <p:sp>
        <p:nvSpPr>
          <p:cNvPr id="45" name="TextBox 44"/>
          <p:cNvSpPr txBox="1">
            <a:spLocks noChangeAspect="1"/>
          </p:cNvSpPr>
          <p:nvPr/>
        </p:nvSpPr>
        <p:spPr>
          <a:xfrm rot="16377187">
            <a:off x="2781174" y="4637805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19.8</a:t>
            </a:r>
            <a:endParaRPr lang="en-US" sz="1200" dirty="0"/>
          </a:p>
        </p:txBody>
      </p:sp>
      <p:sp>
        <p:nvSpPr>
          <p:cNvPr id="46" name="TextBox 45"/>
          <p:cNvSpPr txBox="1">
            <a:spLocks noChangeAspect="1"/>
          </p:cNvSpPr>
          <p:nvPr/>
        </p:nvSpPr>
        <p:spPr>
          <a:xfrm rot="16377187">
            <a:off x="3036049" y="4655951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47" name="TextBox 46"/>
          <p:cNvSpPr txBox="1">
            <a:spLocks noChangeAspect="1"/>
          </p:cNvSpPr>
          <p:nvPr/>
        </p:nvSpPr>
        <p:spPr>
          <a:xfrm rot="15651951">
            <a:off x="3284777" y="4634582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20.0</a:t>
            </a:r>
            <a:endParaRPr lang="en-US" sz="1200" dirty="0"/>
          </a:p>
        </p:txBody>
      </p:sp>
      <p:sp>
        <p:nvSpPr>
          <p:cNvPr id="48" name="TextBox 47"/>
          <p:cNvSpPr txBox="1">
            <a:spLocks noChangeAspect="1"/>
          </p:cNvSpPr>
          <p:nvPr/>
        </p:nvSpPr>
        <p:spPr>
          <a:xfrm rot="15142647">
            <a:off x="3532883" y="4572136"/>
            <a:ext cx="612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23.6</a:t>
            </a:r>
            <a:endParaRPr lang="en-US" sz="1200" dirty="0"/>
          </a:p>
        </p:txBody>
      </p:sp>
      <p:sp>
        <p:nvSpPr>
          <p:cNvPr id="49" name="TextBox 48"/>
          <p:cNvSpPr txBox="1">
            <a:spLocks noChangeAspect="1"/>
          </p:cNvSpPr>
          <p:nvPr/>
        </p:nvSpPr>
        <p:spPr>
          <a:xfrm rot="14396288">
            <a:off x="3775783" y="449385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50" name="TextBox 49"/>
          <p:cNvSpPr txBox="1">
            <a:spLocks noChangeAspect="1"/>
          </p:cNvSpPr>
          <p:nvPr/>
        </p:nvSpPr>
        <p:spPr>
          <a:xfrm rot="14254794">
            <a:off x="3994470" y="4325075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19.1</a:t>
            </a:r>
            <a:endParaRPr lang="en-US" sz="1200" dirty="0"/>
          </a:p>
        </p:txBody>
      </p:sp>
      <p:sp>
        <p:nvSpPr>
          <p:cNvPr id="51" name="TextBox 50"/>
          <p:cNvSpPr txBox="1">
            <a:spLocks noChangeAspect="1"/>
          </p:cNvSpPr>
          <p:nvPr/>
        </p:nvSpPr>
        <p:spPr>
          <a:xfrm rot="13711415">
            <a:off x="4177674" y="4148034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19.9</a:t>
            </a:r>
            <a:endParaRPr lang="en-US" sz="1200" dirty="0"/>
          </a:p>
        </p:txBody>
      </p:sp>
      <p:sp>
        <p:nvSpPr>
          <p:cNvPr id="52" name="TextBox 51"/>
          <p:cNvSpPr txBox="1">
            <a:spLocks noChangeAspect="1"/>
          </p:cNvSpPr>
          <p:nvPr/>
        </p:nvSpPr>
        <p:spPr>
          <a:xfrm rot="13275129">
            <a:off x="4302377" y="3947426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20.1</a:t>
            </a:r>
            <a:endParaRPr lang="en-US" sz="1200" dirty="0"/>
          </a:p>
        </p:txBody>
      </p:sp>
      <p:sp>
        <p:nvSpPr>
          <p:cNvPr id="53" name="TextBox 52"/>
          <p:cNvSpPr txBox="1">
            <a:spLocks noChangeAspect="1"/>
          </p:cNvSpPr>
          <p:nvPr/>
        </p:nvSpPr>
        <p:spPr>
          <a:xfrm rot="1058231">
            <a:off x="4450001" y="3763631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19.3</a:t>
            </a:r>
            <a:endParaRPr lang="en-US" sz="1200" dirty="0"/>
          </a:p>
        </p:txBody>
      </p:sp>
      <p:sp>
        <p:nvSpPr>
          <p:cNvPr id="54" name="TextBox 53"/>
          <p:cNvSpPr txBox="1">
            <a:spLocks noChangeAspect="1"/>
          </p:cNvSpPr>
          <p:nvPr/>
        </p:nvSpPr>
        <p:spPr>
          <a:xfrm>
            <a:off x="4490622" y="3454413"/>
            <a:ext cx="556364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16.8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 rot="839602">
            <a:off x="5390396" y="361302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21.2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 rot="839602">
            <a:off x="5209668" y="39757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 rot="2119958">
            <a:off x="5122803" y="441770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2119958">
            <a:off x="4845547" y="473718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 rot="2633841">
            <a:off x="4580453" y="511393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 rot="4087386">
            <a:off x="4209192" y="529857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18.9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 rot="4087386">
            <a:off x="3777021" y="55528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19.5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 rot="4591246">
            <a:off x="3575868" y="574481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17.8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 rot="5400000">
            <a:off x="3129607" y="574481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18.3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 rot="13409570">
            <a:off x="1094602" y="160644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22.4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 rot="12588920">
            <a:off x="847461" y="193883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12229306">
            <a:off x="619149" y="22966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 rot="706705">
            <a:off x="544640" y="2712412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 rot="21363349">
            <a:off x="496423" y="3167301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19.8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 rot="21038748">
            <a:off x="544563" y="3618218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 rot="20652650">
            <a:off x="666416" y="404641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19.7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9855870">
            <a:off x="832534" y="444067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 rot="19509579">
            <a:off x="1078601" y="479696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19.3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8685950">
            <a:off x="1377931" y="5106800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 rot="18362266">
            <a:off x="1745190" y="5347357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18.8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 rot="17586593">
            <a:off x="2126785" y="5501586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 rot="5682972">
            <a:off x="2551214" y="5615955"/>
            <a:ext cx="71432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19.4</a:t>
            </a:r>
            <a:endParaRPr lang="en-US" dirty="0"/>
          </a:p>
        </p:txBody>
      </p:sp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448537"/>
              </p:ext>
            </p:extLst>
          </p:nvPr>
        </p:nvGraphicFramePr>
        <p:xfrm>
          <a:off x="6559448" y="121136"/>
          <a:ext cx="25845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824"/>
                <a:gridCol w="986555"/>
                <a:gridCol w="7241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19.6</a:t>
                      </a:r>
                      <a:r>
                        <a:rPr lang="en-US" baseline="30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Ring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Odd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UP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Down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26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 and </a:t>
            </a:r>
            <a:r>
              <a:rPr lang="en-US" dirty="0" smtClean="0"/>
              <a:t>conclusion 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900" y="4049794"/>
            <a:ext cx="8611724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Average temperature 19-20</a:t>
            </a:r>
            <a:r>
              <a:rPr lang="en-US" sz="2400" baseline="30000" dirty="0" smtClean="0"/>
              <a:t>0</a:t>
            </a:r>
            <a:endParaRPr lang="en-US" sz="2200" dirty="0" smtClean="0"/>
          </a:p>
          <a:p>
            <a:pPr marL="342900" indent="-342900" algn="just">
              <a:buFont typeface="Wingdings" charset="2"/>
              <a:buChar char="Ø"/>
            </a:pPr>
            <a:endParaRPr lang="en-US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The RE4 circuit is more effective then RE3-2-1: lower temperature and more stable).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2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Negative side temperature lowest due to the shaft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01118"/>
              </p:ext>
            </p:extLst>
          </p:nvPr>
        </p:nvGraphicFramePr>
        <p:xfrm>
          <a:off x="1492588" y="1489830"/>
          <a:ext cx="6743747" cy="216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66"/>
                <a:gridCol w="1021010"/>
                <a:gridCol w="950128"/>
                <a:gridCol w="776325"/>
                <a:gridCol w="799500"/>
                <a:gridCol w="757431"/>
                <a:gridCol w="1177587"/>
              </a:tblGrid>
              <a:tr h="54151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RE-4</a:t>
                      </a:r>
                      <a:endParaRPr lang="en-US" sz="2000" dirty="0"/>
                    </a:p>
                  </a:txBody>
                  <a:tcPr/>
                </a:tc>
              </a:tr>
              <a:tr h="54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Ring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18.5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19.3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19.1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19.6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17.8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</a:tr>
              <a:tr h="54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Ring</a:t>
                      </a:r>
                      <a:r>
                        <a:rPr lang="en-US" sz="2000" baseline="0" dirty="0" smtClean="0"/>
                        <a:t> 3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18.4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19.6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19.6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18.4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17.8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18.5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19.7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18.7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19.7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17.8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08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rmata 2018-12-13 alle 15.03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9" y="0"/>
            <a:ext cx="5144502" cy="5533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6094" y="4856613"/>
            <a:ext cx="5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6707" y="4862830"/>
            <a:ext cx="5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YE3</a:t>
            </a:r>
            <a:endParaRPr lang="en-US" dirty="0"/>
          </a:p>
        </p:txBody>
      </p:sp>
      <p:pic>
        <p:nvPicPr>
          <p:cNvPr id="7" name="Picture 6" descr="0809201410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1" t="25929" r="39908" b="-16560"/>
          <a:stretch/>
        </p:blipFill>
        <p:spPr>
          <a:xfrm>
            <a:off x="5555035" y="230507"/>
            <a:ext cx="3151701" cy="38098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2577" y="4862830"/>
            <a:ext cx="5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1851" y="5657009"/>
            <a:ext cx="4644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RE4 chambers are attached to the CSC</a:t>
            </a:r>
          </a:p>
          <a:p>
            <a:r>
              <a:rPr lang="en-US" dirty="0" smtClean="0"/>
              <a:t>RE3 chambers are attached to the YE3 </a:t>
            </a:r>
          </a:p>
          <a:p>
            <a:r>
              <a:rPr lang="en-US" dirty="0" smtClean="0"/>
              <a:t>RE1 &amp; RE2 </a:t>
            </a:r>
            <a:r>
              <a:rPr lang="en-US" dirty="0"/>
              <a:t>chambers are attached to the </a:t>
            </a:r>
            <a:r>
              <a:rPr lang="en-US" dirty="0" smtClean="0"/>
              <a:t>YE1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64693" y="4040326"/>
            <a:ext cx="57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YE1</a:t>
            </a:r>
            <a:endParaRPr lang="en-US" dirty="0"/>
          </a:p>
        </p:txBody>
      </p:sp>
      <p:pic>
        <p:nvPicPr>
          <p:cNvPr id="11" name="Picture 5" descr="G:\Websites\p\project-cms-rpc-endcap\RPC\UpscopeHighEta\RPCDevelopements\RE31and41\RE31\Photos040214\0402201456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5"/>
          <a:stretch/>
        </p:blipFill>
        <p:spPr bwMode="auto">
          <a:xfrm rot="16200000">
            <a:off x="5624861" y="3576380"/>
            <a:ext cx="2964105" cy="282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6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 and </a:t>
            </a:r>
            <a:r>
              <a:rPr lang="en-US" dirty="0" smtClean="0"/>
              <a:t>conclusion (2)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8900" y="4049794"/>
            <a:ext cx="8611724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Average temperature 19-20</a:t>
            </a:r>
            <a:r>
              <a:rPr lang="en-US" sz="2400" baseline="30000" dirty="0" smtClean="0"/>
              <a:t>0</a:t>
            </a:r>
            <a:endParaRPr lang="en-US" sz="2200" dirty="0" smtClean="0"/>
          </a:p>
          <a:p>
            <a:pPr marL="342900" indent="-342900" algn="just">
              <a:buFont typeface="Wingdings" charset="2"/>
              <a:buChar char="Ø"/>
            </a:pPr>
            <a:endParaRPr lang="en-US" sz="2200" dirty="0" smtClean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The RE4 circuit is more effective then RE3-2-1: lower temperature and more stable). </a:t>
            </a:r>
          </a:p>
          <a:p>
            <a:pPr marL="342900" indent="-342900" algn="just">
              <a:buFont typeface="Wingdings" charset="2"/>
              <a:buChar char="Ø"/>
            </a:pPr>
            <a:endParaRPr lang="en-US" sz="2200" dirty="0"/>
          </a:p>
          <a:p>
            <a:pPr marL="342900" indent="-342900" algn="just">
              <a:buFont typeface="Wingdings" charset="2"/>
              <a:buChar char="Ø"/>
            </a:pPr>
            <a:r>
              <a:rPr lang="en-US" sz="2200" dirty="0" smtClean="0"/>
              <a:t>Negative side temperature lowest due to the shaft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59982"/>
              </p:ext>
            </p:extLst>
          </p:nvPr>
        </p:nvGraphicFramePr>
        <p:xfrm>
          <a:off x="1492588" y="1489830"/>
          <a:ext cx="6743747" cy="216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766"/>
                <a:gridCol w="1021010"/>
                <a:gridCol w="950128"/>
                <a:gridCol w="776325"/>
                <a:gridCol w="799500"/>
                <a:gridCol w="757431"/>
                <a:gridCol w="1177587"/>
              </a:tblGrid>
              <a:tr h="541515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RE-4</a:t>
                      </a:r>
                      <a:endParaRPr lang="en-US" sz="2000" dirty="0"/>
                    </a:p>
                  </a:txBody>
                  <a:tcPr/>
                </a:tc>
              </a:tr>
              <a:tr h="54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Ring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18.5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19.3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19.1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19.6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17.8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/>
                </a:tc>
              </a:tr>
              <a:tr h="54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Ring</a:t>
                      </a:r>
                      <a:r>
                        <a:rPr lang="en-US" sz="2000" baseline="0" dirty="0" smtClean="0"/>
                        <a:t> 3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18.4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19.6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19.6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18.4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19.8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17.8</a:t>
                      </a:r>
                      <a:r>
                        <a:rPr lang="en-US" sz="2000" baseline="30000" dirty="0" smtClean="0"/>
                        <a:t>0</a:t>
                      </a:r>
                      <a:endParaRPr lang="en-US" sz="2000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15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18.5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19.7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18.7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19.7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17.8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0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between FOS and PT100</a:t>
            </a:r>
            <a:br>
              <a:rPr lang="en-US" dirty="0" smtClean="0"/>
            </a:br>
            <a:r>
              <a:rPr lang="en-US" dirty="0" smtClean="0"/>
              <a:t>(outside and inside chamber)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190813"/>
              </p:ext>
            </p:extLst>
          </p:nvPr>
        </p:nvGraphicFramePr>
        <p:xfrm>
          <a:off x="307901" y="1707895"/>
          <a:ext cx="8569895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538"/>
                <a:gridCol w="939097"/>
                <a:gridCol w="939097"/>
                <a:gridCol w="873902"/>
                <a:gridCol w="714042"/>
                <a:gridCol w="714042"/>
                <a:gridCol w="714042"/>
                <a:gridCol w="735359"/>
                <a:gridCol w="696664"/>
                <a:gridCol w="10831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RE-4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19.4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19.1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PT100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21.2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20.2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21.4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21.0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22.0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/>
                </a:tc>
              </a:tr>
              <a:tr h="24638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Ring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18.0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19.7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19.8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18.5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19.9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17.8</a:t>
                      </a:r>
                      <a:r>
                        <a:rPr lang="en-US" baseline="30000" dirty="0" smtClean="0"/>
                        <a:t>0</a:t>
                      </a:r>
                      <a:endParaRPr lang="en-US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6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PT100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20.5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20.1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20.3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20.2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21.3</a:t>
                      </a:r>
                      <a:r>
                        <a:rPr lang="en-US" b="1" baseline="30000" dirty="0" smtClean="0"/>
                        <a:t>0</a:t>
                      </a: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Average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18.2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19.5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19.6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18.7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19.8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17.8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PT100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20.9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20.1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20.8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20.6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21.0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21.7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7120197" y="3463461"/>
            <a:ext cx="667117" cy="9235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9717" y="4940193"/>
            <a:ext cx="78747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endParaRPr lang="en-US" sz="2200" dirty="0"/>
          </a:p>
          <a:p>
            <a:pPr marL="285750" indent="-285750" algn="just">
              <a:buFont typeface="Wingdings" charset="2"/>
              <a:buChar char="Ø"/>
            </a:pPr>
            <a:r>
              <a:rPr lang="en-US" sz="2200" dirty="0" smtClean="0"/>
              <a:t>Approximately 1 degrees difference between outside and inside chamber (FOS-PT100). 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08009" y="4387054"/>
            <a:ext cx="7274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FOS are not installed in RE1. PT100 are not installed in RE4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7994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656"/>
            <a:ext cx="8229600" cy="867026"/>
          </a:xfrm>
        </p:spPr>
        <p:txBody>
          <a:bodyPr/>
          <a:lstStyle/>
          <a:p>
            <a:r>
              <a:rPr lang="en-US" dirty="0" smtClean="0"/>
              <a:t>RPC cooling circuit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140844"/>
            <a:ext cx="644980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Chamber cooling:  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RE1: </a:t>
            </a:r>
            <a:r>
              <a:rPr lang="en-US" dirty="0"/>
              <a:t>double lines of </a:t>
            </a:r>
            <a:r>
              <a:rPr lang="en-US" dirty="0" smtClean="0"/>
              <a:t>copper </a:t>
            </a:r>
            <a:r>
              <a:rPr lang="en-US" dirty="0"/>
              <a:t>pipes</a:t>
            </a:r>
            <a:endParaRPr lang="en-US" dirty="0" smtClean="0"/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RE2 </a:t>
            </a:r>
            <a:r>
              <a:rPr lang="en-US" dirty="0"/>
              <a:t>and RE3:  single line of </a:t>
            </a:r>
            <a:r>
              <a:rPr lang="en-US" dirty="0" smtClean="0"/>
              <a:t>copper pipe</a:t>
            </a:r>
          </a:p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RE4: double lines of copper pipes and bigger copper plates </a:t>
            </a:r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RE2-RE3-RE4: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One cooling channel supplies 4 chambers  connected </a:t>
            </a:r>
            <a:r>
              <a:rPr lang="en-US" dirty="0"/>
              <a:t>in </a:t>
            </a:r>
            <a:r>
              <a:rPr lang="en-US" dirty="0" smtClean="0"/>
              <a:t>series: </a:t>
            </a:r>
            <a:r>
              <a:rPr lang="en-US" dirty="0" smtClean="0">
                <a:solidFill>
                  <a:srgbClr val="0000FF"/>
                </a:solidFill>
              </a:rPr>
              <a:t>two chambers (one odd and one even) for each ring.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RE1: 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 smtClean="0">
                <a:solidFill>
                  <a:srgbClr val="0000FF"/>
                </a:solidFill>
              </a:rPr>
              <a:t> chambers in series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Sensors: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PT-100 is located </a:t>
            </a:r>
            <a:r>
              <a:rPr lang="en-US" dirty="0" smtClean="0">
                <a:solidFill>
                  <a:srgbClr val="FF0000"/>
                </a:solidFill>
              </a:rPr>
              <a:t>inside the chamber </a:t>
            </a:r>
            <a:r>
              <a:rPr lang="en-US" dirty="0" smtClean="0"/>
              <a:t>(one out of 6 chamber)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FOS Temperature sensors are </a:t>
            </a:r>
            <a:r>
              <a:rPr lang="en-US" dirty="0" smtClean="0">
                <a:solidFill>
                  <a:srgbClr val="FF0000"/>
                </a:solidFill>
              </a:rPr>
              <a:t>located at the edge of the chamber </a:t>
            </a:r>
            <a:r>
              <a:rPr lang="en-US" dirty="0" smtClean="0"/>
              <a:t>(one per chamber)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06787" y="993054"/>
            <a:ext cx="2937213" cy="186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68" y="732079"/>
            <a:ext cx="2087882" cy="240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Sony\Desktop\New Folder\DSCN06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1676" y="3401819"/>
            <a:ext cx="2722324" cy="287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Sony\Desktop\New Folder\DSCN06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0298" y="911994"/>
            <a:ext cx="20383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46210" y="1166249"/>
            <a:ext cx="539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51823" y="99305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RE4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117792" y="6398412"/>
            <a:ext cx="1352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RE2 and RE3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5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189163" y="4517126"/>
            <a:ext cx="8954837" cy="2157993"/>
          </a:xfrm>
          <a:prstGeom prst="rect">
            <a:avLst/>
          </a:prstGeom>
          <a:ln>
            <a:noFill/>
          </a:ln>
        </p:spPr>
      </p:pic>
      <p:pic>
        <p:nvPicPr>
          <p:cNvPr id="78" name="Picture 77"/>
          <p:cNvPicPr/>
          <p:nvPr/>
        </p:nvPicPr>
        <p:blipFill>
          <a:blip r:embed="rId3"/>
          <a:stretch/>
        </p:blipFill>
        <p:spPr>
          <a:xfrm>
            <a:off x="189163" y="2242654"/>
            <a:ext cx="8954837" cy="2157993"/>
          </a:xfrm>
          <a:prstGeom prst="rect">
            <a:avLst/>
          </a:prstGeom>
          <a:ln>
            <a:noFill/>
          </a:ln>
        </p:spPr>
      </p:pic>
      <p:sp>
        <p:nvSpPr>
          <p:cNvPr id="79" name="TextShape 3"/>
          <p:cNvSpPr txBox="1"/>
          <p:nvPr/>
        </p:nvSpPr>
        <p:spPr>
          <a:xfrm>
            <a:off x="5852160" y="3538135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80" name="TextShape 4"/>
          <p:cNvSpPr txBox="1"/>
          <p:nvPr/>
        </p:nvSpPr>
        <p:spPr>
          <a:xfrm>
            <a:off x="7046826" y="5695467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pic>
        <p:nvPicPr>
          <p:cNvPr id="8" name="Picture 7" descr="UXC_TEMPERATURE_MAY-DEC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" y="135100"/>
            <a:ext cx="9062569" cy="2107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320" y="270200"/>
            <a:ext cx="264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Cavern Temperature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95432" y="2374800"/>
            <a:ext cx="114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01700" y="3647693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18.6 ÷ 19.0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45352" y="6014767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18.2 ÷ 17.4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7320" y="2376741"/>
            <a:ext cx="98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FOS CH1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13024" y="1205802"/>
            <a:ext cx="129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205193" y="270200"/>
            <a:ext cx="129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39840" y="1321254"/>
            <a:ext cx="3165353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15745" y="473095"/>
            <a:ext cx="166216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4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111311" y="4461120"/>
            <a:ext cx="9062569" cy="2214000"/>
          </a:xfrm>
          <a:prstGeom prst="rect">
            <a:avLst/>
          </a:prstGeom>
          <a:ln>
            <a:noFill/>
          </a:ln>
        </p:spPr>
      </p:pic>
      <p:pic>
        <p:nvPicPr>
          <p:cNvPr id="84" name="Picture 83"/>
          <p:cNvPicPr/>
          <p:nvPr/>
        </p:nvPicPr>
        <p:blipFill>
          <a:blip r:embed="rId3"/>
          <a:stretch/>
        </p:blipFill>
        <p:spPr>
          <a:xfrm>
            <a:off x="81431" y="2247120"/>
            <a:ext cx="9062569" cy="2214000"/>
          </a:xfrm>
          <a:prstGeom prst="rect">
            <a:avLst/>
          </a:prstGeom>
          <a:ln>
            <a:noFill/>
          </a:ln>
        </p:spPr>
      </p:pic>
      <p:sp>
        <p:nvSpPr>
          <p:cNvPr id="85" name="TextShape 3"/>
          <p:cNvSpPr txBox="1"/>
          <p:nvPr/>
        </p:nvSpPr>
        <p:spPr>
          <a:xfrm>
            <a:off x="6461062" y="3397550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86" name="TextShape 4"/>
          <p:cNvSpPr txBox="1"/>
          <p:nvPr/>
        </p:nvSpPr>
        <p:spPr>
          <a:xfrm>
            <a:off x="5952382" y="5708977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5432" y="2374800"/>
            <a:ext cx="71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DISK3</a:t>
            </a:r>
            <a:endParaRPr lang="en-US" dirty="0"/>
          </a:p>
        </p:txBody>
      </p:sp>
      <p:pic>
        <p:nvPicPr>
          <p:cNvPr id="9" name="Picture 8" descr="UXC_TEMPERATURE_MAY-DEC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" y="0"/>
            <a:ext cx="9062569" cy="2107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7320" y="135100"/>
            <a:ext cx="264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Cavern Temperature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7184" y="3647693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20.6 ÷ 20.2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2863" y="5870631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19.8 ÷ 19.0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7320" y="2376741"/>
            <a:ext cx="98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FOS CH1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13024" y="1154490"/>
            <a:ext cx="129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05193" y="218888"/>
            <a:ext cx="129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19.9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39840" y="1269942"/>
            <a:ext cx="3165353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13113" y="319159"/>
            <a:ext cx="166216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/>
          <p:cNvPicPr/>
          <p:nvPr/>
        </p:nvPicPr>
        <p:blipFill>
          <a:blip r:embed="rId2"/>
          <a:stretch/>
        </p:blipFill>
        <p:spPr>
          <a:xfrm>
            <a:off x="81431" y="4709396"/>
            <a:ext cx="9062569" cy="2141354"/>
          </a:xfrm>
          <a:prstGeom prst="rect">
            <a:avLst/>
          </a:prstGeom>
          <a:ln>
            <a:noFill/>
          </a:ln>
        </p:spPr>
      </p:pic>
      <p:pic>
        <p:nvPicPr>
          <p:cNvPr id="90" name="Picture 89"/>
          <p:cNvPicPr/>
          <p:nvPr/>
        </p:nvPicPr>
        <p:blipFill>
          <a:blip r:embed="rId3"/>
          <a:stretch/>
        </p:blipFill>
        <p:spPr>
          <a:xfrm>
            <a:off x="81431" y="2283185"/>
            <a:ext cx="9062569" cy="2141354"/>
          </a:xfrm>
          <a:prstGeom prst="rect">
            <a:avLst/>
          </a:prstGeom>
          <a:ln>
            <a:noFill/>
          </a:ln>
        </p:spPr>
      </p:pic>
      <p:sp>
        <p:nvSpPr>
          <p:cNvPr id="91" name="TextShape 3"/>
          <p:cNvSpPr txBox="1"/>
          <p:nvPr/>
        </p:nvSpPr>
        <p:spPr>
          <a:xfrm>
            <a:off x="5852160" y="2727537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92" name="TextShape 4"/>
          <p:cNvSpPr txBox="1"/>
          <p:nvPr/>
        </p:nvSpPr>
        <p:spPr>
          <a:xfrm>
            <a:off x="5492987" y="5019968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  <p:pic>
        <p:nvPicPr>
          <p:cNvPr id="7" name="Picture 6" descr="UXC_TEMPERATURE_MAY-DEC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1" y="0"/>
            <a:ext cx="9062569" cy="2107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80514" y="2358205"/>
            <a:ext cx="71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97184" y="3647693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19.9 ÷ 19.2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840" y="6083279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19.7 ÷ 18.8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7320" y="135100"/>
            <a:ext cx="264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Cavern Temperature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81256" y="2376741"/>
            <a:ext cx="98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FOS CH1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4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5659324" y="12598"/>
            <a:ext cx="36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 of chamber # 1 in 2018 </a:t>
            </a:r>
            <a:endParaRPr lang="en-US" dirty="0"/>
          </a:p>
        </p:txBody>
      </p:sp>
      <p:pic>
        <p:nvPicPr>
          <p:cNvPr id="4" name="Picture 3" descr="UXC_TEMPERATURE_MAY-DEC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1"/>
            <a:ext cx="9025773" cy="1931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-1" y="4543007"/>
            <a:ext cx="9046282" cy="2314993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0" y="1918416"/>
            <a:ext cx="9144000" cy="234000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080514" y="2173539"/>
            <a:ext cx="125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DISK-2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5840" y="6083279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19.8 ÷ 19.2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1821" y="3452625"/>
            <a:ext cx="167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19.6 ÷ 18.9 </a:t>
            </a:r>
            <a:endParaRPr lang="en-US" dirty="0"/>
          </a:p>
        </p:txBody>
      </p:sp>
      <p:sp>
        <p:nvSpPr>
          <p:cNvPr id="14" name="TextShape 3"/>
          <p:cNvSpPr txBox="1"/>
          <p:nvPr/>
        </p:nvSpPr>
        <p:spPr>
          <a:xfrm>
            <a:off x="5852160" y="2727537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2</a:t>
            </a:r>
          </a:p>
        </p:txBody>
      </p:sp>
      <p:sp>
        <p:nvSpPr>
          <p:cNvPr id="15" name="TextShape 4"/>
          <p:cNvSpPr txBox="1"/>
          <p:nvPr/>
        </p:nvSpPr>
        <p:spPr>
          <a:xfrm>
            <a:off x="5492987" y="5019968"/>
            <a:ext cx="164592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Ring 3</a:t>
            </a:r>
          </a:p>
        </p:txBody>
      </p:sp>
    </p:spTree>
    <p:extLst>
      <p:ext uri="{BB962C8B-B14F-4D97-AF65-F5344CB8AC3E}">
        <p14:creationId xmlns:p14="http://schemas.microsoft.com/office/powerpoint/2010/main" val="315170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3_R3_CH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8791"/>
            <a:ext cx="9144000" cy="259920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0" y="1918415"/>
            <a:ext cx="9144000" cy="2220957"/>
          </a:xfrm>
          <a:prstGeom prst="rect">
            <a:avLst/>
          </a:prstGeom>
          <a:ln>
            <a:noFill/>
          </a:ln>
        </p:spPr>
      </p:pic>
      <p:sp>
        <p:nvSpPr>
          <p:cNvPr id="84" name="TextBox 83"/>
          <p:cNvSpPr txBox="1"/>
          <p:nvPr/>
        </p:nvSpPr>
        <p:spPr>
          <a:xfrm>
            <a:off x="1237242" y="4462229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ring3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5659324" y="12598"/>
            <a:ext cx="362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Monitoring of chamber # 1 in 2018 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6833637" y="3217196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20.2 ÷ 19.3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6025398" y="4646895"/>
            <a:ext cx="18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20.2 </a:t>
            </a:r>
            <a:r>
              <a:rPr lang="en-US" dirty="0" smtClean="0"/>
              <a:t>÷ </a:t>
            </a:r>
            <a:r>
              <a:rPr lang="en-US" dirty="0" smtClean="0"/>
              <a:t>18.8</a:t>
            </a:r>
            <a:endParaRPr lang="en-US" dirty="0"/>
          </a:p>
        </p:txBody>
      </p:sp>
      <p:pic>
        <p:nvPicPr>
          <p:cNvPr id="4" name="Picture 3" descr="UXC_TEMPERATURE_MAY-DEC_ZOO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61"/>
            <a:ext cx="9025773" cy="193117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080514" y="1988873"/>
            <a:ext cx="125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DISK-3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98546" y="3238434"/>
            <a:ext cx="172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7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1401</Words>
  <Application>Microsoft Macintosh PowerPoint</Application>
  <PresentationFormat>On-screen Show (4:3)</PresentationFormat>
  <Paragraphs>757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Endcap Chambers temperatures  Monitoring</vt:lpstr>
      <vt:lpstr>Analysis and outlook </vt:lpstr>
      <vt:lpstr>PowerPoint Presentation</vt:lpstr>
      <vt:lpstr>RPC cooling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table and conclusion (1)</vt:lpstr>
      <vt:lpstr>PowerPoint Presentation</vt:lpstr>
      <vt:lpstr>PowerPoint Presentation</vt:lpstr>
      <vt:lpstr>Comparison between FOS and PT100 sensors</vt:lpstr>
      <vt:lpstr>Conclusion </vt:lpstr>
      <vt:lpstr>SPARE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 days distributions (2-12 August)</vt:lpstr>
      <vt:lpstr>PowerPoint Presentation</vt:lpstr>
      <vt:lpstr>PowerPoint Presentation</vt:lpstr>
      <vt:lpstr>Summary table and conclusion (2)</vt:lpstr>
      <vt:lpstr>Summary table and conclusion (2)</vt:lpstr>
      <vt:lpstr>Comparison between FOS and PT100 (outside and inside chamber)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Gabriella Pugliese</dc:creator>
  <cp:lastModifiedBy>Gabriella Pugliese</cp:lastModifiedBy>
  <cp:revision>275</cp:revision>
  <cp:lastPrinted>2018-12-13T12:05:48Z</cp:lastPrinted>
  <dcterms:created xsi:type="dcterms:W3CDTF">2018-12-12T10:21:53Z</dcterms:created>
  <dcterms:modified xsi:type="dcterms:W3CDTF">2018-12-14T10:43:55Z</dcterms:modified>
</cp:coreProperties>
</file>