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5" r:id="rId4"/>
    <p:sldId id="267" r:id="rId5"/>
    <p:sldId id="279" r:id="rId6"/>
    <p:sldId id="291" r:id="rId7"/>
    <p:sldId id="272" r:id="rId8"/>
    <p:sldId id="261" r:id="rId9"/>
    <p:sldId id="269" r:id="rId10"/>
    <p:sldId id="271" r:id="rId11"/>
    <p:sldId id="274" r:id="rId12"/>
    <p:sldId id="260" r:id="rId13"/>
    <p:sldId id="281" r:id="rId14"/>
    <p:sldId id="289" r:id="rId15"/>
    <p:sldId id="283" r:id="rId16"/>
    <p:sldId id="280" r:id="rId17"/>
    <p:sldId id="276" r:id="rId18"/>
    <p:sldId id="277" r:id="rId19"/>
    <p:sldId id="284" r:id="rId20"/>
    <p:sldId id="264" r:id="rId21"/>
    <p:sldId id="259" r:id="rId22"/>
    <p:sldId id="273" r:id="rId23"/>
    <p:sldId id="285" r:id="rId24"/>
    <p:sldId id="290" r:id="rId2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Penades Huesca" initials="CP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6958" autoAdjust="0"/>
  </p:normalViewPr>
  <p:slideViewPr>
    <p:cSldViewPr snapToGrid="0">
      <p:cViewPr varScale="1">
        <p:scale>
          <a:sx n="104" d="100"/>
          <a:sy n="104" d="100"/>
        </p:scale>
        <p:origin x="138" y="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076AA-25A6-40AC-A5B2-2F2A833876DA}" type="datetimeFigureOut">
              <a:rPr lang="en-GB" smtClean="0"/>
              <a:pPr/>
              <a:t>26/01/2018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1597B-6851-4A3B-8ABB-EDEAA1514F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328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1E239D-2A77-4FBA-89A6-CF8B55196091}" type="datetimeFigureOut">
              <a:rPr lang="en-GB" smtClean="0"/>
              <a:pPr/>
              <a:t>26/01/2018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844286-B147-4DCC-9BEA-5E9C4A1393F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87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put in a table.</a:t>
            </a:r>
            <a:r>
              <a:rPr lang="en-GB" baseline="0" dirty="0" smtClean="0"/>
              <a:t> More clear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44286-B147-4DCC-9BEA-5E9C4A1393F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83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put in a table.</a:t>
            </a:r>
            <a:r>
              <a:rPr lang="en-GB" baseline="0" dirty="0" smtClean="0"/>
              <a:t> More clear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44286-B147-4DCC-9BEA-5E9C4A1393F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83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check</a:t>
            </a:r>
            <a:r>
              <a:rPr lang="en-GB" baseline="0" dirty="0" smtClean="0"/>
              <a:t> CAD dimensions  with measures taken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44286-B147-4DCC-9BEA-5E9C4A1393F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62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**change image</a:t>
            </a:r>
            <a:r>
              <a:rPr lang="en-GB" baseline="0" dirty="0" smtClean="0"/>
              <a:t>, with tracker cooling pipe is confusing</a:t>
            </a:r>
          </a:p>
          <a:p>
            <a:r>
              <a:rPr lang="en-GB" baseline="0" dirty="0" smtClean="0"/>
              <a:t>****No direct clamping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44286-B147-4DCC-9BEA-5E9C4A1393F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69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be completed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44286-B147-4DCC-9BEA-5E9C4A1393F2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31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7835-DF88-453D-BAEA-BF45E4D1E7F9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4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3DF7-A99F-494B-9E0A-22A418B37C61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9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C692-A2DF-4EFA-86B6-862E0B72013B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7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6928-E39C-4A77-89A6-F3830F0F4EA0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7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719F-3B3E-4F00-BBC4-4DAC6CE72C93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329F-1366-4E5A-86C8-B2624AA0EEA2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4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AC53-F7E8-4980-801D-5329A322D6AF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2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3CDC-2D76-4EF5-B651-A7FA25F06599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8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BAF6-0482-48B8-9ECE-EECBF68FB153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8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3DBC748-26E0-4B88-89AF-CFB6C11798B9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3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332B-DAF0-4E7B-B208-D2CDDF8856EE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9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68580FD-A19A-4D04-B84C-333708457DB9}" type="datetime1">
              <a:rPr lang="en-US" smtClean="0"/>
              <a:t>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Engineering and Integration Forum 29/01/18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20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SMARTEAM://_STFILE_C:/SMARTEAMProd_Tmp/cpenades/CAD001054850.CATProduct%25VERS_1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600" dirty="0" smtClean="0"/>
              <a:t>New Cable-Chains for YE1 Phase 2</a:t>
            </a:r>
            <a:endParaRPr lang="en-GB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646" y="4428933"/>
            <a:ext cx="9144000" cy="1655762"/>
          </a:xfrm>
        </p:spPr>
        <p:txBody>
          <a:bodyPr/>
          <a:lstStyle/>
          <a:p>
            <a:r>
              <a:rPr lang="en-GB" dirty="0" smtClean="0"/>
              <a:t>Cristina Penades EP-CMX-EI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6" y="106396"/>
            <a:ext cx="1308424" cy="13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9040" y="355600"/>
            <a:ext cx="10566400" cy="730885"/>
          </a:xfrm>
        </p:spPr>
        <p:txBody>
          <a:bodyPr/>
          <a:lstStyle/>
          <a:p>
            <a:r>
              <a:rPr lang="en-GB" dirty="0" smtClean="0"/>
              <a:t>Project constraints- Detector towers Racks</a:t>
            </a:r>
            <a:endParaRPr lang="en-GB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/>
          <a:srcRect t="24626" r="3389"/>
          <a:stretch/>
        </p:blipFill>
        <p:spPr>
          <a:xfrm>
            <a:off x="142240" y="2097086"/>
            <a:ext cx="3559175" cy="23802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77998" y="1207092"/>
            <a:ext cx="4591953" cy="338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• For </a:t>
            </a:r>
            <a:r>
              <a:rPr lang="en-GB" sz="2000" b="1" dirty="0" smtClean="0">
                <a:solidFill>
                  <a:srgbClr val="FF0000"/>
                </a:solidFill>
              </a:rPr>
              <a:t>LS2</a:t>
            </a:r>
            <a:r>
              <a:rPr lang="en-GB" sz="2000" dirty="0" smtClean="0"/>
              <a:t>, </a:t>
            </a:r>
            <a:r>
              <a:rPr lang="en-GB" sz="2000" dirty="0"/>
              <a:t>Cable chain must be attached to YE1 </a:t>
            </a:r>
            <a:r>
              <a:rPr lang="en-GB" sz="2000" dirty="0" smtClean="0"/>
              <a:t>tower to pull the cable chain together. </a:t>
            </a:r>
          </a:p>
          <a:p>
            <a:r>
              <a:rPr lang="en-GB" sz="2000" dirty="0" smtClean="0"/>
              <a:t>Total </a:t>
            </a:r>
            <a:r>
              <a:rPr lang="en-GB" sz="2000" dirty="0"/>
              <a:t>length available </a:t>
            </a:r>
            <a:r>
              <a:rPr lang="en-GB" sz="2000" dirty="0" smtClean="0"/>
              <a:t>630mm now.</a:t>
            </a:r>
          </a:p>
          <a:p>
            <a:endParaRPr lang="en-GB" sz="2000" dirty="0"/>
          </a:p>
          <a:p>
            <a:r>
              <a:rPr lang="en-GB" sz="2000" dirty="0"/>
              <a:t>-</a:t>
            </a:r>
            <a:r>
              <a:rPr lang="en-GB" sz="2000" u="sng" dirty="0"/>
              <a:t>After cable chain installation the </a:t>
            </a:r>
            <a:r>
              <a:rPr lang="en-GB" sz="2000" b="1" u="sng" dirty="0">
                <a:solidFill>
                  <a:srgbClr val="FF0000"/>
                </a:solidFill>
              </a:rPr>
              <a:t>space for extracting existing </a:t>
            </a:r>
            <a:r>
              <a:rPr lang="en-GB" sz="2000" b="1" u="sng" dirty="0" smtClean="0">
                <a:solidFill>
                  <a:srgbClr val="FF0000"/>
                </a:solidFill>
              </a:rPr>
              <a:t>crates would be reduced </a:t>
            </a:r>
            <a:r>
              <a:rPr lang="en-GB" sz="2000" u="sng" dirty="0" smtClean="0"/>
              <a:t>to </a:t>
            </a:r>
            <a:r>
              <a:rPr lang="en-GB" sz="2000" u="sng" dirty="0"/>
              <a:t>over </a:t>
            </a:r>
            <a:r>
              <a:rPr lang="en-GB" sz="2000" u="sng" dirty="0" smtClean="0"/>
              <a:t>200 mm. rack units (one rack unit = 25mm).</a:t>
            </a:r>
          </a:p>
          <a:p>
            <a:endParaRPr lang="en-GB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0776" y="1928452"/>
            <a:ext cx="3699975" cy="323827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600047" y="2888052"/>
            <a:ext cx="4591953" cy="338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 smtClean="0"/>
          </a:p>
          <a:p>
            <a:r>
              <a:rPr lang="en-GB" sz="2000" dirty="0"/>
              <a:t>• </a:t>
            </a:r>
            <a:r>
              <a:rPr lang="en-GB" sz="2000" dirty="0" smtClean="0"/>
              <a:t>For </a:t>
            </a:r>
            <a:r>
              <a:rPr lang="en-GB" sz="2400" b="1" dirty="0" smtClean="0">
                <a:solidFill>
                  <a:srgbClr val="FF0000"/>
                </a:solidFill>
              </a:rPr>
              <a:t>LS3</a:t>
            </a:r>
            <a:r>
              <a:rPr lang="en-GB" sz="2000" dirty="0" smtClean="0"/>
              <a:t>, as more services will come a </a:t>
            </a:r>
            <a:r>
              <a:rPr lang="en-GB" sz="2000" dirty="0"/>
              <a:t>patch-panel on the detector towers is foreseen, same X3 level</a:t>
            </a:r>
            <a:r>
              <a:rPr lang="en-GB" sz="2000" dirty="0" smtClean="0"/>
              <a:t>.</a:t>
            </a:r>
            <a:r>
              <a:rPr lang="en-GB" sz="2000" u="sng" dirty="0" smtClean="0"/>
              <a:t>.</a:t>
            </a:r>
            <a:endParaRPr lang="en-GB" sz="2000" u="sng" dirty="0"/>
          </a:p>
          <a:p>
            <a:r>
              <a:rPr lang="en-GB" sz="2000" b="1" u="sng" dirty="0" smtClean="0">
                <a:solidFill>
                  <a:srgbClr val="FF0000"/>
                </a:solidFill>
              </a:rPr>
              <a:t>It would reduce the available space in height for the electronics racks by 666mm</a:t>
            </a:r>
            <a:endParaRPr lang="en-GB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2211" y="1168400"/>
            <a:ext cx="3267149" cy="5038680"/>
            <a:chOff x="524494" y="2083851"/>
            <a:chExt cx="2536987" cy="4116434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0338085"/>
                </p:ext>
              </p:extLst>
            </p:nvPr>
          </p:nvGraphicFramePr>
          <p:xfrm>
            <a:off x="524494" y="2083851"/>
            <a:ext cx="2536987" cy="41164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8" name="Product" r:id="rId5" imgW="2448000" imgH="3971880" progId="CATIA.Product">
                    <p:link updateAutomatic="1"/>
                  </p:oleObj>
                </mc:Choice>
                <mc:Fallback>
                  <p:oleObj name="Product" r:id="rId5" imgW="2448000" imgH="3971880" progId="CATIA.Product">
                    <p:link updateAutomatic="1"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494" y="2083851"/>
                          <a:ext cx="2536987" cy="41164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Arrow Connector 20"/>
            <p:cNvCxnSpPr/>
            <p:nvPr/>
          </p:nvCxnSpPr>
          <p:spPr>
            <a:xfrm flipV="1">
              <a:off x="1059078" y="4142068"/>
              <a:ext cx="677691" cy="11919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06912" y="3836143"/>
              <a:ext cx="1159733" cy="26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</a:rPr>
                <a:t>630mm</a:t>
              </a:r>
              <a:endParaRPr lang="en-GB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1490842" y="3151051"/>
              <a:ext cx="245927" cy="696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632200" y="2908603"/>
              <a:ext cx="851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</a:rPr>
                <a:t>200mm</a:t>
              </a:r>
              <a:endParaRPr lang="en-GB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1774879" y="4781031"/>
              <a:ext cx="696620" cy="933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36769" y="4367097"/>
              <a:ext cx="1159733" cy="26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</a:rPr>
                <a:t>660mm</a:t>
              </a:r>
              <a:endParaRPr lang="en-GB" sz="1400" b="1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16" name="15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6978" y="294640"/>
            <a:ext cx="10609262" cy="802005"/>
          </a:xfrm>
        </p:spPr>
        <p:txBody>
          <a:bodyPr/>
          <a:lstStyle/>
          <a:p>
            <a:r>
              <a:rPr lang="en-GB" dirty="0" smtClean="0"/>
              <a:t>Attachment Cable chain to X3 YE+1 tower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08000" y="1181735"/>
            <a:ext cx="5618480" cy="50357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70755" y="1516662"/>
            <a:ext cx="4631965" cy="3238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• </a:t>
            </a:r>
            <a:r>
              <a:rPr lang="en-GB" sz="2400" dirty="0" smtClean="0"/>
              <a:t>Lower </a:t>
            </a:r>
            <a:r>
              <a:rPr lang="en-GB" sz="2400" dirty="0"/>
              <a:t>platform to attach pull structure ( 2 profiles IPE 80). Connected to Cable chain end-bracket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/>
              <a:t>• </a:t>
            </a:r>
            <a:r>
              <a:rPr lang="en-GB" sz="2400" b="1" dirty="0" smtClean="0">
                <a:solidFill>
                  <a:srgbClr val="FF0000"/>
                </a:solidFill>
              </a:rPr>
              <a:t>In </a:t>
            </a:r>
            <a:r>
              <a:rPr lang="en-GB" sz="2400" b="1" dirty="0">
                <a:solidFill>
                  <a:srgbClr val="FF0000"/>
                </a:solidFill>
              </a:rPr>
              <a:t>tower beam, Upper pull attachment </a:t>
            </a:r>
            <a:r>
              <a:rPr lang="en-GB" sz="2400" dirty="0"/>
              <a:t>( 2 profiles IPE 80). 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314960"/>
            <a:ext cx="10058400" cy="771525"/>
          </a:xfrm>
        </p:spPr>
        <p:txBody>
          <a:bodyPr/>
          <a:lstStyle/>
          <a:p>
            <a:r>
              <a:rPr lang="en-GB" dirty="0" smtClean="0"/>
              <a:t>Preliminary design Far side + 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9040178" y="1176655"/>
            <a:ext cx="2989262" cy="1152525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• </a:t>
            </a:r>
            <a:r>
              <a:rPr lang="en-GB" sz="1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Cable chain positioned in Far side plus. </a:t>
            </a:r>
          </a:p>
          <a:p>
            <a:r>
              <a:rPr lang="en-GB" sz="1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Minus side is the same without the tracker cooling pipes. </a:t>
            </a:r>
            <a:endParaRPr lang="en-GB" sz="1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5" y="1158845"/>
            <a:ext cx="8428455" cy="5036433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1"/>
          <p:cNvSpPr/>
          <p:nvPr/>
        </p:nvSpPr>
        <p:spPr>
          <a:xfrm>
            <a:off x="1122927" y="3629193"/>
            <a:ext cx="5826513" cy="108504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3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9040" y="355600"/>
            <a:ext cx="10058400" cy="735648"/>
          </a:xfrm>
        </p:spPr>
        <p:txBody>
          <a:bodyPr/>
          <a:lstStyle/>
          <a:p>
            <a:r>
              <a:rPr lang="en-GB" dirty="0" smtClean="0"/>
              <a:t>Balconies NEAR SIDE +/-</a:t>
            </a:r>
            <a:endParaRPr lang="en-GB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03" y="1412875"/>
            <a:ext cx="3675697" cy="489971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4" y="1320800"/>
            <a:ext cx="6584729" cy="4938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4399" y="3593091"/>
            <a:ext cx="946561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NEAR</a:t>
            </a:r>
          </a:p>
          <a:p>
            <a:r>
              <a:rPr lang="en-GB" sz="1600" b="1" dirty="0" smtClean="0"/>
              <a:t>X3 YE+1</a:t>
            </a:r>
            <a:endParaRPr lang="en-GB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87149" y="3753893"/>
            <a:ext cx="864371" cy="6047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NEAR</a:t>
            </a:r>
          </a:p>
          <a:p>
            <a:r>
              <a:rPr lang="en-GB" sz="1600" b="1" dirty="0" smtClean="0"/>
              <a:t>X3 YE-1</a:t>
            </a:r>
            <a:endParaRPr lang="en-GB" sz="1600" b="1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9360" y="335280"/>
            <a:ext cx="10058400" cy="751205"/>
          </a:xfrm>
        </p:spPr>
        <p:txBody>
          <a:bodyPr/>
          <a:lstStyle/>
          <a:p>
            <a:r>
              <a:rPr lang="en-GB" dirty="0"/>
              <a:t>Preliminary design </a:t>
            </a:r>
            <a:r>
              <a:rPr lang="en-GB" dirty="0" smtClean="0"/>
              <a:t>NEAR SIDE + /-</a:t>
            </a:r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632723" y="1346123"/>
            <a:ext cx="35592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Fewer space restrictions. </a:t>
            </a:r>
            <a:endParaRPr lang="en-GB" sz="2400" b="1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  <a:p>
            <a:r>
              <a:rPr lang="en-GB" sz="2000" dirty="0" smtClean="0">
                <a:latin typeface="+mj-lt"/>
                <a:ea typeface="+mj-ea"/>
                <a:cs typeface="+mj-cs"/>
              </a:rPr>
              <a:t>In horizontal position: more </a:t>
            </a:r>
            <a:r>
              <a:rPr lang="en-GB" sz="2000" b="1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easy guiding</a:t>
            </a:r>
            <a:r>
              <a:rPr lang="en-GB" sz="20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r>
              <a:rPr lang="en-GB" sz="2000" dirty="0" smtClean="0">
                <a:latin typeface="+mj-lt"/>
                <a:ea typeface="+mj-ea"/>
                <a:cs typeface="+mj-cs"/>
              </a:rPr>
              <a:t>If needed, a bigger cross section could be installed maximum width 659 mm.</a:t>
            </a:r>
            <a:endParaRPr lang="en-GB" sz="2000" dirty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sz="2000" dirty="0" smtClean="0">
                <a:latin typeface="+mj-lt"/>
                <a:ea typeface="+mj-ea"/>
                <a:cs typeface="+mj-cs"/>
              </a:rPr>
              <a:t> -Sample </a:t>
            </a:r>
            <a:r>
              <a:rPr lang="en-GB" sz="2000" dirty="0">
                <a:latin typeface="+mj-lt"/>
                <a:ea typeface="+mj-ea"/>
                <a:cs typeface="+mj-cs"/>
              </a:rPr>
              <a:t>BS </a:t>
            </a:r>
            <a:r>
              <a:rPr lang="en-GB" sz="2000" dirty="0" smtClean="0">
                <a:latin typeface="+mj-lt"/>
                <a:ea typeface="+mj-ea"/>
                <a:cs typeface="+mj-cs"/>
              </a:rPr>
              <a:t>45T-600x182</a:t>
            </a:r>
            <a:endParaRPr lang="en-GB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r="2320" b="1992"/>
          <a:stretch/>
        </p:blipFill>
        <p:spPr>
          <a:xfrm>
            <a:off x="129147" y="1209039"/>
            <a:ext cx="8527955" cy="4817235"/>
          </a:xfrm>
          <a:prstGeom prst="rect">
            <a:avLst/>
          </a:prstGeom>
        </p:spPr>
      </p:pic>
      <p:cxnSp>
        <p:nvCxnSpPr>
          <p:cNvPr id="6" name="5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9040" y="355600"/>
            <a:ext cx="10058400" cy="730885"/>
          </a:xfrm>
        </p:spPr>
        <p:txBody>
          <a:bodyPr>
            <a:normAutofit/>
          </a:bodyPr>
          <a:lstStyle/>
          <a:p>
            <a:r>
              <a:rPr lang="en-GB" dirty="0" smtClean="0"/>
              <a:t>Cable routing Far/Near +/-</a:t>
            </a:r>
            <a:endParaRPr lang="en-GB" dirty="0"/>
          </a:p>
        </p:txBody>
      </p:sp>
      <p:pic>
        <p:nvPicPr>
          <p:cNvPr id="5" name="Content Placeholder 4" descr="\\cern.ch\dfs\Users\c\cpenades\Documents\CMS\08-12-17_on_site_visit\DSC03408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284923"/>
            <a:ext cx="5567680" cy="47805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957297" y="1312345"/>
            <a:ext cx="4269503" cy="18067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• </a:t>
            </a:r>
            <a:r>
              <a:rPr lang="en-GB" sz="2800" b="1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Space available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existing cable ladders in front of YE1 from there, cables could be routed to the cable-chain fixed end.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9360" y="335280"/>
            <a:ext cx="10058400" cy="751205"/>
          </a:xfrm>
        </p:spPr>
        <p:txBody>
          <a:bodyPr/>
          <a:lstStyle/>
          <a:p>
            <a:r>
              <a:rPr lang="en-GB" dirty="0" smtClean="0"/>
              <a:t>X4 roof reinforcement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7027863" y="4098925"/>
            <a:ext cx="5164137" cy="725488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•Existing IPE 80 beams that connect IPE 300 and UPN 200 could be reinforced with a reticular structure over the cable chain area.</a:t>
            </a:r>
            <a:endParaRPr lang="en-GB" sz="1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4221" y="1829701"/>
            <a:ext cx="4893222" cy="2059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8" y="1779355"/>
            <a:ext cx="5961663" cy="447124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8580405" y="4823927"/>
            <a:ext cx="5588" cy="476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0800000" flipV="1">
            <a:off x="6424801" y="5327271"/>
            <a:ext cx="417943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C</a:t>
            </a:r>
            <a:r>
              <a:rPr lang="en-GB" dirty="0" smtClean="0"/>
              <a:t>able trays, luminaries, black lamps and GSM antenna (far and near)need to be moved away from the area.</a:t>
            </a:r>
            <a:endParaRPr lang="en-GB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193040"/>
            <a:ext cx="10058400" cy="1290320"/>
          </a:xfrm>
        </p:spPr>
        <p:txBody>
          <a:bodyPr/>
          <a:lstStyle/>
          <a:p>
            <a:r>
              <a:rPr lang="en-GB" dirty="0" smtClean="0"/>
              <a:t>Support preliminary design                 </a:t>
            </a:r>
            <a:r>
              <a:rPr lang="en-GB" sz="2400" dirty="0" smtClean="0"/>
              <a:t>Maximum Reaction at supports with 1m spacing</a:t>
            </a:r>
            <a:endParaRPr lang="en-GB" sz="2400" dirty="0"/>
          </a:p>
        </p:txBody>
      </p:sp>
      <p:sp>
        <p:nvSpPr>
          <p:cNvPr id="12" name="Content Placeholder 11"/>
          <p:cNvSpPr txBox="1">
            <a:spLocks noGrp="1"/>
          </p:cNvSpPr>
          <p:nvPr>
            <p:ph idx="4294967295"/>
          </p:nvPr>
        </p:nvSpPr>
        <p:spPr>
          <a:xfrm>
            <a:off x="8733155" y="3272473"/>
            <a:ext cx="847725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b="1" dirty="0" smtClean="0"/>
              <a:t>1300mm</a:t>
            </a:r>
            <a:endParaRPr lang="en-GB" sz="14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796893" y="2509936"/>
            <a:ext cx="16328" cy="31677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796392" y="5669514"/>
            <a:ext cx="4016829" cy="81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474529" y="2509936"/>
            <a:ext cx="40821" cy="31677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4797" y="5938228"/>
            <a:ext cx="1398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1200mm</a:t>
            </a:r>
            <a:endParaRPr lang="en-GB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796392" y="5938229"/>
            <a:ext cx="40005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651601" y="5037824"/>
            <a:ext cx="12248" cy="1054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rved Right Arrow 18"/>
          <p:cNvSpPr/>
          <p:nvPr/>
        </p:nvSpPr>
        <p:spPr>
          <a:xfrm>
            <a:off x="2816679" y="5359271"/>
            <a:ext cx="424543" cy="636814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9706" y="4915550"/>
            <a:ext cx="884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130N.m</a:t>
            </a:r>
            <a:endParaRPr lang="en-GB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3796392" y="4105470"/>
            <a:ext cx="607657" cy="1564044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911400" y="4105470"/>
            <a:ext cx="607657" cy="1564044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4404049" y="4105470"/>
            <a:ext cx="5073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37305" y="4721882"/>
            <a:ext cx="772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1600N</a:t>
            </a:r>
            <a:endParaRPr lang="en-GB" sz="1400" b="1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673013" y="3079103"/>
            <a:ext cx="2140208" cy="259041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01812" y="2509936"/>
            <a:ext cx="5505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64216" y="2155422"/>
            <a:ext cx="53070" cy="351409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501813" y="1828800"/>
            <a:ext cx="550506" cy="653244"/>
            <a:chOff x="9603533" y="1931437"/>
            <a:chExt cx="648477" cy="771641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9603533" y="1931437"/>
              <a:ext cx="613487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927772" y="1931437"/>
              <a:ext cx="9329" cy="77164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603533" y="2700747"/>
              <a:ext cx="648477" cy="233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42" name="Content Placeholder 11"/>
          <p:cNvSpPr txBox="1">
            <a:spLocks/>
          </p:cNvSpPr>
          <p:nvPr/>
        </p:nvSpPr>
        <p:spPr>
          <a:xfrm>
            <a:off x="8090807" y="1902154"/>
            <a:ext cx="849086" cy="286232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 smtClean="0"/>
              <a:t>IPE 300</a:t>
            </a:r>
            <a:endParaRPr lang="en-GB" sz="1400" b="1" dirty="0"/>
          </a:p>
        </p:txBody>
      </p:sp>
      <p:grpSp>
        <p:nvGrpSpPr>
          <p:cNvPr id="67" name="Group 66"/>
          <p:cNvGrpSpPr/>
          <p:nvPr/>
        </p:nvGrpSpPr>
        <p:grpSpPr>
          <a:xfrm>
            <a:off x="3524327" y="1825553"/>
            <a:ext cx="272065" cy="589069"/>
            <a:chOff x="3482650" y="2052443"/>
            <a:chExt cx="272065" cy="589069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3482650" y="2052443"/>
              <a:ext cx="272065" cy="1089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3719725" y="2052444"/>
              <a:ext cx="14853" cy="58906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482650" y="2641512"/>
              <a:ext cx="25192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8" name="Content Placeholder 11"/>
          <p:cNvSpPr txBox="1">
            <a:spLocks/>
          </p:cNvSpPr>
          <p:nvPr/>
        </p:nvSpPr>
        <p:spPr>
          <a:xfrm>
            <a:off x="3979506" y="1931322"/>
            <a:ext cx="849086" cy="286232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 smtClean="0"/>
              <a:t>UPN 200</a:t>
            </a:r>
            <a:endParaRPr lang="en-GB" sz="14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5587817" y="1844172"/>
            <a:ext cx="258937" cy="279476"/>
            <a:chOff x="9603533" y="1931437"/>
            <a:chExt cx="648477" cy="771641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9603533" y="1931437"/>
              <a:ext cx="613487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927772" y="1931437"/>
              <a:ext cx="9329" cy="77164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603533" y="2700747"/>
              <a:ext cx="648477" cy="233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>
            <a:off x="3761402" y="1825553"/>
            <a:ext cx="374041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796392" y="2155422"/>
            <a:ext cx="398067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9114" r="21169" b="8428"/>
          <a:stretch/>
        </p:blipFill>
        <p:spPr>
          <a:xfrm>
            <a:off x="0" y="2186677"/>
            <a:ext cx="6392776" cy="4010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162560"/>
            <a:ext cx="10058400" cy="954405"/>
          </a:xfrm>
        </p:spPr>
        <p:txBody>
          <a:bodyPr/>
          <a:lstStyle/>
          <a:p>
            <a:r>
              <a:rPr lang="en-GB" dirty="0" smtClean="0"/>
              <a:t>Support Bracket On X3 far/Near side +/-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980961" y="1359755"/>
            <a:ext cx="149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IPE 300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9859" y="1280172"/>
            <a:ext cx="1454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UPN</a:t>
            </a:r>
            <a:r>
              <a:rPr lang="en-GB" sz="2000" b="1" dirty="0">
                <a:solidFill>
                  <a:srgbClr val="FFC000"/>
                </a:solidFill>
              </a:rPr>
              <a:t> </a:t>
            </a:r>
            <a:r>
              <a:rPr lang="en-GB" sz="2000" b="1" dirty="0" smtClean="0">
                <a:solidFill>
                  <a:srgbClr val="FFC000"/>
                </a:solidFill>
              </a:rPr>
              <a:t> </a:t>
            </a:r>
            <a:r>
              <a:rPr lang="en-GB" sz="2000" b="1" dirty="0">
                <a:solidFill>
                  <a:srgbClr val="FFC000"/>
                </a:solidFill>
              </a:rPr>
              <a:t>2</a:t>
            </a:r>
            <a:r>
              <a:rPr lang="en-GB" sz="2000" b="1" dirty="0" smtClean="0">
                <a:solidFill>
                  <a:srgbClr val="FFC000"/>
                </a:solidFill>
              </a:rPr>
              <a:t>00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009745" y="1209040"/>
            <a:ext cx="4887615" cy="4947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 smtClean="0"/>
          </a:p>
          <a:p>
            <a:r>
              <a:rPr lang="en-GB" sz="2000" dirty="0" smtClean="0"/>
              <a:t>-Rail IPE 80, </a:t>
            </a:r>
          </a:p>
          <a:p>
            <a:r>
              <a:rPr lang="en-GB" sz="2000" dirty="0" smtClean="0"/>
              <a:t>Attached to IPE 300 with direct girder clamping or with a head plate and bolted.</a:t>
            </a:r>
          </a:p>
          <a:p>
            <a:endParaRPr lang="en-GB" sz="2000" dirty="0"/>
          </a:p>
          <a:p>
            <a:r>
              <a:rPr lang="en-GB" sz="2000" dirty="0" smtClean="0"/>
              <a:t>-Heavy duty support Bracket, AS55. The height infinitely adjustable.</a:t>
            </a:r>
          </a:p>
          <a:p>
            <a:r>
              <a:rPr lang="en-GB" sz="2000" dirty="0" smtClean="0"/>
              <a:t> 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Issues:</a:t>
            </a:r>
          </a:p>
          <a:p>
            <a:r>
              <a:rPr lang="en-GB" sz="2000" dirty="0" smtClean="0"/>
              <a:t>-Suppliers don’t recommend bracket with a length over 610mm. Too much leverage. Careful design.</a:t>
            </a:r>
          </a:p>
          <a:p>
            <a:r>
              <a:rPr lang="en-GB" sz="2000" dirty="0" smtClean="0"/>
              <a:t> -Maximum length available 1010mm + extra pad of 150mm.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-It is mandatory to add a reinforce.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90927" y="1676400"/>
            <a:ext cx="43153" cy="66036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20080" y="1808480"/>
            <a:ext cx="294248" cy="61084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59311" y="1575528"/>
            <a:ext cx="77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IPE 80</a:t>
            </a:r>
            <a:endParaRPr lang="en-GB" b="1" dirty="0">
              <a:solidFill>
                <a:srgbClr val="FFC000"/>
              </a:solidFill>
            </a:endParaRPr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4447193" y="1944860"/>
            <a:ext cx="13047" cy="27002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4895" y="3629343"/>
            <a:ext cx="10029825" cy="865187"/>
          </a:xfrm>
        </p:spPr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4719" y="4655870"/>
            <a:ext cx="10513875" cy="1175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Collecting cabling request from different clients</a:t>
            </a:r>
            <a:r>
              <a:rPr lang="en-GB" sz="2400" dirty="0">
                <a:latin typeface="+mj-lt"/>
                <a:ea typeface="+mj-ea"/>
                <a:cs typeface="+mj-cs"/>
              </a:rPr>
              <a:t>.</a:t>
            </a:r>
          </a:p>
          <a:p>
            <a:r>
              <a:rPr lang="en-GB" sz="2400" dirty="0" smtClean="0">
                <a:latin typeface="+mj-lt"/>
                <a:ea typeface="+mj-ea"/>
                <a:cs typeface="+mj-cs"/>
              </a:rPr>
              <a:t>Structural calculations for the extra loading in X3 UXC55.</a:t>
            </a:r>
          </a:p>
          <a:p>
            <a:r>
              <a:rPr lang="en-GB" sz="2400" dirty="0" smtClean="0">
                <a:latin typeface="+mj-lt"/>
                <a:ea typeface="+mj-ea"/>
                <a:cs typeface="+mj-cs"/>
              </a:rPr>
              <a:t>Contact potential suppliers to list the technical specifications and prepare an offer.</a:t>
            </a:r>
          </a:p>
          <a:p>
            <a:endParaRPr lang="en-GB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04753" y="264160"/>
            <a:ext cx="10058400" cy="8581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6159" y="1311406"/>
            <a:ext cx="10029507" cy="86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Work done so far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36319" y="2126351"/>
            <a:ext cx="10513875" cy="1175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+mj-lt"/>
                <a:ea typeface="+mj-ea"/>
                <a:cs typeface="+mj-cs"/>
              </a:rPr>
              <a:t>Integration study of </a:t>
            </a:r>
            <a:r>
              <a:rPr lang="en-GB" sz="2000" dirty="0" smtClean="0">
                <a:latin typeface="+mj-lt"/>
                <a:ea typeface="+mj-ea"/>
                <a:cs typeface="+mj-cs"/>
              </a:rPr>
              <a:t>4 cables </a:t>
            </a:r>
            <a:r>
              <a:rPr lang="en-GB" sz="2000" dirty="0">
                <a:latin typeface="+mj-lt"/>
                <a:ea typeface="+mj-ea"/>
                <a:cs typeface="+mj-cs"/>
              </a:rPr>
              <a:t>chains into </a:t>
            </a:r>
            <a:r>
              <a:rPr lang="en-GB" sz="2000" dirty="0" smtClean="0">
                <a:latin typeface="+mj-lt"/>
                <a:ea typeface="+mj-ea"/>
                <a:cs typeface="+mj-cs"/>
              </a:rPr>
              <a:t>UXC55.</a:t>
            </a:r>
            <a:endParaRPr lang="en-GB" sz="2000" dirty="0">
              <a:latin typeface="+mj-lt"/>
              <a:ea typeface="+mj-ea"/>
              <a:cs typeface="+mj-cs"/>
            </a:endParaRPr>
          </a:p>
          <a:p>
            <a:r>
              <a:rPr lang="en-GB" sz="2000" dirty="0">
                <a:latin typeface="+mj-lt"/>
                <a:ea typeface="+mj-ea"/>
                <a:cs typeface="+mj-cs"/>
              </a:rPr>
              <a:t>Collecting technical </a:t>
            </a:r>
            <a:r>
              <a:rPr lang="en-GB" sz="2000" dirty="0" smtClean="0">
                <a:latin typeface="+mj-lt"/>
                <a:ea typeface="+mj-ea"/>
                <a:cs typeface="+mj-cs"/>
              </a:rPr>
              <a:t>requirements </a:t>
            </a:r>
            <a:r>
              <a:rPr lang="en-GB" sz="2000" dirty="0">
                <a:latin typeface="+mj-lt"/>
                <a:ea typeface="+mj-ea"/>
                <a:cs typeface="+mj-cs"/>
              </a:rPr>
              <a:t>and first release </a:t>
            </a:r>
            <a:r>
              <a:rPr lang="en-GB" sz="2000" dirty="0" smtClean="0">
                <a:latin typeface="+mj-lt"/>
                <a:ea typeface="+mj-ea"/>
                <a:cs typeface="+mj-cs"/>
              </a:rPr>
              <a:t>of a cable chain cross-section. </a:t>
            </a:r>
            <a:endParaRPr lang="en-GB" sz="2000" dirty="0">
              <a:latin typeface="+mj-lt"/>
              <a:ea typeface="+mj-ea"/>
              <a:cs typeface="+mj-cs"/>
            </a:endParaRPr>
          </a:p>
          <a:p>
            <a:r>
              <a:rPr lang="en-GB" sz="20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Proposal </a:t>
            </a:r>
            <a:r>
              <a:rPr lang="en-GB" sz="20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of viable </a:t>
            </a:r>
            <a:r>
              <a:rPr lang="en-GB" sz="20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solution.</a:t>
            </a:r>
            <a:endParaRPr lang="en-GB" sz="2000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  <a:p>
            <a:endParaRPr lang="en-GB" sz="2000" dirty="0">
              <a:latin typeface="+mj-lt"/>
              <a:ea typeface="+mj-ea"/>
              <a:cs typeface="+mj-cs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9040" y="355600"/>
            <a:ext cx="10058400" cy="738188"/>
          </a:xfrm>
        </p:spPr>
        <p:txBody>
          <a:bodyPr>
            <a:noAutofit/>
          </a:bodyPr>
          <a:lstStyle/>
          <a:p>
            <a:r>
              <a:rPr lang="en-GB" dirty="0" smtClean="0"/>
              <a:t>Project</a:t>
            </a:r>
            <a:r>
              <a:rPr lang="en-GB" sz="5400" dirty="0" smtClean="0"/>
              <a:t> baseline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19200" y="1399223"/>
            <a:ext cx="10800080" cy="4198937"/>
          </a:xfrm>
        </p:spPr>
        <p:txBody>
          <a:bodyPr>
            <a:noAutofit/>
          </a:bodyPr>
          <a:lstStyle/>
          <a:p>
            <a:r>
              <a:rPr lang="en-GB" dirty="0"/>
              <a:t>• </a:t>
            </a:r>
            <a:r>
              <a:rPr lang="en-GB" sz="2400" dirty="0"/>
              <a:t>One of the key-project for Phase 2 New Services.</a:t>
            </a:r>
          </a:p>
          <a:p>
            <a:r>
              <a:rPr lang="en-GB" sz="2400" dirty="0"/>
              <a:t>• Extra detectors </a:t>
            </a:r>
            <a:r>
              <a:rPr lang="en-GB" sz="2400" dirty="0" smtClean="0"/>
              <a:t>and </a:t>
            </a:r>
            <a:r>
              <a:rPr lang="en-GB" sz="2400" dirty="0"/>
              <a:t>new services </a:t>
            </a:r>
            <a:r>
              <a:rPr lang="en-GB" sz="2400" dirty="0" smtClean="0"/>
              <a:t>during </a:t>
            </a:r>
            <a:r>
              <a:rPr lang="en-GB" sz="2400" dirty="0"/>
              <a:t>LS2 and LS3 </a:t>
            </a:r>
            <a:r>
              <a:rPr lang="en-GB" sz="2400" dirty="0" smtClean="0"/>
              <a:t>:  </a:t>
            </a:r>
            <a:r>
              <a:rPr lang="en-GB" sz="2400" b="1" dirty="0" smtClean="0">
                <a:solidFill>
                  <a:srgbClr val="FF0000"/>
                </a:solidFill>
              </a:rPr>
              <a:t>extra </a:t>
            </a:r>
            <a:r>
              <a:rPr lang="en-GB" sz="2400" b="1" dirty="0">
                <a:solidFill>
                  <a:srgbClr val="FF0000"/>
                </a:solidFill>
              </a:rPr>
              <a:t>cabling section</a:t>
            </a:r>
            <a:r>
              <a:rPr lang="en-GB" sz="2400" dirty="0">
                <a:solidFill>
                  <a:srgbClr val="FF0000"/>
                </a:solidFill>
              </a:rPr>
              <a:t>.</a:t>
            </a:r>
          </a:p>
          <a:p>
            <a:r>
              <a:rPr lang="en-GB" sz="2400" dirty="0" smtClean="0"/>
              <a:t>• Existing YE1 main chains cross section 3,300cm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>/chain, </a:t>
            </a:r>
            <a:r>
              <a:rPr lang="en-GB" sz="2400" b="1" dirty="0" smtClean="0">
                <a:solidFill>
                  <a:srgbClr val="FF0000"/>
                </a:solidFill>
              </a:rPr>
              <a:t>use in some slots of </a:t>
            </a:r>
            <a:r>
              <a:rPr lang="en-GB" sz="2400" b="1" dirty="0">
                <a:solidFill>
                  <a:srgbClr val="FF0000"/>
                </a:solidFill>
              </a:rPr>
              <a:t>more </a:t>
            </a:r>
            <a:r>
              <a:rPr lang="en-GB" sz="2400" b="1" dirty="0" smtClean="0">
                <a:solidFill>
                  <a:srgbClr val="FF0000"/>
                </a:solidFill>
              </a:rPr>
              <a:t>than 70%.</a:t>
            </a:r>
          </a:p>
          <a:p>
            <a:r>
              <a:rPr lang="en-GB" sz="2400" dirty="0" smtClean="0"/>
              <a:t>• The guideline is to add </a:t>
            </a:r>
            <a:r>
              <a:rPr lang="en-GB" sz="2400" dirty="0">
                <a:solidFill>
                  <a:schemeClr val="accent4"/>
                </a:solidFill>
              </a:rPr>
              <a:t>two extra-chains per YE1 </a:t>
            </a:r>
            <a:r>
              <a:rPr lang="en-GB" sz="2400" dirty="0" smtClean="0">
                <a:solidFill>
                  <a:schemeClr val="accent4"/>
                </a:solidFill>
              </a:rPr>
              <a:t>disk </a:t>
            </a:r>
            <a:r>
              <a:rPr lang="en-GB" sz="2400" dirty="0" smtClean="0"/>
              <a:t>on the Near </a:t>
            </a:r>
            <a:r>
              <a:rPr lang="en-GB" sz="2400" dirty="0"/>
              <a:t>and Far </a:t>
            </a:r>
            <a:r>
              <a:rPr lang="en-GB" sz="2400" dirty="0" smtClean="0"/>
              <a:t>side, four in total.</a:t>
            </a:r>
            <a:endParaRPr lang="en-GB" sz="2400" dirty="0"/>
          </a:p>
          <a:p>
            <a:r>
              <a:rPr lang="en-GB" sz="2400" dirty="0"/>
              <a:t>• To be </a:t>
            </a:r>
            <a:r>
              <a:rPr lang="en-GB" sz="2400" dirty="0" smtClean="0"/>
              <a:t>installed </a:t>
            </a:r>
            <a:r>
              <a:rPr lang="en-GB" sz="2400" dirty="0"/>
              <a:t>at </a:t>
            </a:r>
            <a:r>
              <a:rPr lang="en-GB" sz="2400" dirty="0" smtClean="0"/>
              <a:t>the </a:t>
            </a:r>
            <a:r>
              <a:rPr lang="en-GB" sz="2400" dirty="0" smtClean="0">
                <a:solidFill>
                  <a:schemeClr val="accent4"/>
                </a:solidFill>
              </a:rPr>
              <a:t>X3 </a:t>
            </a:r>
            <a:r>
              <a:rPr lang="en-GB" sz="2400" dirty="0">
                <a:solidFill>
                  <a:schemeClr val="accent4"/>
                </a:solidFill>
              </a:rPr>
              <a:t>level </a:t>
            </a:r>
            <a:r>
              <a:rPr lang="en-GB" sz="2400" dirty="0"/>
              <a:t>of UXC5 </a:t>
            </a:r>
            <a:r>
              <a:rPr lang="en-GB" sz="2400" dirty="0" smtClean="0"/>
              <a:t>balcony during </a:t>
            </a:r>
            <a:r>
              <a:rPr lang="en-GB" sz="2400" dirty="0" smtClean="0">
                <a:solidFill>
                  <a:schemeClr val="accent4"/>
                </a:solidFill>
              </a:rPr>
              <a:t>LS2</a:t>
            </a:r>
            <a:r>
              <a:rPr lang="en-GB" sz="2400" dirty="0" smtClean="0"/>
              <a:t> (May 2019).</a:t>
            </a:r>
            <a:endParaRPr lang="en-GB" sz="2400" dirty="0"/>
          </a:p>
          <a:p>
            <a:r>
              <a:rPr lang="en-GB" sz="2400" dirty="0"/>
              <a:t>• Stroke allowing the full YE1 opening </a:t>
            </a:r>
            <a:r>
              <a:rPr lang="en-GB" sz="2400" dirty="0">
                <a:solidFill>
                  <a:schemeClr val="accent4"/>
                </a:solidFill>
              </a:rPr>
              <a:t>(&gt;10.4m</a:t>
            </a:r>
            <a:r>
              <a:rPr lang="en-GB" sz="2400" dirty="0" smtClean="0"/>
              <a:t>).</a:t>
            </a:r>
          </a:p>
          <a:p>
            <a:r>
              <a:rPr lang="en-GB" sz="2400" dirty="0" smtClean="0"/>
              <a:t>• Proposal Cross-Section 500X145 mm (same as YE1 - YE3).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 up slides</a:t>
            </a:r>
            <a:br>
              <a:rPr lang="en-GB" dirty="0"/>
            </a:b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TOWARD </a:t>
            </a:r>
            <a:r>
              <a:rPr lang="en-GB" dirty="0"/>
              <a:t>LS2 up to LS3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4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6300" y="76200"/>
            <a:ext cx="113157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Outcome of New services-the requirement collection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306646" y="1052211"/>
            <a:ext cx="112395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YE1 disk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1540" y="1401763"/>
            <a:ext cx="7059402" cy="477042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45382"/>
              </p:ext>
            </p:extLst>
          </p:nvPr>
        </p:nvGraphicFramePr>
        <p:xfrm>
          <a:off x="257907" y="1312988"/>
          <a:ext cx="4853354" cy="4865868"/>
        </p:xfrm>
        <a:graphic>
          <a:graphicData uri="http://schemas.openxmlformats.org/drawingml/2006/table">
            <a:tbl>
              <a:tblPr/>
              <a:tblGrid>
                <a:gridCol w="591540">
                  <a:extLst>
                    <a:ext uri="{9D8B030D-6E8A-4147-A177-3AD203B41FA5}">
                      <a16:colId xmlns:a16="http://schemas.microsoft.com/office/drawing/2014/main" val="3348292268"/>
                    </a:ext>
                  </a:extLst>
                </a:gridCol>
                <a:gridCol w="1019922">
                  <a:extLst>
                    <a:ext uri="{9D8B030D-6E8A-4147-A177-3AD203B41FA5}">
                      <a16:colId xmlns:a16="http://schemas.microsoft.com/office/drawing/2014/main" val="2670139669"/>
                    </a:ext>
                  </a:extLst>
                </a:gridCol>
                <a:gridCol w="3241892">
                  <a:extLst>
                    <a:ext uri="{9D8B030D-6E8A-4147-A177-3AD203B41FA5}">
                      <a16:colId xmlns:a16="http://schemas.microsoft.com/office/drawing/2014/main" val="2299104755"/>
                    </a:ext>
                  </a:extLst>
                </a:gridCol>
              </a:tblGrid>
              <a:tr h="35348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</a:t>
                      </a: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Coming on </a:t>
                      </a: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421722"/>
                  </a:ext>
                </a:extLst>
              </a:tr>
              <a:tr h="20505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YE1</a:t>
                      </a: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ETL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services Installing during LS3</a:t>
                      </a:r>
                      <a:b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766210"/>
                  </a:ext>
                </a:extLst>
              </a:tr>
              <a:tr h="20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HGCal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00738"/>
                  </a:ext>
                </a:extLst>
              </a:tr>
              <a:tr h="20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MEO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783734"/>
                  </a:ext>
                </a:extLst>
              </a:tr>
              <a:tr h="20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GE1/1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services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Installed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during LS2.</a:t>
                      </a:r>
                      <a:b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Cross-section estimation </a:t>
                      </a: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098923"/>
                  </a:ext>
                </a:extLst>
              </a:tr>
              <a:tr h="3671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GE2/1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37726"/>
                  </a:ext>
                </a:extLst>
              </a:tr>
              <a:tr h="20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ME1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2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Clients that already exist, some of them will add extra services</a:t>
                      </a:r>
                      <a:b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038213"/>
                  </a:ext>
                </a:extLst>
              </a:tr>
              <a:tr h="20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RE1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062480"/>
                  </a:ext>
                </a:extLst>
              </a:tr>
              <a:tr h="20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RE2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619704"/>
                  </a:ext>
                </a:extLst>
              </a:tr>
              <a:tr h="2050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YE2</a:t>
                      </a: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ME2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705655"/>
                  </a:ext>
                </a:extLst>
              </a:tr>
              <a:tr h="20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ME3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74233"/>
                  </a:ext>
                </a:extLst>
              </a:tr>
              <a:tr h="20505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YE3</a:t>
                      </a: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ME4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818791"/>
                  </a:ext>
                </a:extLst>
              </a:tr>
              <a:tr h="10643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RE3</a:t>
                      </a: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services in LS2.             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cross-section to pass though Main and mini cable chains(YE1-YE3) in LS2.</a:t>
                      </a:r>
                      <a:b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235081"/>
                  </a:ext>
                </a:extLst>
              </a:tr>
              <a:tr h="10302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</a:t>
                      </a:r>
                    </a:p>
                  </a:txBody>
                  <a:tcPr marL="8049" marR="8049" marT="8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723008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9360" y="162560"/>
            <a:ext cx="10058400" cy="923925"/>
          </a:xfrm>
        </p:spPr>
        <p:txBody>
          <a:bodyPr/>
          <a:lstStyle/>
          <a:p>
            <a:r>
              <a:rPr lang="en-GB" dirty="0" smtClean="0"/>
              <a:t>FAR side+, X3 YE+1 area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359" y="1168401"/>
            <a:ext cx="4199203" cy="464872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304096" y="3265714"/>
            <a:ext cx="26685" cy="268086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880461" y="3159579"/>
            <a:ext cx="534493" cy="278699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88748" y="5871095"/>
            <a:ext cx="260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Tracker cooling pipes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71094"/>
            <a:ext cx="19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Alignment system</a:t>
            </a:r>
            <a:endParaRPr lang="en-GB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17296" y="4161907"/>
            <a:ext cx="780384" cy="168009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75632" y="5830601"/>
            <a:ext cx="244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X3 YE+1 patch panel </a:t>
            </a:r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3750" y="1175514"/>
            <a:ext cx="4912090" cy="4848058"/>
          </a:xfrm>
          <a:prstGeom prst="rect">
            <a:avLst/>
          </a:prstGeom>
        </p:spPr>
      </p:pic>
      <p:cxnSp>
        <p:nvCxnSpPr>
          <p:cNvPr id="12" name="11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940" y="1249264"/>
            <a:ext cx="12018169" cy="48900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7342" y="302234"/>
            <a:ext cx="1054053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Gantt planning for new cable chain for YE1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600" dirty="0" smtClean="0"/>
              <a:t>New Cable-Chains for YE1 Phase 2</a:t>
            </a:r>
            <a:endParaRPr lang="en-GB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6560" y="4754053"/>
            <a:ext cx="3647440" cy="874587"/>
          </a:xfrm>
        </p:spPr>
        <p:txBody>
          <a:bodyPr>
            <a:noAutofit/>
          </a:bodyPr>
          <a:lstStyle/>
          <a:p>
            <a:r>
              <a:rPr lang="en-GB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6" y="106396"/>
            <a:ext cx="1308424" cy="13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355600"/>
            <a:ext cx="10058400" cy="730885"/>
          </a:xfrm>
        </p:spPr>
        <p:txBody>
          <a:bodyPr>
            <a:normAutofit/>
          </a:bodyPr>
          <a:lstStyle/>
          <a:p>
            <a:r>
              <a:rPr lang="en-GB" dirty="0" smtClean="0"/>
              <a:t>Proposed configuration </a:t>
            </a:r>
            <a:r>
              <a:rPr lang="en-GB" sz="2000" dirty="0"/>
              <a:t>a</a:t>
            </a:r>
            <a:r>
              <a:rPr lang="en-GB" sz="2000" dirty="0" smtClean="0"/>
              <a:t>ctual Cable chain YE1-YE3 as reference</a:t>
            </a:r>
            <a:endParaRPr lang="en-GB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6127384" cy="43164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53188" y="1308168"/>
            <a:ext cx="4147457" cy="610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• </a:t>
            </a:r>
            <a:r>
              <a:rPr lang="en-GB" sz="1600" dirty="0" smtClean="0"/>
              <a:t>Extra cross-section of </a:t>
            </a:r>
            <a:r>
              <a:rPr lang="en-GB" sz="1600" b="1" dirty="0" smtClean="0"/>
              <a:t>500cm2 </a:t>
            </a:r>
            <a:r>
              <a:rPr lang="en-GB" sz="1600" dirty="0" smtClean="0"/>
              <a:t>(with spacers) per chain. Two chains per YE1 disk on both near and far side.  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588" t="5489" r="4597" b="6272"/>
          <a:stretch/>
        </p:blipFill>
        <p:spPr>
          <a:xfrm>
            <a:off x="6783295" y="2925582"/>
            <a:ext cx="4270786" cy="29047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612527" y="1196496"/>
            <a:ext cx="5376273" cy="1191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• </a:t>
            </a:r>
            <a:r>
              <a:rPr lang="en-GB" sz="2000" dirty="0" smtClean="0"/>
              <a:t>Required </a:t>
            </a:r>
            <a:r>
              <a:rPr lang="en-GB" sz="2000" dirty="0"/>
              <a:t>stroke of </a:t>
            </a:r>
            <a:r>
              <a:rPr lang="en-GB" sz="2000" dirty="0" smtClean="0"/>
              <a:t>10.4m.</a:t>
            </a:r>
            <a:endParaRPr lang="en-GB" sz="2000" dirty="0"/>
          </a:p>
          <a:p>
            <a:r>
              <a:rPr lang="en-GB" sz="2000" dirty="0" smtClean="0"/>
              <a:t>• Minimum </a:t>
            </a:r>
            <a:r>
              <a:rPr lang="en-GB" sz="2000" dirty="0"/>
              <a:t>cable chain length for reaching the stroke </a:t>
            </a:r>
            <a:r>
              <a:rPr lang="en-GB" sz="2000" dirty="0" smtClean="0"/>
              <a:t>is 7.7m.</a:t>
            </a:r>
          </a:p>
          <a:p>
            <a:r>
              <a:rPr lang="en-GB" sz="2000" dirty="0"/>
              <a:t>• </a:t>
            </a:r>
            <a:r>
              <a:rPr lang="en-GB" sz="2000" dirty="0" smtClean="0"/>
              <a:t>Bending Radius of 250 mm.</a:t>
            </a:r>
            <a:endParaRPr lang="en-GB" sz="2000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9040" y="254000"/>
            <a:ext cx="10515600" cy="807403"/>
          </a:xfrm>
        </p:spPr>
        <p:txBody>
          <a:bodyPr>
            <a:normAutofit/>
          </a:bodyPr>
          <a:lstStyle/>
          <a:p>
            <a:r>
              <a:rPr lang="en-GB" dirty="0" smtClean="0"/>
              <a:t>Cable chain configurations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/>
          <a:stretch>
            <a:fillRect/>
          </a:stretch>
        </p:blipFill>
        <p:spPr>
          <a:xfrm>
            <a:off x="182880" y="1527049"/>
            <a:ext cx="10114509" cy="479574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44904" y="1213214"/>
            <a:ext cx="4923576" cy="796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Cable chain position when detector is closed</a:t>
            </a:r>
          </a:p>
          <a:p>
            <a:endParaRPr lang="en-GB" sz="1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309" y="2206499"/>
            <a:ext cx="1104591" cy="55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 smtClean="0">
                <a:solidFill>
                  <a:srgbClr val="FFC000"/>
                </a:solidFill>
              </a:rPr>
              <a:t>Fixed end</a:t>
            </a:r>
          </a:p>
          <a:p>
            <a:endParaRPr lang="en-GB" sz="1800" b="1" dirty="0" smtClean="0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62604" y="2547135"/>
            <a:ext cx="552295" cy="8953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9924398" y="1917215"/>
            <a:ext cx="1673484" cy="55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rgbClr val="FFC000"/>
                </a:solidFill>
              </a:rPr>
              <a:t>Movable end</a:t>
            </a:r>
          </a:p>
          <a:p>
            <a:endParaRPr lang="en-GB" sz="1800" b="1" dirty="0" smtClean="0">
              <a:solidFill>
                <a:srgbClr val="FFC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782424" y="2316480"/>
            <a:ext cx="590936" cy="76173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2" y="1600941"/>
            <a:ext cx="9519545" cy="436217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18864" y="1207458"/>
            <a:ext cx="5627935" cy="796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Cable chain position when detector opens &gt;10.4m</a:t>
            </a:r>
          </a:p>
          <a:p>
            <a:endParaRPr lang="en-GB" sz="2000" dirty="0" smtClean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7105" y="1953755"/>
            <a:ext cx="2163376" cy="55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rgbClr val="FFC000"/>
                </a:solidFill>
              </a:rPr>
              <a:t>Movable end</a:t>
            </a:r>
          </a:p>
          <a:p>
            <a:endParaRPr lang="en-GB" sz="2000" b="1" dirty="0" smtClean="0">
              <a:solidFill>
                <a:srgbClr val="FFC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22900" y="2356981"/>
            <a:ext cx="482380" cy="123965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805267" y="1755302"/>
            <a:ext cx="1673484" cy="55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rgbClr val="FFC000"/>
                </a:solidFill>
              </a:rPr>
              <a:t>Fixed end</a:t>
            </a:r>
          </a:p>
          <a:p>
            <a:endParaRPr lang="en-GB" sz="1800" b="1" dirty="0" smtClean="0">
              <a:solidFill>
                <a:srgbClr val="FFC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663440" y="2092960"/>
            <a:ext cx="721361" cy="10668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2769392" y="4572069"/>
            <a:ext cx="7378526" cy="8972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11110" y="4624773"/>
            <a:ext cx="131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10.4 m</a:t>
            </a:r>
            <a:endParaRPr lang="en-GB" sz="2400" b="1" dirty="0"/>
          </a:p>
        </p:txBody>
      </p:sp>
      <p:cxnSp>
        <p:nvCxnSpPr>
          <p:cNvPr id="22" name="21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9" grpId="0"/>
      <p:bldP spid="20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335280"/>
            <a:ext cx="10058400" cy="751205"/>
          </a:xfrm>
        </p:spPr>
        <p:txBody>
          <a:bodyPr>
            <a:normAutofit/>
          </a:bodyPr>
          <a:lstStyle/>
          <a:p>
            <a:r>
              <a:rPr lang="en-GB" dirty="0" smtClean="0"/>
              <a:t>Cable chain technical characteristics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07440" y="1338263"/>
            <a:ext cx="10769600" cy="4717097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• </a:t>
            </a:r>
            <a:r>
              <a:rPr lang="en-GB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</a:t>
            </a:r>
          </a:p>
          <a:p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-Chain carrying capacity of </a:t>
            </a:r>
            <a:r>
              <a:rPr lang="en-GB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500cm2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GB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typical cable load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&lt;60kg/m</a:t>
            </a:r>
            <a:r>
              <a:rPr lang="en-GB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+ cable chain weight 30kg/m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X 8m: </a:t>
            </a:r>
            <a:r>
              <a:rPr lang="en-GB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720kg</a:t>
            </a:r>
            <a:endParaRPr lang="en-GB" sz="24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</a:t>
            </a:r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bigger cable chain 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possible cross-section </a:t>
            </a:r>
            <a:r>
              <a:rPr lang="en-GB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970cm2 </a:t>
            </a:r>
            <a:endParaRPr lang="en-GB" sz="28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lvl="1"/>
            <a:r>
              <a:rPr lang="en-GB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able </a:t>
            </a:r>
            <a:r>
              <a:rPr lang="en-GB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load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&lt;100kg/m</a:t>
            </a:r>
            <a:r>
              <a:rPr lang="en-GB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+ cable chain weight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45kg/m X 8m : </a:t>
            </a:r>
            <a:r>
              <a:rPr lang="en-GB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1160kg.</a:t>
            </a:r>
            <a:endParaRPr lang="en-GB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Cable 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Chain is </a:t>
            </a:r>
            <a:r>
              <a:rPr lang="en-GB" sz="2800" b="1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s</a:t>
            </a:r>
            <a:r>
              <a:rPr lang="en-GB" sz="2800" b="1" dirty="0" smtClean="0">
                <a:solidFill>
                  <a:schemeClr val="accent4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elf-supporting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(maximum 4m).</a:t>
            </a:r>
            <a:endParaRPr lang="en-GB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GB" sz="3200" b="1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Efficient </a:t>
            </a:r>
            <a:r>
              <a:rPr lang="en-GB" sz="3200" b="1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layout</a:t>
            </a:r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the services on the neutral axis with cable separators.</a:t>
            </a:r>
          </a:p>
          <a:p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-Guide channels along the entire stroke.</a:t>
            </a:r>
            <a:endParaRPr lang="en-GB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endParaRPr lang="en-GB" sz="2800" dirty="0" smtClean="0"/>
          </a:p>
          <a:p>
            <a:endParaRPr lang="en-GB" sz="2800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335280"/>
            <a:ext cx="10058400" cy="751205"/>
          </a:xfrm>
        </p:spPr>
        <p:txBody>
          <a:bodyPr>
            <a:normAutofit/>
          </a:bodyPr>
          <a:lstStyle/>
          <a:p>
            <a:r>
              <a:rPr lang="en-GB" dirty="0" smtClean="0"/>
              <a:t>Cable chain technical characteristics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78560" y="1287463"/>
            <a:ext cx="10058400" cy="4022725"/>
          </a:xfrm>
        </p:spPr>
        <p:txBody>
          <a:bodyPr>
            <a:normAutofit/>
          </a:bodyPr>
          <a:lstStyle/>
          <a:p>
            <a:r>
              <a:rPr lang="en-GB" sz="19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• </a:t>
            </a:r>
            <a:r>
              <a:rPr lang="en-GB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Cable chain mounted on their </a:t>
            </a:r>
            <a:r>
              <a:rPr lang="en-GB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short-side</a:t>
            </a:r>
            <a:endParaRPr lang="en-GB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-Changeable anti-frictions skids or pivoting 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wheels.</a:t>
            </a:r>
            <a:endParaRPr lang="en-GB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-Control the tendency </a:t>
            </a:r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of </a:t>
            </a:r>
            <a:r>
              <a:rPr lang="en-GB" sz="28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bunching towards the ground </a:t>
            </a:r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special spacers between separators or split 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al </a:t>
            </a:r>
            <a:r>
              <a:rPr lang="en-GB" sz="28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or PVC cross 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pieces.</a:t>
            </a:r>
            <a:endParaRPr lang="en-GB" sz="2800" dirty="0">
              <a:solidFill>
                <a:schemeClr val="tx1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  <a:p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-</a:t>
            </a:r>
            <a:r>
              <a:rPr lang="en-GB" sz="2800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Vertical guiding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.</a:t>
            </a:r>
            <a:endParaRPr lang="en-GB" sz="2800" dirty="0">
              <a:solidFill>
                <a:schemeClr val="tx1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267018"/>
            <a:ext cx="10058400" cy="1449387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Project </a:t>
            </a:r>
            <a:r>
              <a:rPr lang="en-GB" sz="5400" dirty="0" smtClean="0"/>
              <a:t>constraints –   Global overview  </a:t>
            </a:r>
            <a:r>
              <a:rPr lang="en-GB" sz="4400" dirty="0" smtClean="0"/>
              <a:t>X3 level Near and Far side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6763" y="1572260"/>
            <a:ext cx="3805237" cy="1719580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• </a:t>
            </a:r>
            <a:r>
              <a:rPr lang="en-GB" sz="1800" u="sng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Towers are inclined with respect to </a:t>
            </a:r>
            <a:r>
              <a:rPr lang="en-GB" sz="1800" u="sng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horizontal balconies </a:t>
            </a:r>
            <a:r>
              <a:rPr lang="en-GB" sz="1800" u="sng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level</a:t>
            </a:r>
            <a:r>
              <a:rPr lang="en-GB" sz="1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GB" sz="1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slope of 1.23%.  </a:t>
            </a:r>
          </a:p>
          <a:p>
            <a:r>
              <a:rPr lang="en-GB" sz="1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is a difference of 15 cm in height along the 12m of cable chain stroke.</a:t>
            </a:r>
            <a:endParaRPr lang="en-GB" sz="1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GB" sz="1800" u="sng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20072" y="1595121"/>
            <a:ext cx="8190808" cy="4685606"/>
            <a:chOff x="542584" y="1499590"/>
            <a:chExt cx="10785703" cy="5345351"/>
          </a:xfrm>
        </p:grpSpPr>
        <p:pic>
          <p:nvPicPr>
            <p:cNvPr id="29" name="Content Placeholder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584" y="1499590"/>
              <a:ext cx="10785703" cy="5345351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5633357" y="4016828"/>
              <a:ext cx="604157" cy="58782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30902" y="4134053"/>
              <a:ext cx="717356" cy="44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IP5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49089" y="3901198"/>
              <a:ext cx="3028950" cy="58471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81181" y="3901199"/>
              <a:ext cx="3028950" cy="58471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43225" y="3479783"/>
              <a:ext cx="1545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Far side +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9414" y="3479781"/>
              <a:ext cx="1545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Far side -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17700" y="4660060"/>
              <a:ext cx="967417" cy="470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12m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2062741" y="4126450"/>
              <a:ext cx="9045" cy="241828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1530400" y="3564019"/>
              <a:ext cx="1156535" cy="42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0.96m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4615201" y="4103824"/>
              <a:ext cx="7598" cy="264455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4452086" y="3578421"/>
              <a:ext cx="962205" cy="42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1.1m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7177554" y="4142228"/>
              <a:ext cx="17726" cy="315992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6863943" y="3391536"/>
              <a:ext cx="1219062" cy="42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1.3m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9822731" y="4073681"/>
              <a:ext cx="12341" cy="380610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9651877" y="3564018"/>
              <a:ext cx="962205" cy="42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1.4m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83600" y="4914583"/>
              <a:ext cx="1194706" cy="5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13.6m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1591102" y="4158844"/>
              <a:ext cx="28205" cy="689084"/>
            </a:xfrm>
            <a:prstGeom prst="straightConnector1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827942" y="4086361"/>
              <a:ext cx="842386" cy="42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3.3m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>
            <a:off x="973357" y="4373331"/>
            <a:ext cx="2277843" cy="1578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099297" y="4505300"/>
            <a:ext cx="2561343" cy="4638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168231" y="4617932"/>
            <a:ext cx="1891449" cy="251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338309" y="3284067"/>
            <a:ext cx="0" cy="71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 rot="10800000" flipV="1">
            <a:off x="8439333" y="5142172"/>
            <a:ext cx="3506368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u="sng" dirty="0"/>
              <a:t>In minus side, walking area </a:t>
            </a:r>
            <a:r>
              <a:rPr lang="en-GB" sz="2000" u="sng" dirty="0" smtClean="0"/>
              <a:t>reduced </a:t>
            </a:r>
            <a:r>
              <a:rPr lang="en-GB" sz="2000" u="sng" dirty="0"/>
              <a:t>to 2m.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781648" y="4849824"/>
            <a:ext cx="682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 smtClean="0">
                <a:solidFill>
                  <a:srgbClr val="FFFF00"/>
                </a:solidFill>
              </a:rPr>
              <a:t>YE+1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14413" y="4880562"/>
            <a:ext cx="682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 smtClean="0">
                <a:solidFill>
                  <a:srgbClr val="FFFF00"/>
                </a:solidFill>
              </a:rPr>
              <a:t>YE-1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32028" y="4254854"/>
            <a:ext cx="685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12m</a:t>
            </a:r>
          </a:p>
        </p:txBody>
      </p:sp>
      <p:sp>
        <p:nvSpPr>
          <p:cNvPr id="52" name="Rectangle 51"/>
          <p:cNvSpPr/>
          <p:nvPr/>
        </p:nvSpPr>
        <p:spPr>
          <a:xfrm rot="10800000" flipV="1">
            <a:off x="8394750" y="4182761"/>
            <a:ext cx="3512770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Supports height </a:t>
            </a:r>
            <a:r>
              <a:rPr lang="en-GB" sz="2000" dirty="0" smtClean="0"/>
              <a:t>must</a:t>
            </a:r>
            <a:r>
              <a:rPr lang="en-GB" dirty="0" smtClean="0"/>
              <a:t> be variable</a:t>
            </a:r>
            <a:endParaRPr lang="en-GB" dirty="0"/>
          </a:p>
        </p:txBody>
      </p:sp>
      <p:cxnSp>
        <p:nvCxnSpPr>
          <p:cNvPr id="53" name="52 Conector recto"/>
          <p:cNvCxnSpPr/>
          <p:nvPr/>
        </p:nvCxnSpPr>
        <p:spPr>
          <a:xfrm>
            <a:off x="1584960" y="108712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74320"/>
            <a:ext cx="10058400" cy="822325"/>
          </a:xfrm>
        </p:spPr>
        <p:txBody>
          <a:bodyPr>
            <a:normAutofit/>
          </a:bodyPr>
          <a:lstStyle/>
          <a:p>
            <a:r>
              <a:rPr lang="en-GB" dirty="0" smtClean="0"/>
              <a:t>Project constraints - X3 Far side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294448"/>
            <a:ext cx="3805561" cy="2830512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864207" y="1355616"/>
            <a:ext cx="4327793" cy="2322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/>
              <a:t>• </a:t>
            </a:r>
            <a:r>
              <a:rPr lang="en-GB" sz="2000" b="1" dirty="0" smtClean="0"/>
              <a:t>Mayor constraint</a:t>
            </a:r>
          </a:p>
          <a:p>
            <a:r>
              <a:rPr lang="en-GB" sz="2000" dirty="0" smtClean="0"/>
              <a:t>-</a:t>
            </a:r>
            <a:r>
              <a:rPr lang="en-GB" sz="2400" b="1" u="sng" dirty="0" smtClean="0">
                <a:solidFill>
                  <a:srgbClr val="FF0000"/>
                </a:solidFill>
              </a:rPr>
              <a:t>Ventilation pipe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/>
              <a:t>leaves a gap of 25cm until the end of the balcony.</a:t>
            </a:r>
          </a:p>
          <a:p>
            <a:endParaRPr lang="en-GB" sz="2000" dirty="0" smtClean="0"/>
          </a:p>
          <a:p>
            <a:r>
              <a:rPr lang="en-GB" sz="2000" dirty="0" smtClean="0"/>
              <a:t>-</a:t>
            </a:r>
            <a:r>
              <a:rPr lang="en-GB" sz="2000" u="sng" dirty="0" smtClean="0"/>
              <a:t>Pillars position</a:t>
            </a:r>
            <a:r>
              <a:rPr lang="en-GB" sz="2000" dirty="0" smtClean="0"/>
              <a:t>, every 7 meters in the middle of the balconies.</a:t>
            </a:r>
          </a:p>
          <a:p>
            <a:endParaRPr lang="en-GB" sz="2000" dirty="0" smtClean="0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1281732" y="4489968"/>
            <a:ext cx="9233868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Cable </a:t>
            </a:r>
            <a:r>
              <a:rPr lang="en-GB" sz="3600" dirty="0"/>
              <a:t>chain need to be mounted on </a:t>
            </a:r>
            <a:r>
              <a:rPr lang="en-GB" sz="3600" dirty="0" smtClean="0"/>
              <a:t>their short side and allocated on the balcony borderline</a:t>
            </a:r>
            <a:endParaRPr lang="en-GB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83" y="1294014"/>
            <a:ext cx="3772757" cy="2829567"/>
          </a:xfrm>
          <a:prstGeom prst="rect">
            <a:avLst/>
          </a:prstGeom>
        </p:spPr>
      </p:pic>
      <p:cxnSp>
        <p:nvCxnSpPr>
          <p:cNvPr id="11" name="10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5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9360" y="294640"/>
            <a:ext cx="10058400" cy="802005"/>
          </a:xfrm>
        </p:spPr>
        <p:txBody>
          <a:bodyPr/>
          <a:lstStyle/>
          <a:p>
            <a:r>
              <a:rPr lang="en-GB" dirty="0" smtClean="0"/>
              <a:t>Project constraints - X3 Far side+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8" y="1213840"/>
            <a:ext cx="6590826" cy="494312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08090" y="1235683"/>
            <a:ext cx="4591953" cy="259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•</a:t>
            </a:r>
            <a:r>
              <a:rPr lang="en-GB" sz="2400" b="1" dirty="0" smtClean="0">
                <a:solidFill>
                  <a:srgbClr val="FF0000"/>
                </a:solidFill>
              </a:rPr>
              <a:t>Tracker cooling pipes </a:t>
            </a:r>
            <a:r>
              <a:rPr lang="en-GB" sz="2400" dirty="0" smtClean="0"/>
              <a:t>(to be removed in LS3)</a:t>
            </a:r>
          </a:p>
          <a:p>
            <a:endParaRPr lang="en-GB" sz="2400" dirty="0"/>
          </a:p>
          <a:p>
            <a:r>
              <a:rPr lang="en-GB" sz="2400" dirty="0" smtClean="0"/>
              <a:t>-Cable chain installation in LS2,  supports shouldn't make an interference with this system.</a:t>
            </a:r>
            <a:endParaRPr lang="en-GB" sz="24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1219200" y="1097280"/>
            <a:ext cx="9621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Engineering and Integration Forum 29/01/18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4721</TotalTime>
  <Words>1209</Words>
  <Application>Microsoft Office PowerPoint</Application>
  <PresentationFormat>Widescreen</PresentationFormat>
  <Paragraphs>197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Retrospect</vt:lpstr>
      <vt:lpstr>SMARTEAM://_STFILE_C:/SMARTEAMProd_Tmp/cpenades/CAD001054850.CATProduct%25VERS_1</vt:lpstr>
      <vt:lpstr>New Cable-Chains for YE1 Phase 2</vt:lpstr>
      <vt:lpstr>Project baseline</vt:lpstr>
      <vt:lpstr>Proposed configuration actual Cable chain YE1-YE3 as reference</vt:lpstr>
      <vt:lpstr>Cable chain configurations</vt:lpstr>
      <vt:lpstr>Cable chain technical characteristics</vt:lpstr>
      <vt:lpstr>Cable chain technical characteristics</vt:lpstr>
      <vt:lpstr>Project constraints –   Global overview  X3 level Near and Far side</vt:lpstr>
      <vt:lpstr>Project constraints - X3 Far side </vt:lpstr>
      <vt:lpstr>Project constraints - X3 Far side+ </vt:lpstr>
      <vt:lpstr>Project constraints- Detector towers Racks</vt:lpstr>
      <vt:lpstr>Attachment Cable chain to X3 YE+1 tower</vt:lpstr>
      <vt:lpstr>Preliminary design Far side + </vt:lpstr>
      <vt:lpstr>Balconies NEAR SIDE +/-</vt:lpstr>
      <vt:lpstr>Preliminary design NEAR SIDE + /-</vt:lpstr>
      <vt:lpstr>Cable routing Far/Near +/-</vt:lpstr>
      <vt:lpstr>X4 roof reinforcement</vt:lpstr>
      <vt:lpstr>Support preliminary design                 Maximum Reaction at supports with 1m spacing</vt:lpstr>
      <vt:lpstr>Support Bracket On X3 far/Near side +/-</vt:lpstr>
      <vt:lpstr>Next steps</vt:lpstr>
      <vt:lpstr>Back up slides </vt:lpstr>
      <vt:lpstr>Outcome of New services-the requirement collection</vt:lpstr>
      <vt:lpstr>FAR side+, X3 YE+1 area</vt:lpstr>
      <vt:lpstr>PowerPoint Presentation</vt:lpstr>
      <vt:lpstr>New Cable-Chains for YE1 Phase 2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Cable-Chains for YE1 Phase 2</dc:title>
  <dc:creator>Cristina Penades Huesca</dc:creator>
  <cp:lastModifiedBy>Cristina Penades Huesca</cp:lastModifiedBy>
  <cp:revision>162</cp:revision>
  <cp:lastPrinted>2018-01-19T17:15:49Z</cp:lastPrinted>
  <dcterms:created xsi:type="dcterms:W3CDTF">2017-12-18T15:03:14Z</dcterms:created>
  <dcterms:modified xsi:type="dcterms:W3CDTF">2018-01-26T16:31:27Z</dcterms:modified>
</cp:coreProperties>
</file>