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71" r:id="rId3"/>
    <p:sldId id="261" r:id="rId4"/>
    <p:sldId id="272" r:id="rId5"/>
    <p:sldId id="263" r:id="rId6"/>
    <p:sldId id="274" r:id="rId7"/>
    <p:sldId id="264" r:id="rId8"/>
    <p:sldId id="265" r:id="rId9"/>
    <p:sldId id="289" r:id="rId10"/>
    <p:sldId id="277" r:id="rId11"/>
    <p:sldId id="278" r:id="rId12"/>
    <p:sldId id="279" r:id="rId13"/>
    <p:sldId id="291" r:id="rId14"/>
    <p:sldId id="283" r:id="rId15"/>
    <p:sldId id="284" r:id="rId16"/>
    <p:sldId id="285" r:id="rId17"/>
    <p:sldId id="266" r:id="rId18"/>
    <p:sldId id="292" r:id="rId19"/>
    <p:sldId id="287" r:id="rId20"/>
    <p:sldId id="286" r:id="rId21"/>
    <p:sldId id="275" r:id="rId22"/>
    <p:sldId id="276" r:id="rId23"/>
    <p:sldId id="28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5618"/>
    <a:srgbClr val="03A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>
        <p:scale>
          <a:sx n="60" d="100"/>
          <a:sy n="60" d="100"/>
        </p:scale>
        <p:origin x="-162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0E55-F1EE-4BFB-B23B-BF1616722128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1BC2-4FA0-477F-9BB2-16462200B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1BC2-4FA0-477F-9BB2-16462200B4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568952" cy="2160240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/>
              <a:t>Updates </a:t>
            </a:r>
            <a:r>
              <a:rPr lang="en-US" sz="3600" b="1" dirty="0" smtClean="0"/>
              <a:t>on </a:t>
            </a:r>
            <a:r>
              <a:rPr lang="en-US" sz="3600" b="1" dirty="0" smtClean="0"/>
              <a:t>RPC </a:t>
            </a:r>
            <a:r>
              <a:rPr lang="en-US" sz="3600" b="1" dirty="0" smtClean="0"/>
              <a:t>RE3/1 and RE4/1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632848" cy="576064"/>
          </a:xfrm>
        </p:spPr>
        <p:txBody>
          <a:bodyPr>
            <a:noAutofit/>
          </a:bodyPr>
          <a:lstStyle/>
          <a:p>
            <a:r>
              <a:rPr lang="it-IT" sz="2400" i="1" baseline="30000" dirty="0" smtClean="0">
                <a:solidFill>
                  <a:srgbClr val="0000FF"/>
                </a:solidFill>
              </a:rPr>
              <a:t>1,2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Voevodina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i="1" baseline="30000" dirty="0" smtClean="0">
                <a:solidFill>
                  <a:srgbClr val="0000FF"/>
                </a:solidFill>
              </a:rPr>
              <a:t>3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Crotty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400" i="1" baseline="30000" dirty="0" smtClean="0">
                <a:solidFill>
                  <a:srgbClr val="0000FF"/>
                </a:solidFill>
              </a:rPr>
              <a:t>2,3</a:t>
            </a:r>
            <a:r>
              <a:rPr lang="it-IT" i="1" baseline="30000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Buontempo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it-IT" sz="2400" i="1" baseline="30000" dirty="0" smtClean="0">
                <a:solidFill>
                  <a:srgbClr val="0000FF"/>
                </a:solidFill>
              </a:rPr>
              <a:t>3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Smiljkovic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endParaRPr lang="en-US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i="1" baseline="30000" dirty="0" smtClean="0">
                <a:solidFill>
                  <a:schemeClr val="tx1"/>
                </a:solidFill>
              </a:rPr>
              <a:t>1 </a:t>
            </a:r>
            <a:r>
              <a:rPr lang="it-IT" sz="1400" i="1" baseline="30000" dirty="0" smtClean="0">
                <a:solidFill>
                  <a:schemeClr val="tx1"/>
                </a:solidFill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</a:rPr>
              <a:t>Universita Federico II di Napoli, 1-80125 Napoli,</a:t>
            </a:r>
            <a:endParaRPr lang="it-IT" sz="1400" i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1600" i="1" baseline="30000" dirty="0" smtClean="0">
                <a:solidFill>
                  <a:schemeClr val="tx1"/>
                </a:solidFill>
              </a:rPr>
              <a:t>2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smtClean="0">
                <a:solidFill>
                  <a:schemeClr val="tx1"/>
                </a:solidFill>
              </a:rPr>
              <a:t>  </a:t>
            </a:r>
            <a:r>
              <a:rPr lang="it-IT" sz="1600" i="1" dirty="0" smtClean="0">
                <a:solidFill>
                  <a:schemeClr val="tx1"/>
                </a:solidFill>
              </a:rPr>
              <a:t>Istituto Nazionale di Fisica Nucleare (INFN), Sezione di Napoli,</a:t>
            </a:r>
            <a:endParaRPr lang="it-IT" sz="1400" i="1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it-IT" sz="1600" i="1" baseline="30000" dirty="0" smtClean="0">
                <a:solidFill>
                  <a:schemeClr val="tx1"/>
                </a:solidFill>
              </a:rPr>
              <a:t> 3    </a:t>
            </a:r>
            <a:r>
              <a:rPr lang="en-US" sz="1600" i="1" dirty="0" smtClean="0">
                <a:solidFill>
                  <a:schemeClr val="tx1"/>
                </a:solidFill>
              </a:rPr>
              <a:t>European Organization for Nuclear Research, Geneva (Switzerland)</a:t>
            </a:r>
            <a:endParaRPr lang="it-IT" sz="1400" i="1" dirty="0" smtClean="0">
              <a:solidFill>
                <a:schemeClr val="tx1"/>
              </a:solidFill>
            </a:endParaRPr>
          </a:p>
          <a:p>
            <a:endParaRPr lang="it-IT" sz="1400" i="1" dirty="0" smtClean="0">
              <a:solidFill>
                <a:schemeClr val="tx1"/>
              </a:solidFill>
            </a:endParaRPr>
          </a:p>
          <a:p>
            <a:endParaRPr lang="it-IT" sz="1400" i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35696" y="6309320"/>
            <a:ext cx="554461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RPC Upgrade Workshop,   14-15 March 2017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00200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747" t="8838" r="67500" b="8336"/>
          <a:stretch/>
        </p:blipFill>
        <p:spPr>
          <a:xfrm>
            <a:off x="5724128" y="0"/>
            <a:ext cx="151216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1878" t="27431" r="49787" b="21821"/>
          <a:stretch/>
        </p:blipFill>
        <p:spPr>
          <a:xfrm>
            <a:off x="1979712" y="0"/>
            <a:ext cx="1979712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835695" cy="175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043608" y="6309320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Fastening elements for </a:t>
            </a:r>
            <a:r>
              <a:rPr lang="en-US" sz="2400" b="1" i="1" dirty="0" smtClean="0"/>
              <a:t>mounting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RE3/1 chambers on the YE3</a:t>
            </a:r>
            <a:endParaRPr lang="en-US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272807" cy="56166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069" y="5013176"/>
            <a:ext cx="3319931" cy="15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619672" y="1628800"/>
            <a:ext cx="1152128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619672" y="1556792"/>
            <a:ext cx="50405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19672" y="2204864"/>
            <a:ext cx="122413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19672" y="2204864"/>
            <a:ext cx="648072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1916832"/>
            <a:ext cx="165618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M12 mounting holes</a:t>
            </a:r>
            <a:endParaRPr lang="en-US" b="1" i="1" dirty="0"/>
          </a:p>
        </p:txBody>
      </p:sp>
      <p:sp>
        <p:nvSpPr>
          <p:cNvPr id="25" name="Овал 24"/>
          <p:cNvSpPr/>
          <p:nvPr/>
        </p:nvSpPr>
        <p:spPr>
          <a:xfrm>
            <a:off x="1907704" y="10527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55776" y="10527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23728" y="299695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771800" y="2852936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11960" y="155679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283968" y="2060848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304" y="1196752"/>
            <a:ext cx="1835696" cy="132343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Each RE3/1 chamber is </a:t>
            </a:r>
            <a:r>
              <a:rPr lang="en-US" sz="2000" b="1" i="1" dirty="0" smtClean="0"/>
              <a:t>fixed at </a:t>
            </a:r>
            <a:r>
              <a:rPr lang="en-US" sz="2000" b="1" i="1" dirty="0" smtClean="0"/>
              <a:t>six points </a:t>
            </a:r>
            <a:endParaRPr lang="en-US" sz="2000" b="1" i="1" dirty="0"/>
          </a:p>
        </p:txBody>
      </p:sp>
      <p:cxnSp>
        <p:nvCxnSpPr>
          <p:cNvPr id="33" name="Прямая со стрелкой 32"/>
          <p:cNvCxnSpPr>
            <a:stCxn id="31" idx="1"/>
          </p:cNvCxnSpPr>
          <p:nvPr/>
        </p:nvCxnSpPr>
        <p:spPr>
          <a:xfrm flipH="1" flipV="1">
            <a:off x="4716016" y="1700808"/>
            <a:ext cx="2592288" cy="15766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1" idx="1"/>
            <a:endCxn id="30" idx="6"/>
          </p:cNvCxnSpPr>
          <p:nvPr/>
        </p:nvCxnSpPr>
        <p:spPr>
          <a:xfrm flipH="1">
            <a:off x="4716016" y="1858472"/>
            <a:ext cx="2592288" cy="418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79512" y="620688"/>
            <a:ext cx="4767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1. Mounting of the RE 3/1 chambers on the YE3 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5364088" y="4797152"/>
            <a:ext cx="14401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932040" y="4797152"/>
            <a:ext cx="432048" cy="1440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10/19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332656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2. Mounting brackets for the RE 3/1 chambers 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1080120" cy="75292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1547664" cy="1475936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836712"/>
            <a:ext cx="1656184" cy="1474565"/>
          </a:xfrm>
          <a:prstGeom prst="rect">
            <a:avLst/>
          </a:prstGeom>
          <a:ln w="28575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836712"/>
            <a:ext cx="1512168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980728"/>
            <a:ext cx="1244798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Прямая со стрелкой 17"/>
          <p:cNvCxnSpPr>
            <a:stCxn id="2054" idx="2"/>
          </p:cNvCxnSpPr>
          <p:nvPr/>
        </p:nvCxnSpPr>
        <p:spPr>
          <a:xfrm flipH="1">
            <a:off x="1475656" y="2021684"/>
            <a:ext cx="972108" cy="26314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54" idx="2"/>
          </p:cNvCxnSpPr>
          <p:nvPr/>
        </p:nvCxnSpPr>
        <p:spPr>
          <a:xfrm flipH="1">
            <a:off x="1547664" y="2021684"/>
            <a:ext cx="900100" cy="3423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054" idx="2"/>
          </p:cNvCxnSpPr>
          <p:nvPr/>
        </p:nvCxnSpPr>
        <p:spPr>
          <a:xfrm>
            <a:off x="2447764" y="2021684"/>
            <a:ext cx="2988332" cy="26314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55" idx="2"/>
          </p:cNvCxnSpPr>
          <p:nvPr/>
        </p:nvCxnSpPr>
        <p:spPr>
          <a:xfrm>
            <a:off x="773832" y="2312648"/>
            <a:ext cx="1061864" cy="241249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55" idx="2"/>
          </p:cNvCxnSpPr>
          <p:nvPr/>
        </p:nvCxnSpPr>
        <p:spPr>
          <a:xfrm>
            <a:off x="773832" y="2312648"/>
            <a:ext cx="1061864" cy="320458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056" idx="2"/>
          </p:cNvCxnSpPr>
          <p:nvPr/>
        </p:nvCxnSpPr>
        <p:spPr>
          <a:xfrm>
            <a:off x="4391980" y="2311277"/>
            <a:ext cx="756084" cy="24138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868144" y="2492896"/>
            <a:ext cx="1440160" cy="2736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6136" y="692696"/>
            <a:ext cx="316835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2" name="Овал 41"/>
          <p:cNvSpPr/>
          <p:nvPr/>
        </p:nvSpPr>
        <p:spPr>
          <a:xfrm>
            <a:off x="1043608" y="5301208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43608" y="443711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148064" y="4077072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940152" y="4869160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6136" y="62068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91880" y="7246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35696" y="9087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1, 2 and 3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631832" y="6926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Slot</a:t>
            </a:r>
            <a:endParaRPr lang="en-US" b="1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6660232" y="980728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884368" y="1052736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3528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 12.5</a:t>
            </a:r>
            <a:endParaRPr lang="en-US" b="1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8244408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 12.5</a:t>
            </a:r>
            <a:endParaRPr lang="en-US" b="1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395536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Ф16</a:t>
            </a:r>
            <a:endParaRPr lang="en-US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5580112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Ф16</a:t>
            </a:r>
            <a:endParaRPr lang="en-US" b="1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380312" y="37890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Ф16</a:t>
            </a:r>
            <a:endParaRPr lang="en-US" b="1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6300192" y="50851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Slot</a:t>
            </a:r>
            <a:endParaRPr lang="en-US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7647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1, 2 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699792" y="3861048"/>
            <a:ext cx="72008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M12</a:t>
            </a:r>
            <a:endParaRPr lang="en-US" b="1" i="1" dirty="0">
              <a:solidFill>
                <a:srgbClr val="FFC000"/>
              </a:solidFill>
            </a:endParaRPr>
          </a:p>
        </p:txBody>
      </p:sp>
      <p:cxnSp>
        <p:nvCxnSpPr>
          <p:cNvPr id="70" name="Прямая со стрелкой 69"/>
          <p:cNvCxnSpPr>
            <a:stCxn id="68" idx="2"/>
          </p:cNvCxnSpPr>
          <p:nvPr/>
        </p:nvCxnSpPr>
        <p:spPr>
          <a:xfrm flipH="1">
            <a:off x="2123728" y="4230380"/>
            <a:ext cx="936104" cy="6387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68" idx="2"/>
          </p:cNvCxnSpPr>
          <p:nvPr/>
        </p:nvCxnSpPr>
        <p:spPr>
          <a:xfrm flipH="1">
            <a:off x="2123728" y="4230380"/>
            <a:ext cx="936104" cy="135886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68" idx="2"/>
          </p:cNvCxnSpPr>
          <p:nvPr/>
        </p:nvCxnSpPr>
        <p:spPr>
          <a:xfrm>
            <a:off x="3059832" y="4230380"/>
            <a:ext cx="1800200" cy="7107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68" idx="2"/>
          </p:cNvCxnSpPr>
          <p:nvPr/>
        </p:nvCxnSpPr>
        <p:spPr>
          <a:xfrm>
            <a:off x="3059832" y="4230380"/>
            <a:ext cx="2304256" cy="143086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67544" y="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Fastening elements for fixing RE3/1 chambers on the YE3</a:t>
            </a:r>
            <a:endParaRPr lang="en-US" sz="2400" i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0" y="1916832"/>
            <a:ext cx="1052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The stiffeners</a:t>
            </a:r>
            <a:endParaRPr lang="en-US" sz="1200" b="1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683568" y="1916832"/>
            <a:ext cx="28803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755576" y="1772816"/>
            <a:ext cx="504056" cy="1440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91880" y="6093296"/>
            <a:ext cx="42484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Degrees of freedom are not fully defined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11/19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7776864" cy="172065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1008112" cy="94913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Прямая со стрелкой 11"/>
          <p:cNvCxnSpPr>
            <a:stCxn id="3076" idx="2"/>
          </p:cNvCxnSpPr>
          <p:nvPr/>
        </p:nvCxnSpPr>
        <p:spPr>
          <a:xfrm flipH="1">
            <a:off x="4572000" y="1857856"/>
            <a:ext cx="360040" cy="491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076" idx="2"/>
          </p:cNvCxnSpPr>
          <p:nvPr/>
        </p:nvCxnSpPr>
        <p:spPr>
          <a:xfrm>
            <a:off x="4932040" y="1857856"/>
            <a:ext cx="504056" cy="419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7544" y="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Supplementary inner “R” </a:t>
            </a:r>
            <a:r>
              <a:rPr lang="en-US" sz="2400" b="1" i="1" dirty="0" smtClean="0"/>
              <a:t>mounts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RE3/1 chambers on the </a:t>
            </a:r>
            <a:r>
              <a:rPr lang="en-US" sz="2400" b="1" i="1" dirty="0" smtClean="0"/>
              <a:t>YE3</a:t>
            </a:r>
          </a:p>
          <a:p>
            <a:pPr algn="ctr"/>
            <a:endParaRPr lang="en-US" sz="2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6672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3. Mounting </a:t>
            </a:r>
            <a:r>
              <a:rPr lang="en-US" b="1" dirty="0" smtClean="0">
                <a:solidFill>
                  <a:srgbClr val="0000FF"/>
                </a:solidFill>
              </a:rPr>
              <a:t>arcs </a:t>
            </a:r>
            <a:r>
              <a:rPr lang="en-US" b="1" dirty="0" smtClean="0">
                <a:solidFill>
                  <a:srgbClr val="0000FF"/>
                </a:solidFill>
              </a:rPr>
              <a:t>for </a:t>
            </a:r>
            <a:r>
              <a:rPr lang="en-US" b="1" dirty="0" smtClean="0">
                <a:solidFill>
                  <a:srgbClr val="0000FF"/>
                </a:solidFill>
              </a:rPr>
              <a:t>the RE 3/1 chambers 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58827"/>
            <a:ext cx="864096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1619672" y="3068960"/>
            <a:ext cx="72008" cy="2088232"/>
          </a:xfrm>
          <a:prstGeom prst="straightConnector1">
            <a:avLst/>
          </a:prstGeom>
          <a:ln w="38100">
            <a:solidFill>
              <a:srgbClr val="0256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21088"/>
            <a:ext cx="2674478" cy="15841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4" name="Прямая со стрелкой 33"/>
          <p:cNvCxnSpPr>
            <a:stCxn id="3076" idx="2"/>
          </p:cNvCxnSpPr>
          <p:nvPr/>
        </p:nvCxnSpPr>
        <p:spPr>
          <a:xfrm flipH="1">
            <a:off x="3707904" y="1857856"/>
            <a:ext cx="1224136" cy="419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75060" y="55358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Brackets</a:t>
            </a:r>
            <a:endParaRPr lang="en-US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13407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Arc Plate for inner “R” of RE3/1 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4293096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Mounting Arc Plate on the neutron shielding 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28184" y="4941168"/>
            <a:ext cx="2074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Screw with countersunk head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380312" y="5085184"/>
            <a:ext cx="0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68144" y="3284984"/>
            <a:ext cx="327585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At the present time the cylindrical screws heads protrude beyond the shield.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357301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Arc Plate for inner “R” are hidden under the RE3/1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12/19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Mock up for RE3/1</a:t>
            </a:r>
            <a:endParaRPr lang="en-US" sz="2400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9513" y="62068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Work schedule</a:t>
            </a:r>
          </a:p>
          <a:p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13/19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591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11610"/>
            <a:ext cx="3491880" cy="40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0"/>
            <a:ext cx="455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400" b="1" dirty="0" smtClean="0"/>
              <a:t>Studies of the value “Z” for RE4/1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Available space for RE4/1 chambers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65510"/>
            <a:ext cx="8208912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On basis the main drawing of the CMS the value "Z" for RE4/1 is 85 mm.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At the present the IO thinks that there is only 80 mm available.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During the RE4/2 Super Module assembly the extra space was available and so the distance between CSC and RPC was increased.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36687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space between neutron shielding and RE4/1 should be a minimum of 20 mm;</a:t>
            </a:r>
          </a:p>
          <a:p>
            <a:r>
              <a:rPr lang="en-US" b="1" dirty="0" smtClean="0"/>
              <a:t>Thickness of the RE4/1 “on” yoke is 25 mm;</a:t>
            </a:r>
          </a:p>
          <a:p>
            <a:r>
              <a:rPr lang="en-US" b="1" dirty="0" smtClean="0"/>
              <a:t>Thickness of the RE4/1 “off” yoke is 25 mm;</a:t>
            </a:r>
          </a:p>
          <a:p>
            <a:r>
              <a:rPr lang="en-US" b="1" dirty="0" smtClean="0"/>
              <a:t>The value gap is 5 mm;</a:t>
            </a:r>
          </a:p>
          <a:p>
            <a:r>
              <a:rPr lang="en-US" b="1" dirty="0" smtClean="0"/>
              <a:t>Thickness </a:t>
            </a:r>
            <a:r>
              <a:rPr lang="en-US" b="1" dirty="0" err="1" smtClean="0"/>
              <a:t>Alu</a:t>
            </a:r>
            <a:r>
              <a:rPr lang="en-US" b="1" dirty="0" smtClean="0"/>
              <a:t> mounting plates is 8 mm.</a:t>
            </a:r>
          </a:p>
          <a:p>
            <a:r>
              <a:rPr lang="en-US" b="1" dirty="0" smtClean="0"/>
              <a:t>___________________________</a:t>
            </a:r>
          </a:p>
          <a:p>
            <a:r>
              <a:rPr lang="en-US" b="1" dirty="0" smtClean="0"/>
              <a:t>Total: </a:t>
            </a:r>
            <a:r>
              <a:rPr lang="en-US" b="1" dirty="0" smtClean="0">
                <a:solidFill>
                  <a:srgbClr val="FF0000"/>
                </a:solidFill>
              </a:rPr>
              <a:t>83 mm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Thus, we have the available space for RE4/1 chambers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without overlap!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9704" y="3068960"/>
            <a:ext cx="219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Assembly RE4/1 chambers without overlap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89240"/>
            <a:ext cx="48965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this design we will be able to study the overlap configuration.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14/19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Mounting </a:t>
            </a:r>
            <a:r>
              <a:rPr lang="en-US" sz="2000" b="1" dirty="0" smtClean="0"/>
              <a:t>plate </a:t>
            </a:r>
            <a:r>
              <a:rPr lang="en-US" sz="2000" b="1" dirty="0" smtClean="0"/>
              <a:t>for </a:t>
            </a:r>
            <a:r>
              <a:rPr lang="en-US" sz="2000" b="1" dirty="0" smtClean="0"/>
              <a:t>RE4/1 chambers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05568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91680" y="1628800"/>
            <a:ext cx="13681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Mounting </a:t>
            </a:r>
            <a:r>
              <a:rPr lang="en-US" sz="1600" b="1" i="1" dirty="0" smtClean="0"/>
              <a:t>plates</a:t>
            </a:r>
            <a:endParaRPr lang="en-US" sz="1600" b="1" i="1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3059832" y="1484785"/>
            <a:ext cx="648072" cy="4364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3059832" y="1921188"/>
            <a:ext cx="936104" cy="6437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>
            <a:off x="3059832" y="1921188"/>
            <a:ext cx="648072" cy="16518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174" y="2924944"/>
            <a:ext cx="3551826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15/19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359975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Thickness is 8 mm</a:t>
            </a:r>
            <a:endParaRPr lang="it-I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4546" y="3933056"/>
            <a:ext cx="18722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Preliminary design of the mounting plate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 smtClean="0"/>
              <a:t>proposed MP outer “R” M24 posts </a:t>
            </a:r>
            <a:r>
              <a:rPr lang="en-US" sz="2400" b="1" dirty="0" smtClean="0"/>
              <a:t>which are underneath the RE4 SMs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4948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2060"/>
                </a:solidFill>
              </a:rPr>
              <a:t>Two interesting questions: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How to mount the frame using the mounting positions M24?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How to attach the RE4/1 chambers on the frames?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549700" cy="355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320480" cy="288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7114"/>
            <a:ext cx="3960440" cy="24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29309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Principle scheme  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636912"/>
            <a:ext cx="13681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Mounting posts M24</a:t>
            </a:r>
            <a:endParaRPr lang="en-US" b="1" dirty="0"/>
          </a:p>
        </p:txBody>
      </p:sp>
      <p:cxnSp>
        <p:nvCxnSpPr>
          <p:cNvPr id="11" name="Прямая со стрелкой 10"/>
          <p:cNvCxnSpPr>
            <a:stCxn id="9" idx="1"/>
          </p:cNvCxnSpPr>
          <p:nvPr/>
        </p:nvCxnSpPr>
        <p:spPr>
          <a:xfrm flipH="1">
            <a:off x="1979712" y="2960078"/>
            <a:ext cx="1872208" cy="180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3"/>
          </p:cNvCxnSpPr>
          <p:nvPr/>
        </p:nvCxnSpPr>
        <p:spPr>
          <a:xfrm flipV="1">
            <a:off x="5220072" y="2924944"/>
            <a:ext cx="432048" cy="3513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45224"/>
            <a:ext cx="31919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4048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another version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3645024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Area of mounting</a:t>
            </a:r>
            <a:endParaRPr lang="en-US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660232" y="5661248"/>
            <a:ext cx="72008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508104" y="5661248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0192" y="53732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M24</a:t>
            </a:r>
            <a:endParaRPr lang="en-US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7812360" y="5733256"/>
            <a:ext cx="50405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72400" y="544522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Screw</a:t>
            </a:r>
            <a:endParaRPr lang="en-US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220072" y="5589240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88024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Flange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16/19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Conclusion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1011661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Aharoni" pitchFamily="2" charset="-79"/>
              </a:rPr>
              <a:t>RE3/1: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cs typeface="Aharoni" pitchFamily="2" charset="-79"/>
              </a:rPr>
              <a:t>On </a:t>
            </a:r>
            <a:r>
              <a:rPr lang="en-US" sz="2000" b="1" dirty="0" smtClean="0">
                <a:latin typeface="+mj-lt"/>
                <a:cs typeface="Aharoni" pitchFamily="2" charset="-79"/>
              </a:rPr>
              <a:t>the basis all received results we have the value “Z” for RE3/1 chambers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80 mm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cs typeface="Aharoni" pitchFamily="2" charset="-79"/>
              </a:rPr>
              <a:t> The RE3/1 chambers brackets and mounting plates for fixing were </a:t>
            </a:r>
            <a:r>
              <a:rPr lang="en-US" sz="2000" b="1" dirty="0" smtClean="0">
                <a:latin typeface="+mj-lt"/>
                <a:cs typeface="Aharoni" pitchFamily="2" charset="-79"/>
              </a:rPr>
              <a:t>drawn</a:t>
            </a:r>
            <a:r>
              <a:rPr lang="en-US" sz="2000" b="1" dirty="0" smtClean="0">
                <a:latin typeface="+mj-lt"/>
                <a:cs typeface="Aharoni" pitchFamily="2" charset="-79"/>
              </a:rPr>
              <a:t>;</a:t>
            </a:r>
            <a:endParaRPr lang="en-US" sz="2000" b="1" dirty="0" smtClean="0">
              <a:latin typeface="+mj-lt"/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cs typeface="Aharoni" pitchFamily="2" charset="-79"/>
              </a:rPr>
              <a:t>  Next step will be study of the Patch Panel and connectors with cables outside the </a:t>
            </a:r>
            <a:r>
              <a:rPr lang="en-US" sz="2000" b="1" dirty="0" smtClean="0">
                <a:latin typeface="+mj-lt"/>
                <a:cs typeface="Aharoni" pitchFamily="2" charset="-79"/>
              </a:rPr>
              <a:t>chamber.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Aharoni" pitchFamily="2" charset="-79"/>
              </a:rPr>
              <a:t>RE4/1:</a:t>
            </a:r>
            <a:endParaRPr lang="en-US" sz="2400" b="1" dirty="0" smtClean="0">
              <a:solidFill>
                <a:srgbClr val="0000FF"/>
              </a:solidFill>
              <a:latin typeface="+mj-lt"/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cs typeface="Aharoni" pitchFamily="2" charset="-79"/>
              </a:rPr>
              <a:t>  The available space for RE4/1 chambers is about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80 mm</a:t>
            </a:r>
            <a:r>
              <a:rPr lang="en-US" sz="2000" b="1" dirty="0" smtClean="0">
                <a:latin typeface="+mj-lt"/>
                <a:cs typeface="Aharoni" pitchFamily="2" charset="-79"/>
              </a:rPr>
              <a:t>. It isn’t enough for RE4/1 chambers with </a:t>
            </a:r>
            <a:r>
              <a:rPr lang="en-US" sz="2000" b="1" dirty="0" smtClean="0">
                <a:latin typeface="+mj-lt"/>
                <a:cs typeface="Aharoni" pitchFamily="2" charset="-79"/>
              </a:rPr>
              <a:t>overlap (total space for RE4/1 chamber with overlap is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83mm</a:t>
            </a:r>
            <a:r>
              <a:rPr lang="en-US" sz="2000" b="1" dirty="0" smtClean="0">
                <a:latin typeface="+mj-lt"/>
                <a:cs typeface="Aharoni" pitchFamily="2" charset="-79"/>
              </a:rPr>
              <a:t>);</a:t>
            </a:r>
            <a:endParaRPr lang="en-US" sz="2000" b="1" dirty="0" smtClean="0">
              <a:latin typeface="+mj-lt"/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+mj-lt"/>
                <a:cs typeface="Aharoni" pitchFamily="2" charset="-79"/>
              </a:rPr>
              <a:t> RE4/1 FEBs are visible and accessible in this design. 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</a:t>
            </a:r>
            <a:r>
              <a:rPr lang="en-US" sz="1400" i="1" dirty="0" smtClean="0"/>
              <a:t>2017						 17/19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Future work for RE3/1 and RE4/1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dirty="0" smtClean="0"/>
              <a:t>1. Section for RE3/1: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Neutron shielding support will require modification;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IR sensors will give definitive “Z” value</a:t>
            </a:r>
            <a:r>
              <a:rPr lang="en-US" sz="2400" b="1" dirty="0" smtClean="0">
                <a:solidFill>
                  <a:srgbClr val="0000FF"/>
                </a:solidFill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Full photographic record for ME3/1 (cabling, pipes and etc.)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Mock up for PP and services </a:t>
            </a:r>
            <a:r>
              <a:rPr lang="en-US" sz="2400" b="1" dirty="0" smtClean="0">
                <a:solidFill>
                  <a:srgbClr val="0000FF"/>
                </a:solidFill>
              </a:rPr>
              <a:t>over 60 degree  in </a:t>
            </a:r>
            <a:r>
              <a:rPr lang="en-US" sz="2400" b="1" dirty="0" smtClean="0">
                <a:solidFill>
                  <a:srgbClr val="0000FF"/>
                </a:solidFill>
              </a:rPr>
              <a:t>904;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 “B” field deflection of YE3 and YE2 should be negligible but to be checked .</a:t>
            </a:r>
          </a:p>
          <a:p>
            <a:pPr marL="457200" indent="-457200"/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en-US" sz="2400" b="1" dirty="0" smtClean="0"/>
              <a:t>2. Section for RE4/1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Require ME4/1 laser scan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Install MP in P5 to study CSC services;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Install IR sensors in RE4/1 gap for real “Z” values;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Measure YE4 </a:t>
            </a:r>
            <a:r>
              <a:rPr lang="en-US" sz="2400" b="1" dirty="0" smtClean="0">
                <a:solidFill>
                  <a:srgbClr val="0000FF"/>
                </a:solidFill>
              </a:rPr>
              <a:t>deflection with IR sensors;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Mock up of MP and chambers in 904.</a:t>
            </a:r>
          </a:p>
          <a:p>
            <a:pPr marL="457200" indent="-457200"/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Upgrade Workshop, </a:t>
            </a:r>
            <a:r>
              <a:rPr lang="en-US" sz="1400" i="1" dirty="0"/>
              <a:t> </a:t>
            </a:r>
            <a:r>
              <a:rPr lang="en-US" sz="1400" i="1" dirty="0" smtClean="0"/>
              <a:t>14-15 March 2017              				                         18/19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1429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04864"/>
            <a:ext cx="8640960" cy="1107996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Thanks for attentions!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7384"/>
            <a:ext cx="8276456" cy="72008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Plan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8425"/>
            <a:ext cx="8496944" cy="6244951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1. </a:t>
            </a:r>
            <a:r>
              <a:rPr lang="en-US" sz="2400" b="1" dirty="0" smtClean="0">
                <a:solidFill>
                  <a:srgbClr val="0000FF"/>
                </a:solidFill>
              </a:rPr>
              <a:t>RE3/1: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Studies of the value “Z” for RE3/1 (four methods of the determining) 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Fastening elements for fixing RE3/1 chambers on the </a:t>
            </a:r>
            <a:r>
              <a:rPr lang="en-US" sz="2000" b="1" dirty="0" smtClean="0">
                <a:solidFill>
                  <a:schemeClr val="tx1"/>
                </a:solidFill>
              </a:rPr>
              <a:t>YE3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. </a:t>
            </a:r>
            <a:r>
              <a:rPr lang="en-US" sz="2400" b="1" dirty="0" smtClean="0">
                <a:solidFill>
                  <a:srgbClr val="0000FF"/>
                </a:solidFill>
              </a:rPr>
              <a:t>RE4/1:</a:t>
            </a:r>
            <a:endParaRPr lang="en-US" sz="2400" b="1" dirty="0">
              <a:solidFill>
                <a:srgbClr val="0000FF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Studies of the value “Z” for RE4/1;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Mounting </a:t>
            </a:r>
            <a:r>
              <a:rPr lang="en-US" sz="2000" b="1" dirty="0" smtClean="0">
                <a:solidFill>
                  <a:schemeClr val="tx1"/>
                </a:solidFill>
              </a:rPr>
              <a:t>plates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for RE4/1 chambers </a:t>
            </a:r>
            <a:r>
              <a:rPr lang="en-US" sz="2000" b="1" dirty="0" smtClean="0">
                <a:solidFill>
                  <a:schemeClr val="tx1"/>
                </a:solidFill>
              </a:rPr>
              <a:t>;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proposed MP outer “R” M24 posts which are underneath the RE4 </a:t>
            </a:r>
            <a:r>
              <a:rPr lang="en-US" sz="2000" b="1" dirty="0" smtClean="0">
                <a:solidFill>
                  <a:schemeClr val="tx1"/>
                </a:solidFill>
              </a:rPr>
              <a:t>SMs.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. </a:t>
            </a:r>
            <a:r>
              <a:rPr lang="en-US" sz="2400" b="1" dirty="0">
                <a:solidFill>
                  <a:srgbClr val="0000FF"/>
                </a:solidFill>
              </a:rPr>
              <a:t>Future work for  </a:t>
            </a:r>
            <a:r>
              <a:rPr lang="en-US" sz="2400" b="1" dirty="0" smtClean="0">
                <a:solidFill>
                  <a:srgbClr val="0000FF"/>
                </a:solidFill>
              </a:rPr>
              <a:t>RE3/1 and RE4/1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Conclusion</a:t>
            </a:r>
            <a:endParaRPr lang="en-US" sz="2400" b="1" dirty="0">
              <a:solidFill>
                <a:srgbClr val="0000FF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02/19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312" y="2060848"/>
            <a:ext cx="6192688" cy="156966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</a:t>
            </a:r>
            <a:endParaRPr lang="en-US" dirty="0"/>
          </a:p>
        </p:txBody>
      </p:sp>
      <p:pic>
        <p:nvPicPr>
          <p:cNvPr id="3" name="Рисунок 2" descr="Scan YE2.jpg"/>
          <p:cNvPicPr>
            <a:picLocks noChangeAspect="1"/>
          </p:cNvPicPr>
          <p:nvPr/>
        </p:nvPicPr>
        <p:blipFill>
          <a:blip r:embed="rId2" cstate="print"/>
          <a:srcRect l="24013" r="24013"/>
          <a:stretch>
            <a:fillRect/>
          </a:stretch>
        </p:blipFill>
        <p:spPr>
          <a:xfrm>
            <a:off x="395535" y="188640"/>
            <a:ext cx="6825883" cy="666936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Scan YE/-2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-17140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Scan YE/-3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Scan YE3.jpg"/>
          <p:cNvPicPr>
            <a:picLocks noChangeAspect="1"/>
          </p:cNvPicPr>
          <p:nvPr/>
        </p:nvPicPr>
        <p:blipFill>
          <a:blip r:embed="rId2" cstate="print"/>
          <a:srcRect l="24800" r="24013"/>
          <a:stretch>
            <a:fillRect/>
          </a:stretch>
        </p:blipFill>
        <p:spPr>
          <a:xfrm>
            <a:off x="1331639" y="332656"/>
            <a:ext cx="6314575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419872" cy="519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6288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RE3/1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348880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RE4/1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3952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23488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RE4/1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606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Design of the RE3/1 and RE41 chambers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69269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Thicknesses RE3/1 and RE4/1 are 25 mm.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744416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9519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116632"/>
            <a:ext cx="344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b="1" dirty="0" smtClean="0"/>
              <a:t>Available space for mounting FEBs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92696"/>
            <a:ext cx="441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b="1" dirty="0" smtClean="0">
                <a:solidFill>
                  <a:srgbClr val="0000FF"/>
                </a:solidFill>
              </a:rPr>
              <a:t>Available space for mounting FEBs is 68 mm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27687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Distance between YE3 and RE3/1 chamber  “on” yoke  is 68 mm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80728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Cross section YE3</a:t>
            </a:r>
            <a:endParaRPr lang="en-US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1988840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Space between RE3/2 and RE3/1 for the cooling/power connectors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72008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Four methods to determine the value "Z" for RE3/1</a:t>
            </a:r>
            <a:endParaRPr lang="en-US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836712"/>
            <a:ext cx="6301208" cy="266429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Main drawing of  the CMS;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Manual measurements; 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Laser scanner and laser tracker;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IR - sensors.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03/19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7765305" cy="5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"/>
            <a:ext cx="8964488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1.  </a:t>
            </a:r>
            <a:r>
              <a:rPr lang="en-US" sz="2000" b="1" dirty="0" smtClean="0">
                <a:solidFill>
                  <a:srgbClr val="0000FF"/>
                </a:solidFill>
              </a:rPr>
              <a:t>Main drawing 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7848872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On basis the main drawing of the CMS the value "Z" for RE3/1 is </a:t>
            </a:r>
            <a:r>
              <a:rPr lang="en-US" sz="2000" b="1" dirty="0" smtClean="0">
                <a:solidFill>
                  <a:srgbClr val="FF0000"/>
                </a:solidFill>
              </a:rPr>
              <a:t>88 mm!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5085184"/>
            <a:ext cx="3448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04/19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96144"/>
            <a:ext cx="633670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2627784" cy="2317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b="12177"/>
          <a:stretch/>
        </p:blipFill>
        <p:spPr>
          <a:xfrm>
            <a:off x="6516217" y="980728"/>
            <a:ext cx="262778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251520" y="436602"/>
            <a:ext cx="7848872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The value "Z" for RE3/1 from manual measurements is  </a:t>
            </a:r>
            <a:r>
              <a:rPr lang="en-US" sz="2000" b="1" dirty="0" smtClean="0">
                <a:solidFill>
                  <a:srgbClr val="FF0000"/>
                </a:solidFill>
              </a:rPr>
              <a:t>80 mm</a:t>
            </a:r>
            <a:r>
              <a:rPr lang="en-US" sz="2000" b="1" dirty="0" smtClean="0">
                <a:solidFill>
                  <a:srgbClr val="FF0000"/>
                </a:solidFill>
              </a:rPr>
              <a:t>! IO requires more 20 mm for clearance between CSC and RPC.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42900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 The features design of the CSC chamber were taken into account.</a:t>
            </a:r>
            <a:endParaRPr lang="en-US" sz="1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1619672" cy="213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779912" y="6309320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Manual measurements in P5 was 19 of December 2016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9792" y="105273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Principle scheme for determination the value “Z ”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07340"/>
            <a:ext cx="267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2. </a:t>
            </a:r>
            <a:r>
              <a:rPr lang="en-US" b="1" dirty="0" smtClean="0">
                <a:solidFill>
                  <a:srgbClr val="0070C0"/>
                </a:solidFill>
              </a:rPr>
              <a:t>Manual measurements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67494" y="0"/>
            <a:ext cx="3170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4077072"/>
            <a:ext cx="2915816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(650+19)-523-66 </a:t>
            </a:r>
            <a:r>
              <a:rPr lang="en-US" b="1" dirty="0" smtClean="0"/>
              <a:t>= 80 mm</a:t>
            </a:r>
            <a:endParaRPr lang="en-US" b="1" dirty="0" smtClean="0"/>
          </a:p>
          <a:p>
            <a:r>
              <a:rPr lang="en-US" b="1" dirty="0" smtClean="0"/>
              <a:t>-  523 mm is CSC thickness</a:t>
            </a:r>
          </a:p>
          <a:p>
            <a:r>
              <a:rPr lang="en-US" b="1" dirty="0" smtClean="0"/>
              <a:t>- 66 mm is the neutron shielding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05/19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"/>
            <a:ext cx="8964488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3. Laser scanner and laser tracker</a:t>
            </a:r>
          </a:p>
          <a:p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Laser scanning  in P5 was done 19 of December 2016 (for YE-2 and YE-3 around the ME-3/1/13)  and 10 of January 2017 (for YE+2 and YE+3 around the ME+3/1/13)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928" y="1844824"/>
            <a:ext cx="54050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779912" cy="205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675998">
            <a:off x="2011625" y="2578896"/>
            <a:ext cx="1505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ME+3/1/13 </a:t>
            </a:r>
            <a:endParaRPr lang="en-US" sz="1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635896" cy="2571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691680" y="5014917"/>
            <a:ext cx="151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Neutron shielding </a:t>
            </a:r>
            <a:endParaRPr lang="en-US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165304"/>
            <a:ext cx="1515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 +3/2</a:t>
            </a:r>
            <a:endParaRPr lang="en-US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0080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YE/+2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33056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YE/+3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39330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 Collar is 19. 6 mm 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17728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Height Collar is 648. 6 mm 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06/19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6597352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/>
              <a:t>RPC TC working meeting 								         7/</a:t>
            </a:r>
            <a:endParaRPr lang="en-US" sz="1400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3506080"/>
            <a:ext cx="5256585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328592"/>
            <a:ext cx="2049309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75405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The value "Z" for RE3/1</a:t>
            </a:r>
          </a:p>
          <a:p>
            <a:r>
              <a:rPr lang="en-US" sz="2000" b="1" u="sng" dirty="0" smtClean="0">
                <a:solidFill>
                  <a:srgbClr val="0000FF"/>
                </a:solidFill>
              </a:rPr>
              <a:t>Main results from laser scanner :</a:t>
            </a:r>
          </a:p>
          <a:p>
            <a:endParaRPr lang="en-US" sz="2000" b="1" u="sng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Surfaces between YE-2 / / YE+2 and YE-3// +3  around the CSC chambers ME/-3/1/13 //  ME/+3/1/13   (below the beam pipe on far side ) have been measured;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The topology of CSC chambers is determined very good;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The average error of the best-fit is :</a:t>
            </a:r>
          </a:p>
          <a:p>
            <a:r>
              <a:rPr lang="en-US" b="1" dirty="0" smtClean="0"/>
              <a:t>				for YE/-2 and YE/-3  is  +/-1.8 mm;</a:t>
            </a:r>
          </a:p>
          <a:p>
            <a:r>
              <a:rPr lang="en-US" b="1" dirty="0" smtClean="0"/>
              <a:t>				for YE/+2 and YE/+3  is +/-3.0 mm.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The maximum error is : </a:t>
            </a:r>
          </a:p>
          <a:p>
            <a:r>
              <a:rPr lang="en-US" b="1" dirty="0" smtClean="0"/>
              <a:t>				for YE/-2 and YE/-3  is  +/-2.5 mm;</a:t>
            </a:r>
          </a:p>
          <a:p>
            <a:r>
              <a:rPr lang="en-US" b="1" dirty="0" smtClean="0"/>
              <a:t>				for YE/+ 2and YE/+3  is +/-3.0 mm.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The height of the collars are: </a:t>
            </a:r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for YE/+3  is  19.6 mm;</a:t>
            </a:r>
            <a:r>
              <a:rPr lang="en-US" b="1" dirty="0" smtClean="0"/>
              <a:t>	for YE/-3  is  20.4 mm;	</a:t>
            </a:r>
          </a:p>
          <a:p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for YE/+ 2 is  648.6 mm;</a:t>
            </a:r>
            <a:r>
              <a:rPr lang="en-US" b="1" dirty="0" smtClean="0"/>
              <a:t>	for YE/- 2 red disk not measured.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These values agree with the manual measurements. 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The position of five M12 holes measured in the area of YE/+3 in front of the </a:t>
            </a:r>
          </a:p>
          <a:p>
            <a:r>
              <a:rPr lang="en-US" b="1" dirty="0" smtClean="0"/>
              <a:t>CSC chamber ME+3/1/13.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endParaRPr lang="en-US" b="1" dirty="0" smtClean="0"/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380312" y="5247784"/>
            <a:ext cx="792088" cy="728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0312" y="5247784"/>
            <a:ext cx="720080" cy="1160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804248" y="5247784"/>
            <a:ext cx="576064" cy="584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732240" y="5247784"/>
            <a:ext cx="648072" cy="1160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76256" y="4509120"/>
            <a:ext cx="136815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Inspection of the positions of the M12 holes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07/19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0"/>
            <a:ext cx="842047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000" b="1" i="1" dirty="0" smtClean="0"/>
              <a:t>The value "Z" for RE3/1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4. IR sensors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93204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2733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42044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4932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IR sensors were installed in 10th of January 2017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08720"/>
            <a:ext cx="7992888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 Results will be come later after closing YE/+2 and YE/+3.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08/19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</a:rPr>
              <a:t>Conclusion</a:t>
            </a:r>
            <a:r>
              <a:rPr lang="en-US" sz="2400" b="1" i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275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Table of the main results    </a:t>
            </a:r>
            <a:endParaRPr lang="it-IT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1590"/>
              </p:ext>
            </p:extLst>
          </p:nvPr>
        </p:nvGraphicFramePr>
        <p:xfrm>
          <a:off x="0" y="980728"/>
          <a:ext cx="892899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1555373"/>
                <a:gridCol w="1684987"/>
                <a:gridCol w="1656184"/>
                <a:gridCol w="2016223"/>
              </a:tblGrid>
              <a:tr h="608022"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Main parameters</a:t>
                      </a:r>
                      <a:endParaRPr lang="it-IT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CMS drawing</a:t>
                      </a:r>
                      <a:endParaRPr lang="it-IT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Manual measurements</a:t>
                      </a:r>
                      <a:endParaRPr lang="it-IT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Laser scanner</a:t>
                      </a:r>
                      <a:endParaRPr lang="it-IT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IR sensors</a:t>
                      </a:r>
                      <a:endParaRPr lang="it-IT" sz="1800" i="1" dirty="0"/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1. Distance between YE2 and YE3 , mm</a:t>
                      </a:r>
                      <a:endParaRPr lang="it-IT" b="1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655 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650</a:t>
                      </a:r>
                      <a:r>
                        <a:rPr lang="en-US" sz="2000" i="1" baseline="0" dirty="0" smtClean="0">
                          <a:solidFill>
                            <a:srgbClr val="0000FF"/>
                          </a:solidFill>
                        </a:rPr>
                        <a:t> + 19 = 669 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648.6 + 19.6 = 668.2 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­- 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2. Thickness of the neutron shielding, mm</a:t>
                      </a:r>
                      <a:endParaRPr lang="it-IT" b="1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63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64.5 </a:t>
                      </a:r>
                      <a:r>
                        <a:rPr lang="en-US" sz="2000" i="1" baseline="0" dirty="0" smtClean="0">
                          <a:solidFill>
                            <a:srgbClr val="0000FF"/>
                          </a:solidFill>
                        </a:rPr>
                        <a:t>÷ 66.0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3.</a:t>
                      </a:r>
                      <a:r>
                        <a:rPr lang="en-US" b="1" i="1" baseline="0" dirty="0" smtClean="0"/>
                        <a:t> Distance between YE2 and max. higher surface of the CSC chamber</a:t>
                      </a:r>
                      <a:r>
                        <a:rPr lang="en-US" b="1" i="1" baseline="0" dirty="0" smtClean="0"/>
                        <a:t>, mm</a:t>
                      </a:r>
                      <a:endParaRPr lang="it-IT" b="1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524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523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- 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4. Available space for RE3/1, mm</a:t>
                      </a:r>
                      <a:endParaRPr lang="it-IT" b="1" i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88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80 ± 0.5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79.5 ± 3.0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0000FF"/>
                          </a:solidFill>
                        </a:rPr>
                        <a:t>Data will come soon</a:t>
                      </a:r>
                      <a:endParaRPr lang="it-IT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i="1" dirty="0"/>
              <a:t>RPC Upgrade Workshop,  14-15 March 2017 </a:t>
            </a:r>
            <a:r>
              <a:rPr lang="en-US" sz="1400" i="1" dirty="0" smtClean="0"/>
              <a:t>    						      09/19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19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1348</Words>
  <Application>Microsoft Office PowerPoint</Application>
  <PresentationFormat>Экран (4:3)</PresentationFormat>
  <Paragraphs>250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Updates on RPC RE3/1 and RE4/1 </vt:lpstr>
      <vt:lpstr>Plan</vt:lpstr>
      <vt:lpstr>Four methods to determine the value "Z" for RE3/1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Scan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304</cp:revision>
  <dcterms:modified xsi:type="dcterms:W3CDTF">2017-03-14T09:28:29Z</dcterms:modified>
</cp:coreProperties>
</file>