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74" r:id="rId3"/>
    <p:sldId id="281" r:id="rId4"/>
    <p:sldId id="269" r:id="rId5"/>
    <p:sldId id="276" r:id="rId6"/>
    <p:sldId id="277" r:id="rId7"/>
    <p:sldId id="279" r:id="rId8"/>
    <p:sldId id="282" r:id="rId9"/>
    <p:sldId id="28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109" d="100"/>
          <a:sy n="109" d="100"/>
        </p:scale>
        <p:origin x="73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D0E55-F1EE-4BFB-B23B-BF1616722128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F1BC2-4FA0-477F-9BB2-16462200B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YE2 – YE3 distance</a:t>
            </a:r>
            <a:br>
              <a:rPr lang="en-GB" dirty="0" smtClean="0"/>
            </a:br>
            <a:r>
              <a:rPr lang="en-GB" dirty="0" smtClean="0"/>
              <a:t>Manual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expected values obtained from a few manual measurements and drawings have been presented. </a:t>
            </a:r>
            <a:endParaRPr lang="en-GB" sz="2400" dirty="0"/>
          </a:p>
          <a:p>
            <a:r>
              <a:rPr lang="en-GB" sz="2400" dirty="0" smtClean="0"/>
              <a:t>We were waiting for the discs to close to obtain the values from the IR sensors.</a:t>
            </a:r>
          </a:p>
          <a:p>
            <a:r>
              <a:rPr lang="en-GB" sz="2400" dirty="0" smtClean="0"/>
              <a:t>The values obtained from the IR sensors were 10 - 40mm out from what had been estimated. </a:t>
            </a:r>
          </a:p>
          <a:p>
            <a:r>
              <a:rPr lang="en-GB" sz="2400" dirty="0" smtClean="0"/>
              <a:t>Decision to go to a manual measurement at numerous points around periphery of the discs.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434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0"/>
            <a:ext cx="77724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Conclusion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908720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The IR measurements are way away from basic drawing values.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M</a:t>
            </a:r>
            <a:r>
              <a:rPr lang="en-US" sz="2400" b="1" dirty="0" smtClean="0"/>
              <a:t>anual measurements are reliable both at inner and outer radii 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We appear to have &gt; 10mm more Z space.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Now we are confident in our values we go back to IO to come to a common agreement. Already talked with </a:t>
            </a:r>
            <a:r>
              <a:rPr lang="en-US" sz="2400" b="1" dirty="0" err="1" smtClean="0"/>
              <a:t>Boki</a:t>
            </a:r>
            <a:r>
              <a:rPr lang="en-US" sz="2400" b="1" smtClean="0"/>
              <a:t>.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0"/>
            <a:ext cx="77724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from IR -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sensors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93204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27336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42044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* IR sensors was installed in 10th of January 2017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will be come later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97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0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/>
              <a:t>Results from manual measurements</a:t>
            </a:r>
            <a:endParaRPr lang="en-US" sz="28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725" y="2871416"/>
            <a:ext cx="4430275" cy="398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Principle scheme of the manual measurements in the CSC chamber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5243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8064" y="24928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Nuances of the CSC chamber design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5776" y="4437112"/>
            <a:ext cx="10801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8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Values from 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/>
          <a:lstStyle/>
          <a:p>
            <a:r>
              <a:rPr lang="en-GB" dirty="0" smtClean="0"/>
              <a:t>Calibration </a:t>
            </a:r>
            <a:r>
              <a:rPr lang="en-GB" dirty="0"/>
              <a:t>i</a:t>
            </a:r>
            <a:r>
              <a:rPr lang="en-GB" dirty="0" smtClean="0"/>
              <a:t>n 904. later calibrated with full length cables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44" y="2195736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7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872" y="-12716"/>
            <a:ext cx="8604448" cy="6870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48487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Individual calibration curves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27684" y="3212976"/>
            <a:ext cx="4680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39752" y="2420888"/>
            <a:ext cx="4680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08104" y="2420888"/>
            <a:ext cx="0" cy="792088"/>
          </a:xfrm>
          <a:prstGeom prst="straightConnector1">
            <a:avLst/>
          </a:prstGeom>
          <a:ln w="190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52120" y="2636912"/>
            <a:ext cx="17281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Required range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4581129"/>
            <a:ext cx="2736304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Resolution better than 1mm. Between the closed discs the values were very stable, oscillating between only 2 bits.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08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95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44408" y="1318470"/>
            <a:ext cx="79208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200.8mm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201.8mm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197.8mm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2596" y="2951923"/>
            <a:ext cx="79208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151mm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6552" y="2608972"/>
            <a:ext cx="783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167.1mm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2612" y="366859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Values obtained from IR sensors in Red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3354" y="1316729"/>
            <a:ext cx="883142" cy="64807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858404" y="2800521"/>
            <a:ext cx="782048" cy="401498"/>
          </a:xfrm>
          <a:prstGeom prst="ellipse">
            <a:avLst/>
          </a:prstGeom>
          <a:solidFill>
            <a:srgbClr val="FF0000">
              <a:alpha val="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769082" y="2613498"/>
            <a:ext cx="1475326" cy="272473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 rot="12923814">
            <a:off x="7353840" y="3085871"/>
            <a:ext cx="72008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599260" y="2393116"/>
            <a:ext cx="432048" cy="24006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>
            <a:endCxn id="16" idx="7"/>
          </p:cNvCxnSpPr>
          <p:nvPr/>
        </p:nvCxnSpPr>
        <p:spPr>
          <a:xfrm flipH="1">
            <a:off x="7968036" y="1964801"/>
            <a:ext cx="420388" cy="463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91880" y="4293096"/>
            <a:ext cx="6552728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467 mm (from YE2 to edge CSC) + 31 (LEB) + 14 (height difference between HEB and LEB) = 512 mm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>S1:  d1 = 670 – (467+31) = 172 mm</a:t>
            </a:r>
          </a:p>
          <a:p>
            <a:r>
              <a:rPr lang="en-GB" sz="1200" b="1" dirty="0" smtClean="0"/>
              <a:t>S2:  d2 = 670 – 512 = 158 mm</a:t>
            </a:r>
          </a:p>
          <a:p>
            <a:r>
              <a:rPr lang="en-GB" sz="1200" b="1" dirty="0" smtClean="0"/>
              <a:t>S3:  d3 = 670 – 467 - 66 = 137 mm </a:t>
            </a:r>
          </a:p>
          <a:p>
            <a:r>
              <a:rPr lang="en-GB" sz="1200" b="1" dirty="0" smtClean="0"/>
              <a:t>  </a:t>
            </a:r>
          </a:p>
          <a:p>
            <a:r>
              <a:rPr lang="en-GB" sz="1200" b="1" dirty="0" smtClean="0"/>
              <a:t>RPC space over the N. Shield</a:t>
            </a:r>
          </a:p>
          <a:p>
            <a:r>
              <a:rPr lang="en-GB" sz="1200" b="1" dirty="0" smtClean="0"/>
              <a:t>158 mm – 66 mm = 92</a:t>
            </a:r>
          </a:p>
          <a:p>
            <a:r>
              <a:rPr lang="en-GB" sz="1200" b="1" dirty="0" smtClean="0"/>
              <a:t>Value “Z” between CSC and RE3/1 will be </a:t>
            </a:r>
          </a:p>
          <a:p>
            <a:r>
              <a:rPr lang="en-GB" sz="1200" b="1" dirty="0" smtClean="0"/>
              <a:t>92 - (5+25+5+25) = 32 mm.  - clearance between CSCs and RE3/1</a:t>
            </a:r>
          </a:p>
          <a:p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40834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44" y="548680"/>
            <a:ext cx="571492" cy="5861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40184" y="548680"/>
            <a:ext cx="599968" cy="58338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384900" y="909864"/>
            <a:ext cx="504056" cy="4176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884384" y="909864"/>
            <a:ext cx="2160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84384" y="2307188"/>
            <a:ext cx="35089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33388" y="892728"/>
            <a:ext cx="504056" cy="4176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88024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34348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731456" y="1246500"/>
            <a:ext cx="80284" cy="244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057592" y="1252596"/>
            <a:ext cx="80284" cy="244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988266" y="92531"/>
            <a:ext cx="304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Values taken on outer “R” at 3 different locations on both –Z and +Z on 25 April 2017. Discs closed.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21936" y="1412776"/>
            <a:ext cx="1678472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00408" y="692696"/>
            <a:ext cx="2230162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00408" y="1124744"/>
            <a:ext cx="2033940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21936" y="6237312"/>
            <a:ext cx="3918248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68828" y="1186880"/>
            <a:ext cx="81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486mm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518179" y="292468"/>
            <a:ext cx="1100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178-174mm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701242" y="5976742"/>
            <a:ext cx="1150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668-672mm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679661" y="1905816"/>
            <a:ext cx="801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14mm</a:t>
            </a:r>
            <a:endParaRPr lang="en-GB" sz="1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02172" y="492496"/>
            <a:ext cx="0" cy="1712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80458" y="892727"/>
            <a:ext cx="1100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145-145mm</a:t>
            </a:r>
            <a:endParaRPr lang="en-GB" sz="1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235280" y="1906956"/>
            <a:ext cx="0" cy="800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627784" y="1906956"/>
            <a:ext cx="472624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235280" y="2060848"/>
            <a:ext cx="455096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58256" y="2770322"/>
            <a:ext cx="197798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RPC space</a:t>
            </a:r>
          </a:p>
          <a:p>
            <a:r>
              <a:rPr lang="en-GB" dirty="0" smtClean="0"/>
              <a:t>176 - 14 = 162mm</a:t>
            </a:r>
          </a:p>
          <a:p>
            <a:r>
              <a:rPr lang="en-GB" dirty="0" smtClean="0"/>
              <a:t>Drawings = 146mm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3480360" y="532660"/>
            <a:ext cx="1291238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Mean 176mm</a:t>
            </a:r>
            <a:endParaRPr lang="en-GB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659195" y="6214348"/>
            <a:ext cx="1291238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Mean 670mm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5988266" y="4122611"/>
            <a:ext cx="3094532" cy="209288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1600" dirty="0" smtClean="0"/>
              <a:t>RPC space over the N. Shield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162 – 66 = 96mm</a:t>
            </a:r>
          </a:p>
          <a:p>
            <a:r>
              <a:rPr lang="en-GB" sz="1600" dirty="0" smtClean="0"/>
              <a:t>Standard RPC 29mm gives 68mm with mounting brackets. Leaving a generous clearance to CSCs of 28mm.</a:t>
            </a:r>
          </a:p>
          <a:p>
            <a:r>
              <a:rPr lang="en-GB" sz="1600" dirty="0" smtClean="0"/>
              <a:t>Was 88mm from drawings.</a:t>
            </a:r>
          </a:p>
          <a:p>
            <a:endParaRPr lang="en-GB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838010" y="3238774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YE2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5364917" y="3354134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YE3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2384900" y="2686986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ME3/2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4503366" y="2854756"/>
            <a:ext cx="857348" cy="37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RE3/2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88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92096"/>
            <a:ext cx="571492" cy="5861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13246" y="548680"/>
            <a:ext cx="598714" cy="58338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979712" y="620688"/>
            <a:ext cx="504056" cy="4536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83768" y="836712"/>
            <a:ext cx="2160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83768" y="2348880"/>
            <a:ext cx="35089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31640" y="620688"/>
            <a:ext cx="504056" cy="4536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15816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62140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037840" y="1246500"/>
            <a:ext cx="80284" cy="24482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406156" y="1268760"/>
            <a:ext cx="80284" cy="24482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55576" y="2780928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YE2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637979" y="3354134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YE3</a:t>
            </a:r>
            <a:endParaRPr lang="en-GB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406156" y="4437112"/>
            <a:ext cx="216024" cy="19442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843664" cy="4526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1547664" y="2852936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ME3/1</a:t>
            </a:r>
            <a:endParaRPr lang="en-GB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899592" y="0"/>
            <a:ext cx="777686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   </a:t>
            </a:r>
            <a:r>
              <a:rPr lang="en-GB" sz="2400" b="1" dirty="0" smtClean="0"/>
              <a:t>    1. FEB cover up to PP and wider to adjacent chamber.</a:t>
            </a:r>
            <a:endParaRPr lang="en-GB" sz="2400" b="1" dirty="0"/>
          </a:p>
        </p:txBody>
      </p:sp>
      <p:cxnSp>
        <p:nvCxnSpPr>
          <p:cNvPr id="59" name="Прямая со стрелкой 58"/>
          <p:cNvCxnSpPr/>
          <p:nvPr/>
        </p:nvCxnSpPr>
        <p:spPr>
          <a:xfrm flipH="1" flipV="1">
            <a:off x="2915816" y="2780928"/>
            <a:ext cx="2232248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3275856" y="2924944"/>
            <a:ext cx="180020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699792" y="3933056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 3/1</a:t>
            </a:r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6588224" y="2132856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FEB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8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032" y="620688"/>
            <a:ext cx="534980" cy="5861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325214" y="692696"/>
            <a:ext cx="454698" cy="58338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47664" y="764704"/>
            <a:ext cx="504056" cy="46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51720" y="980728"/>
            <a:ext cx="2160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51720" y="2492896"/>
            <a:ext cx="350896" cy="1512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99592" y="764704"/>
            <a:ext cx="504056" cy="46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55776" y="1196752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02100" y="1196752"/>
            <a:ext cx="157732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677800" y="1390516"/>
            <a:ext cx="80284" cy="24482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46116" y="1412776"/>
            <a:ext cx="80284" cy="24482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251520" y="2996952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YE2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291655" y="3498150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YE3</a:t>
            </a:r>
            <a:endParaRPr lang="en-GB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131840" y="4581128"/>
            <a:ext cx="216024" cy="19442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1"/>
          <p:cNvSpPr/>
          <p:nvPr/>
        </p:nvSpPr>
        <p:spPr>
          <a:xfrm>
            <a:off x="5292080" y="692696"/>
            <a:ext cx="513200" cy="586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2"/>
          <p:cNvSpPr/>
          <p:nvPr/>
        </p:nvSpPr>
        <p:spPr>
          <a:xfrm>
            <a:off x="8266131" y="763544"/>
            <a:ext cx="454698" cy="58338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3"/>
          <p:cNvSpPr/>
          <p:nvPr/>
        </p:nvSpPr>
        <p:spPr>
          <a:xfrm>
            <a:off x="6529932" y="835552"/>
            <a:ext cx="504056" cy="4681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"/>
          <p:cNvSpPr/>
          <p:nvPr/>
        </p:nvSpPr>
        <p:spPr>
          <a:xfrm>
            <a:off x="7033988" y="1051576"/>
            <a:ext cx="2160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5"/>
          <p:cNvSpPr/>
          <p:nvPr/>
        </p:nvSpPr>
        <p:spPr>
          <a:xfrm>
            <a:off x="7033988" y="2563744"/>
            <a:ext cx="35089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6"/>
          <p:cNvSpPr/>
          <p:nvPr/>
        </p:nvSpPr>
        <p:spPr>
          <a:xfrm>
            <a:off x="5881860" y="835552"/>
            <a:ext cx="504056" cy="4681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7"/>
          <p:cNvSpPr/>
          <p:nvPr/>
        </p:nvSpPr>
        <p:spPr>
          <a:xfrm>
            <a:off x="7568701" y="1267600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8"/>
          <p:cNvSpPr/>
          <p:nvPr/>
        </p:nvSpPr>
        <p:spPr>
          <a:xfrm>
            <a:off x="7915025" y="1267600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8290864" y="3568998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YE3</a:t>
            </a:r>
            <a:endParaRPr lang="en-GB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8059041" y="4651976"/>
            <a:ext cx="216024" cy="19442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10"/>
          <p:cNvSpPr/>
          <p:nvPr/>
        </p:nvSpPr>
        <p:spPr>
          <a:xfrm>
            <a:off x="3059832" y="4437112"/>
            <a:ext cx="72008" cy="151216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10"/>
          <p:cNvSpPr/>
          <p:nvPr/>
        </p:nvSpPr>
        <p:spPr>
          <a:xfrm>
            <a:off x="3059832" y="4437112"/>
            <a:ext cx="72008" cy="16561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10"/>
          <p:cNvSpPr/>
          <p:nvPr/>
        </p:nvSpPr>
        <p:spPr>
          <a:xfrm>
            <a:off x="2699792" y="4437112"/>
            <a:ext cx="72008" cy="16561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9"/>
          <p:cNvSpPr/>
          <p:nvPr/>
        </p:nvSpPr>
        <p:spPr>
          <a:xfrm>
            <a:off x="7482977" y="1484784"/>
            <a:ext cx="72008" cy="1800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9"/>
          <p:cNvSpPr/>
          <p:nvPr/>
        </p:nvSpPr>
        <p:spPr>
          <a:xfrm>
            <a:off x="7843017" y="1484784"/>
            <a:ext cx="72008" cy="1800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6632"/>
            <a:ext cx="1516152" cy="191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1043608" y="3347700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ME3/1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042817" y="2852936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ME3/1</a:t>
            </a:r>
            <a:endParaRPr lang="en-GB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148064" y="0"/>
            <a:ext cx="367240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GB" b="1" dirty="0" smtClean="0"/>
              <a:t> 3. Provocative visible FEB cover that does not have a co planar interface with the CSC !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35871" y="3149352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YE2</a:t>
            </a:r>
            <a:endParaRPr lang="en-GB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23528" y="-27384"/>
            <a:ext cx="244827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b="1" dirty="0" smtClean="0"/>
              <a:t>2. Additional FEB cover at low R</a:t>
            </a:r>
            <a:endParaRPr lang="en-GB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5076056" y="0"/>
            <a:ext cx="0" cy="68580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2051" idx="2"/>
          </p:cNvCxnSpPr>
          <p:nvPr/>
        </p:nvCxnSpPr>
        <p:spPr>
          <a:xfrm flipH="1">
            <a:off x="2627784" y="2033464"/>
            <a:ext cx="1550164" cy="12515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2051" idx="2"/>
          </p:cNvCxnSpPr>
          <p:nvPr/>
        </p:nvCxnSpPr>
        <p:spPr>
          <a:xfrm flipH="1">
            <a:off x="2987824" y="2033464"/>
            <a:ext cx="1190124" cy="18275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411760" y="4005064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 3/1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7308304" y="3789040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 3/1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3059832" y="6165304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 </a:t>
            </a: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7987033" y="6165304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</a:t>
            </a:r>
            <a:endParaRPr lang="en-GB" dirty="0"/>
          </a:p>
        </p:txBody>
      </p:sp>
      <p:cxnSp>
        <p:nvCxnSpPr>
          <p:cNvPr id="79" name="Прямая соединительная линия 78"/>
          <p:cNvCxnSpPr>
            <a:stCxn id="28" idx="1"/>
          </p:cNvCxnSpPr>
          <p:nvPr/>
        </p:nvCxnSpPr>
        <p:spPr>
          <a:xfrm>
            <a:off x="3059832" y="5265204"/>
            <a:ext cx="0" cy="1476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347864" y="4581128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35"/>
          <p:cNvCxnSpPr/>
          <p:nvPr/>
        </p:nvCxnSpPr>
        <p:spPr>
          <a:xfrm>
            <a:off x="2587208" y="6669360"/>
            <a:ext cx="472624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36"/>
          <p:cNvCxnSpPr/>
          <p:nvPr/>
        </p:nvCxnSpPr>
        <p:spPr>
          <a:xfrm flipH="1">
            <a:off x="3347864" y="6669360"/>
            <a:ext cx="455096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51920" y="64886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66+5+20</a:t>
            </a:r>
            <a:endParaRPr lang="en-GB" dirty="0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7380312" y="3717032"/>
            <a:ext cx="0" cy="144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16"/>
          <p:cNvCxnSpPr/>
          <p:nvPr/>
        </p:nvCxnSpPr>
        <p:spPr>
          <a:xfrm>
            <a:off x="7380312" y="4859868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308304" y="49318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96 mm</a:t>
            </a:r>
            <a:endParaRPr lang="en-GB" dirty="0"/>
          </a:p>
        </p:txBody>
      </p:sp>
      <p:sp>
        <p:nvSpPr>
          <p:cNvPr id="98" name="TextBox 97"/>
          <p:cNvSpPr txBox="1"/>
          <p:nvPr/>
        </p:nvSpPr>
        <p:spPr>
          <a:xfrm>
            <a:off x="3995936" y="548680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923928" y="1268760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FEB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08" name="Straight Arrow Connector 16"/>
          <p:cNvCxnSpPr/>
          <p:nvPr/>
        </p:nvCxnSpPr>
        <p:spPr>
          <a:xfrm>
            <a:off x="7020272" y="5373216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020272" y="53732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140 mm</a:t>
            </a:r>
            <a:endParaRPr lang="en-GB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7558340" y="1916832"/>
            <a:ext cx="1262132" cy="603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7918380" y="1916832"/>
            <a:ext cx="902092" cy="1179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604448" y="162880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FEBs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14880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12422</TotalTime>
  <Words>439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YE2 – YE3 distance Manual measurements</vt:lpstr>
      <vt:lpstr>PowerPoint Presentation</vt:lpstr>
      <vt:lpstr>PowerPoint Presentation</vt:lpstr>
      <vt:lpstr>Values from 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Ian Crotty</dc:creator>
  <cp:lastModifiedBy>Ian Crotty</cp:lastModifiedBy>
  <cp:revision>188</cp:revision>
  <dcterms:modified xsi:type="dcterms:W3CDTF">2017-06-08T07:34:36Z</dcterms:modified>
</cp:coreProperties>
</file>