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74" r:id="rId3"/>
    <p:sldId id="281" r:id="rId4"/>
    <p:sldId id="269" r:id="rId5"/>
    <p:sldId id="276" r:id="rId6"/>
    <p:sldId id="277" r:id="rId7"/>
    <p:sldId id="279" r:id="rId8"/>
    <p:sldId id="282" r:id="rId9"/>
    <p:sldId id="283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8" autoAdjust="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D0E55-F1EE-4BFB-B23B-BF1616722128}" type="datetimeFigureOut">
              <a:rPr lang="en-US" smtClean="0"/>
              <a:pPr/>
              <a:t>5/22/2017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F1BC2-4FA0-477F-9BB2-16462200B4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377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YE2 – YE3 distance</a:t>
            </a:r>
            <a:br>
              <a:rPr lang="en-GB" dirty="0" smtClean="0"/>
            </a:br>
            <a:r>
              <a:rPr lang="en-GB" dirty="0" smtClean="0"/>
              <a:t>Manual 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The expected values obtained from a few manual measurements and drawings have been presented. </a:t>
            </a:r>
            <a:endParaRPr lang="en-GB" sz="2400" dirty="0"/>
          </a:p>
          <a:p>
            <a:r>
              <a:rPr lang="en-GB" sz="2400" dirty="0" smtClean="0"/>
              <a:t>We were waiting for the discs to close to obtain the values from the IR sensors.</a:t>
            </a:r>
          </a:p>
          <a:p>
            <a:r>
              <a:rPr lang="en-GB" sz="2400" dirty="0" smtClean="0"/>
              <a:t>The values obtained from the IR sensors were 10 - 40mm out from what had been estimated. </a:t>
            </a:r>
          </a:p>
          <a:p>
            <a:r>
              <a:rPr lang="en-GB" sz="2400" dirty="0" smtClean="0"/>
              <a:t>Decision to go to a manual measurement at numerous points around periphery of the discs.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xmlns="" val="2144344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smtClean="0">
                <a:latin typeface="+mj-lt"/>
                <a:ea typeface="+mj-ea"/>
                <a:cs typeface="+mj-cs"/>
              </a:rPr>
              <a:t>Conclusion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0" y="908720"/>
            <a:ext cx="71287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sz="2400" b="1" dirty="0" smtClean="0"/>
          </a:p>
          <a:p>
            <a:pPr marL="342900" indent="-342900">
              <a:buAutoNum type="arabicPeriod"/>
            </a:pPr>
            <a:r>
              <a:rPr lang="en-US" sz="2400" b="1" dirty="0" smtClean="0"/>
              <a:t>The IR measurements are way away from basic drawing values.</a:t>
            </a:r>
            <a:endParaRPr lang="en-US" sz="2400" b="1" dirty="0"/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M</a:t>
            </a:r>
            <a:r>
              <a:rPr lang="en-US" sz="2400" b="1" dirty="0" smtClean="0"/>
              <a:t>anual measurements are reliable both at inner and outer radii !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 smtClean="0"/>
              <a:t>We appear to have &gt; 10mm more Z space.</a:t>
            </a:r>
          </a:p>
          <a:p>
            <a:pPr marL="342900" indent="-342900">
              <a:buAutoNum type="arabicPeriod"/>
            </a:pPr>
            <a:r>
              <a:rPr lang="en-US" sz="2400" b="1" dirty="0" smtClean="0"/>
              <a:t>Now we are confident in our values we go back to IO to come to a common agreement. Already talked with </a:t>
            </a:r>
            <a:r>
              <a:rPr lang="en-US" sz="2400" b="1" dirty="0" err="1" smtClean="0"/>
              <a:t>Boki</a:t>
            </a:r>
            <a:r>
              <a:rPr lang="en-US" sz="2400" b="1" smtClean="0"/>
              <a:t>.</a:t>
            </a:r>
          </a:p>
          <a:p>
            <a:endParaRPr lang="en-US" sz="24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27584" y="0"/>
            <a:ext cx="7772400" cy="720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Results from IR -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sensors</a:t>
            </a:r>
            <a:r>
              <a:rPr kumimoji="0" lang="en-US" sz="32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1556792"/>
            <a:ext cx="493204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2733675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780928"/>
            <a:ext cx="420449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620688"/>
            <a:ext cx="493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* IR sensors was installed in 10th of January 2017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83671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Results will be come later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xmlns="" val="95973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19672" y="0"/>
            <a:ext cx="59766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 smtClean="0"/>
              <a:t>Results from manual measurements</a:t>
            </a:r>
            <a:endParaRPr lang="en-US" sz="2800" b="1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3725" y="2871416"/>
            <a:ext cx="4430275" cy="398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67544" y="47667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Principle scheme of the manual measurements in the CSC chamber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524375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148064" y="249289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Nuances of the CSC chamber design 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55776" y="4437112"/>
            <a:ext cx="1080120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6548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Values from IR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229600" cy="4525963"/>
          </a:xfrm>
        </p:spPr>
        <p:txBody>
          <a:bodyPr/>
          <a:lstStyle/>
          <a:p>
            <a:r>
              <a:rPr lang="en-GB" dirty="0" smtClean="0"/>
              <a:t>Calibration </a:t>
            </a:r>
            <a:r>
              <a:rPr lang="en-GB" dirty="0"/>
              <a:t>i</a:t>
            </a:r>
            <a:r>
              <a:rPr lang="en-GB" dirty="0" smtClean="0"/>
              <a:t>n 904. later calibrated with full length cables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6244" y="2195736"/>
            <a:ext cx="5796136" cy="434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3087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4872" y="-12716"/>
            <a:ext cx="8604448" cy="687071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915816" y="484877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Individual calibration curves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1727684" y="3212976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339752" y="2420888"/>
            <a:ext cx="468052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508104" y="2420888"/>
            <a:ext cx="0" cy="792088"/>
          </a:xfrm>
          <a:prstGeom prst="straightConnector1">
            <a:avLst/>
          </a:prstGeom>
          <a:ln w="19050">
            <a:solidFill>
              <a:srgbClr val="FF0000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52120" y="2636912"/>
            <a:ext cx="172819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Required range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4499992" y="4581129"/>
            <a:ext cx="2736304" cy="1512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Resolution better than 1mm. Between the closed discs the values were very stable, oscillating between only 2 bits.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42085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5953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244408" y="1318470"/>
            <a:ext cx="792088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200.8mm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201.8mm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197.8mm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2596" y="2951923"/>
            <a:ext cx="792088" cy="28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151mm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66552" y="2608972"/>
            <a:ext cx="783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167.1mm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32612" y="3668597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Values obtained from IR sensors in Red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3354" y="1316729"/>
            <a:ext cx="883142" cy="648072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858404" y="2800521"/>
            <a:ext cx="782048" cy="401498"/>
          </a:xfrm>
          <a:prstGeom prst="ellipse">
            <a:avLst/>
          </a:prstGeom>
          <a:solidFill>
            <a:srgbClr val="FF0000">
              <a:alpha val="0"/>
            </a:srgbClr>
          </a:solidFill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6769082" y="2613498"/>
            <a:ext cx="1475326" cy="272473"/>
          </a:xfrm>
          <a:prstGeom prst="ellipse">
            <a:avLst/>
          </a:prstGeom>
          <a:solidFill>
            <a:srgbClr val="FF0000">
              <a:alpha val="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Down Arrow 14"/>
          <p:cNvSpPr/>
          <p:nvPr/>
        </p:nvSpPr>
        <p:spPr>
          <a:xfrm rot="12923814">
            <a:off x="7353840" y="3085871"/>
            <a:ext cx="720080" cy="50405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7599260" y="2393116"/>
            <a:ext cx="432048" cy="24006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>
            <a:endCxn id="16" idx="7"/>
          </p:cNvCxnSpPr>
          <p:nvPr/>
        </p:nvCxnSpPr>
        <p:spPr>
          <a:xfrm flipH="1">
            <a:off x="7968036" y="1964801"/>
            <a:ext cx="420388" cy="46347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491880" y="4293096"/>
            <a:ext cx="6552728" cy="212365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467 mm (from YE2 to edge CSC) + 31 (LEB) + </a:t>
            </a:r>
            <a:r>
              <a:rPr lang="en-GB" sz="1200" b="1" dirty="0" smtClean="0"/>
              <a:t>14 (height difference between </a:t>
            </a:r>
            <a:r>
              <a:rPr lang="en-GB" sz="1200" b="1" dirty="0" smtClean="0"/>
              <a:t>HEB and </a:t>
            </a:r>
            <a:r>
              <a:rPr lang="en-GB" sz="1200" b="1" dirty="0" smtClean="0"/>
              <a:t>LEB) </a:t>
            </a:r>
            <a:r>
              <a:rPr lang="en-GB" sz="1200" b="1" dirty="0" smtClean="0"/>
              <a:t>= 512 mm</a:t>
            </a:r>
          </a:p>
          <a:p>
            <a:endParaRPr lang="en-GB" sz="1200" b="1" dirty="0" smtClean="0"/>
          </a:p>
          <a:p>
            <a:r>
              <a:rPr lang="en-GB" sz="1200" b="1" dirty="0" smtClean="0"/>
              <a:t>S1:  d1 = 670 – (467+31) = 172 mm</a:t>
            </a:r>
          </a:p>
          <a:p>
            <a:r>
              <a:rPr lang="en-GB" sz="1200" b="1" dirty="0" smtClean="0"/>
              <a:t>S2:  d2 = 670 – 512 = 158 mm</a:t>
            </a:r>
          </a:p>
          <a:p>
            <a:r>
              <a:rPr lang="en-GB" sz="1200" b="1" dirty="0" smtClean="0"/>
              <a:t>S3:  d3 </a:t>
            </a:r>
            <a:r>
              <a:rPr lang="en-GB" sz="1200" b="1" dirty="0" smtClean="0"/>
              <a:t>= 670 – </a:t>
            </a:r>
            <a:r>
              <a:rPr lang="en-GB" sz="1200" b="1" dirty="0" smtClean="0"/>
              <a:t>467 - 66 = 137 mm </a:t>
            </a:r>
          </a:p>
          <a:p>
            <a:r>
              <a:rPr lang="en-GB" sz="1200" b="1" dirty="0" smtClean="0"/>
              <a:t>  </a:t>
            </a:r>
          </a:p>
          <a:p>
            <a:r>
              <a:rPr lang="en-GB" sz="1200" b="1" dirty="0" smtClean="0"/>
              <a:t>RPC space over the N. Shield</a:t>
            </a:r>
          </a:p>
          <a:p>
            <a:r>
              <a:rPr lang="en-GB" sz="1200" b="1" dirty="0" smtClean="0"/>
              <a:t>158 mm – </a:t>
            </a:r>
            <a:r>
              <a:rPr lang="en-GB" sz="1200" b="1" dirty="0" smtClean="0"/>
              <a:t>66 mm = 92</a:t>
            </a:r>
          </a:p>
          <a:p>
            <a:r>
              <a:rPr lang="en-GB" sz="1200" b="1" dirty="0" smtClean="0"/>
              <a:t>Value “Z” between CSC and RE3/1 will be </a:t>
            </a:r>
          </a:p>
          <a:p>
            <a:r>
              <a:rPr lang="en-GB" sz="1200" b="1" dirty="0" smtClean="0"/>
              <a:t>92 - (5+25+5+25) = 32 mm.  - </a:t>
            </a:r>
            <a:r>
              <a:rPr lang="en-GB" sz="1200" b="1" dirty="0" smtClean="0"/>
              <a:t>clearance </a:t>
            </a:r>
            <a:r>
              <a:rPr lang="en-GB" sz="1200" b="1" dirty="0" smtClean="0"/>
              <a:t>between </a:t>
            </a:r>
            <a:r>
              <a:rPr lang="en-GB" sz="1200" b="1" dirty="0" smtClean="0"/>
              <a:t>CSCs </a:t>
            </a:r>
            <a:r>
              <a:rPr lang="en-GB" sz="1200" b="1" dirty="0" smtClean="0"/>
              <a:t>and RE3/1</a:t>
            </a:r>
          </a:p>
          <a:p>
            <a:endParaRPr lang="en-GB" sz="12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240834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0444" y="548680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40184" y="548680"/>
            <a:ext cx="59996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384900" y="909864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884384" y="909864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884384" y="2307188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633388" y="892728"/>
            <a:ext cx="504056" cy="417646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4788024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5134348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4731456" y="1246500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5057592" y="1252596"/>
            <a:ext cx="80284" cy="244827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988266" y="92531"/>
            <a:ext cx="3047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Values taken on outer “R” at 3 different locations on both –Z and +Z on 25 April 2017. Discs closed.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21936" y="1412776"/>
            <a:ext cx="167847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3100408" y="692696"/>
            <a:ext cx="223016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100408" y="1124744"/>
            <a:ext cx="2033940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421936" y="6237312"/>
            <a:ext cx="3918248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868828" y="1186880"/>
            <a:ext cx="812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486mm</a:t>
            </a:r>
            <a:endParaRPr lang="en-GB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518179" y="292468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178-174mm</a:t>
            </a:r>
            <a:endParaRPr lang="en-GB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2701242" y="5976742"/>
            <a:ext cx="11506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668-672mm</a:t>
            </a:r>
            <a:endParaRPr lang="en-GB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3679661" y="1905816"/>
            <a:ext cx="801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14mm</a:t>
            </a:r>
            <a:endParaRPr lang="en-GB" sz="14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102172" y="492496"/>
            <a:ext cx="0" cy="1712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380458" y="892727"/>
            <a:ext cx="1100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145-145mm</a:t>
            </a:r>
            <a:endParaRPr lang="en-GB" sz="140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235280" y="1906956"/>
            <a:ext cx="0" cy="8004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627784" y="1906956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3235280" y="2060848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6358256" y="2770322"/>
            <a:ext cx="1977980" cy="92333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RPC space</a:t>
            </a:r>
          </a:p>
          <a:p>
            <a:r>
              <a:rPr lang="en-GB" dirty="0" smtClean="0"/>
              <a:t>176 - 14 = 162mm</a:t>
            </a:r>
          </a:p>
          <a:p>
            <a:r>
              <a:rPr lang="en-GB" dirty="0" smtClean="0"/>
              <a:t>Drawings = 146mm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3480360" y="532660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176mm</a:t>
            </a:r>
            <a:endParaRPr lang="en-GB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2659195" y="6214348"/>
            <a:ext cx="1291238" cy="3077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Mean 670mm</a:t>
            </a:r>
            <a:endParaRPr lang="en-GB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988266" y="4122611"/>
            <a:ext cx="3094532" cy="209288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 </a:t>
            </a:r>
            <a:r>
              <a:rPr lang="en-GB" sz="1600" dirty="0" smtClean="0"/>
              <a:t>RPC space over the N. Shield</a:t>
            </a:r>
          </a:p>
          <a:p>
            <a:r>
              <a:rPr lang="en-GB" sz="1600" b="1" dirty="0" smtClean="0">
                <a:solidFill>
                  <a:srgbClr val="FF0000"/>
                </a:solidFill>
              </a:rPr>
              <a:t>162 – 66 = 96mm</a:t>
            </a:r>
          </a:p>
          <a:p>
            <a:r>
              <a:rPr lang="en-GB" sz="1600" dirty="0" smtClean="0"/>
              <a:t>Standard RPC 29mm gives 68mm with mounting brackets. Leaving a generous clearance to CSCs of 28mm.</a:t>
            </a:r>
          </a:p>
          <a:p>
            <a:r>
              <a:rPr lang="en-GB" sz="1600" dirty="0" smtClean="0"/>
              <a:t>Was 88mm from drawings.</a:t>
            </a:r>
          </a:p>
          <a:p>
            <a:endParaRPr lang="en-GB" sz="1600" dirty="0"/>
          </a:p>
        </p:txBody>
      </p:sp>
      <p:sp>
        <p:nvSpPr>
          <p:cNvPr id="43" name="TextBox 42"/>
          <p:cNvSpPr txBox="1"/>
          <p:nvPr/>
        </p:nvSpPr>
        <p:spPr>
          <a:xfrm>
            <a:off x="838010" y="323877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5364917" y="335413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45" name="TextBox 44"/>
          <p:cNvSpPr txBox="1"/>
          <p:nvPr/>
        </p:nvSpPr>
        <p:spPr>
          <a:xfrm>
            <a:off x="2384900" y="268698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ME3/2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4503366" y="2854756"/>
            <a:ext cx="857348" cy="371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RE3/2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514880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592096"/>
            <a:ext cx="571492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613246" y="548680"/>
            <a:ext cx="598714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979712" y="620688"/>
            <a:ext cx="504056" cy="453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483768" y="836712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483768" y="2348880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31640" y="620688"/>
            <a:ext cx="504056" cy="45365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5816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262140" y="1052736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037840" y="1246500"/>
            <a:ext cx="80284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406156" y="1268760"/>
            <a:ext cx="80284" cy="24482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755576" y="2780928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637979" y="3354134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406156" y="4437112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980728"/>
            <a:ext cx="3843664" cy="45264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7" name="TextBox 56"/>
          <p:cNvSpPr txBox="1"/>
          <p:nvPr/>
        </p:nvSpPr>
        <p:spPr>
          <a:xfrm>
            <a:off x="1547664" y="28529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899592" y="0"/>
            <a:ext cx="7776864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rgbClr val="0070C0"/>
                </a:solidFill>
              </a:rPr>
              <a:t>   </a:t>
            </a:r>
            <a:r>
              <a:rPr lang="en-GB" sz="2400" b="1" dirty="0" smtClean="0"/>
              <a:t>    </a:t>
            </a:r>
            <a:r>
              <a:rPr lang="en-GB" sz="2400" b="1" dirty="0" smtClean="0"/>
              <a:t>1. FEB </a:t>
            </a:r>
            <a:r>
              <a:rPr lang="en-GB" sz="2400" b="1" dirty="0" smtClean="0"/>
              <a:t>cover up to PP and wider to adjacent chamber.</a:t>
            </a:r>
            <a:endParaRPr lang="en-GB" sz="2400" b="1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2915816" y="2780928"/>
            <a:ext cx="2232248" cy="14401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275856" y="2924944"/>
            <a:ext cx="1800200" cy="50405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2699792" y="393305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</a:t>
            </a:r>
            <a:r>
              <a:rPr lang="en-GB" dirty="0" smtClean="0"/>
              <a:t>3/1</a:t>
            </a:r>
            <a:endParaRPr lang="en-GB" dirty="0"/>
          </a:p>
        </p:txBody>
      </p:sp>
      <p:sp>
        <p:nvSpPr>
          <p:cNvPr id="72" name="TextBox 71"/>
          <p:cNvSpPr txBox="1"/>
          <p:nvPr/>
        </p:nvSpPr>
        <p:spPr>
          <a:xfrm>
            <a:off x="6588224" y="213285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488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32" y="620688"/>
            <a:ext cx="534980" cy="58612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325214" y="692696"/>
            <a:ext cx="45469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1547664" y="764704"/>
            <a:ext cx="504056" cy="46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51720" y="980728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51720" y="2492896"/>
            <a:ext cx="350896" cy="1512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899592" y="764704"/>
            <a:ext cx="504056" cy="4680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555776" y="1196752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2902100" y="1196752"/>
            <a:ext cx="157732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2677800" y="1390516"/>
            <a:ext cx="80284" cy="244827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3046116" y="1412776"/>
            <a:ext cx="80284" cy="24482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TextBox 42"/>
          <p:cNvSpPr txBox="1"/>
          <p:nvPr/>
        </p:nvSpPr>
        <p:spPr>
          <a:xfrm>
            <a:off x="251520" y="2996952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4" name="TextBox 43"/>
          <p:cNvSpPr txBox="1"/>
          <p:nvPr/>
        </p:nvSpPr>
        <p:spPr>
          <a:xfrm>
            <a:off x="3291655" y="3498150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3131840" y="4581128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1"/>
          <p:cNvSpPr/>
          <p:nvPr/>
        </p:nvSpPr>
        <p:spPr>
          <a:xfrm>
            <a:off x="5292080" y="692696"/>
            <a:ext cx="513200" cy="586008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Rectangle 2"/>
          <p:cNvSpPr/>
          <p:nvPr/>
        </p:nvSpPr>
        <p:spPr>
          <a:xfrm>
            <a:off x="8266131" y="763544"/>
            <a:ext cx="454698" cy="583380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Rectangle 3"/>
          <p:cNvSpPr/>
          <p:nvPr/>
        </p:nvSpPr>
        <p:spPr>
          <a:xfrm>
            <a:off x="6529932" y="835552"/>
            <a:ext cx="504056" cy="468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"/>
          <p:cNvSpPr/>
          <p:nvPr/>
        </p:nvSpPr>
        <p:spPr>
          <a:xfrm>
            <a:off x="7033988" y="1051576"/>
            <a:ext cx="216024" cy="7200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5"/>
          <p:cNvSpPr/>
          <p:nvPr/>
        </p:nvSpPr>
        <p:spPr>
          <a:xfrm>
            <a:off x="7033988" y="2563744"/>
            <a:ext cx="350896" cy="12961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6"/>
          <p:cNvSpPr/>
          <p:nvPr/>
        </p:nvSpPr>
        <p:spPr>
          <a:xfrm>
            <a:off x="5881860" y="835552"/>
            <a:ext cx="504056" cy="46816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7"/>
          <p:cNvSpPr/>
          <p:nvPr/>
        </p:nvSpPr>
        <p:spPr>
          <a:xfrm>
            <a:off x="7568701" y="1267600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8"/>
          <p:cNvSpPr/>
          <p:nvPr/>
        </p:nvSpPr>
        <p:spPr>
          <a:xfrm>
            <a:off x="7915025" y="1267600"/>
            <a:ext cx="144016" cy="489654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8290864" y="3568998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YE3</a:t>
            </a:r>
            <a:endParaRPr lang="en-GB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8059041" y="4651976"/>
            <a:ext cx="216024" cy="19442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10"/>
          <p:cNvSpPr/>
          <p:nvPr/>
        </p:nvSpPr>
        <p:spPr>
          <a:xfrm>
            <a:off x="3059832" y="4437112"/>
            <a:ext cx="72008" cy="151216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10"/>
          <p:cNvSpPr/>
          <p:nvPr/>
        </p:nvSpPr>
        <p:spPr>
          <a:xfrm>
            <a:off x="3059832" y="4437112"/>
            <a:ext cx="72008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10"/>
          <p:cNvSpPr/>
          <p:nvPr/>
        </p:nvSpPr>
        <p:spPr>
          <a:xfrm>
            <a:off x="2699792" y="4437112"/>
            <a:ext cx="72008" cy="165618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9"/>
          <p:cNvSpPr/>
          <p:nvPr/>
        </p:nvSpPr>
        <p:spPr>
          <a:xfrm>
            <a:off x="7482977" y="1484784"/>
            <a:ext cx="72008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9"/>
          <p:cNvSpPr/>
          <p:nvPr/>
        </p:nvSpPr>
        <p:spPr>
          <a:xfrm>
            <a:off x="7843017" y="1484784"/>
            <a:ext cx="72008" cy="1800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16632"/>
            <a:ext cx="1516152" cy="191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>
            <a:off x="1043608" y="334770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6042817" y="2852936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ME3/1</a:t>
            </a:r>
            <a:endParaRPr lang="en-GB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148064" y="0"/>
            <a:ext cx="3672408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GB" b="1" dirty="0" smtClean="0"/>
              <a:t> </a:t>
            </a:r>
            <a:r>
              <a:rPr lang="en-GB" b="1" dirty="0" smtClean="0"/>
              <a:t>3. Provocative </a:t>
            </a:r>
            <a:r>
              <a:rPr lang="en-GB" b="1" dirty="0" smtClean="0"/>
              <a:t>visible FEB cover that does not have a co planar interface with the CSC !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5871" y="3149352"/>
            <a:ext cx="632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YE2</a:t>
            </a:r>
            <a:endParaRPr lang="en-GB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23528" y="-27384"/>
            <a:ext cx="2448272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b="1" dirty="0" smtClean="0"/>
              <a:t>2. Additional FEB cover at low R</a:t>
            </a:r>
            <a:endParaRPr lang="en-GB" b="1" dirty="0"/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5076056" y="0"/>
            <a:ext cx="0" cy="685800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2051" idx="2"/>
          </p:cNvCxnSpPr>
          <p:nvPr/>
        </p:nvCxnSpPr>
        <p:spPr>
          <a:xfrm flipH="1">
            <a:off x="2627784" y="2033464"/>
            <a:ext cx="1550164" cy="125152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2051" idx="2"/>
          </p:cNvCxnSpPr>
          <p:nvPr/>
        </p:nvCxnSpPr>
        <p:spPr>
          <a:xfrm flipH="1">
            <a:off x="2987824" y="2033464"/>
            <a:ext cx="1190124" cy="182758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2411760" y="400506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</a:t>
            </a:r>
            <a:r>
              <a:rPr lang="en-GB" dirty="0" smtClean="0"/>
              <a:t>3/1</a:t>
            </a:r>
            <a:endParaRPr lang="en-GB" dirty="0"/>
          </a:p>
        </p:txBody>
      </p:sp>
      <p:sp>
        <p:nvSpPr>
          <p:cNvPr id="75" name="TextBox 74"/>
          <p:cNvSpPr txBox="1"/>
          <p:nvPr/>
        </p:nvSpPr>
        <p:spPr>
          <a:xfrm>
            <a:off x="7308304" y="378904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 </a:t>
            </a:r>
            <a:r>
              <a:rPr lang="en-GB" dirty="0" smtClean="0"/>
              <a:t>3/1</a:t>
            </a:r>
            <a:endParaRPr lang="en-GB" dirty="0"/>
          </a:p>
        </p:txBody>
      </p:sp>
      <p:sp>
        <p:nvSpPr>
          <p:cNvPr id="76" name="TextBox 75"/>
          <p:cNvSpPr txBox="1"/>
          <p:nvPr/>
        </p:nvSpPr>
        <p:spPr>
          <a:xfrm>
            <a:off x="3059832" y="61653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 </a:t>
            </a:r>
            <a:endParaRPr lang="en-GB" dirty="0"/>
          </a:p>
        </p:txBody>
      </p:sp>
      <p:sp>
        <p:nvSpPr>
          <p:cNvPr id="77" name="TextBox 76"/>
          <p:cNvSpPr txBox="1"/>
          <p:nvPr/>
        </p:nvSpPr>
        <p:spPr>
          <a:xfrm>
            <a:off x="7987033" y="6165304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</a:t>
            </a:r>
            <a:endParaRPr lang="en-GB" dirty="0"/>
          </a:p>
        </p:txBody>
      </p:sp>
      <p:cxnSp>
        <p:nvCxnSpPr>
          <p:cNvPr id="79" name="Прямая соединительная линия 78"/>
          <p:cNvCxnSpPr>
            <a:stCxn id="28" idx="1"/>
          </p:cNvCxnSpPr>
          <p:nvPr/>
        </p:nvCxnSpPr>
        <p:spPr>
          <a:xfrm>
            <a:off x="3059832" y="5265204"/>
            <a:ext cx="0" cy="14761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/>
          <p:nvPr/>
        </p:nvCxnSpPr>
        <p:spPr>
          <a:xfrm>
            <a:off x="3347864" y="4581128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35"/>
          <p:cNvCxnSpPr/>
          <p:nvPr/>
        </p:nvCxnSpPr>
        <p:spPr>
          <a:xfrm>
            <a:off x="2587208" y="6669360"/>
            <a:ext cx="472624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36"/>
          <p:cNvCxnSpPr/>
          <p:nvPr/>
        </p:nvCxnSpPr>
        <p:spPr>
          <a:xfrm flipH="1">
            <a:off x="3347864" y="6669360"/>
            <a:ext cx="455096" cy="0"/>
          </a:xfrm>
          <a:prstGeom prst="straightConnector1">
            <a:avLst/>
          </a:prstGeom>
          <a:ln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3851920" y="6488668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66+5+20</a:t>
            </a:r>
            <a:endParaRPr lang="en-GB" dirty="0"/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>
            <a:off x="7380312" y="3717032"/>
            <a:ext cx="0" cy="144016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16"/>
          <p:cNvCxnSpPr/>
          <p:nvPr/>
        </p:nvCxnSpPr>
        <p:spPr>
          <a:xfrm>
            <a:off x="7380312" y="4859868"/>
            <a:ext cx="64807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7308304" y="493187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96</a:t>
            </a:r>
            <a:r>
              <a:rPr lang="en-GB" dirty="0" smtClean="0"/>
              <a:t> mm</a:t>
            </a:r>
            <a:endParaRPr lang="en-GB" dirty="0"/>
          </a:p>
        </p:txBody>
      </p:sp>
      <p:sp>
        <p:nvSpPr>
          <p:cNvPr id="98" name="TextBox 97"/>
          <p:cNvSpPr txBox="1"/>
          <p:nvPr/>
        </p:nvSpPr>
        <p:spPr>
          <a:xfrm>
            <a:off x="3995936" y="54868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923928" y="1268760"/>
            <a:ext cx="977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FEB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108" name="Straight Arrow Connector 16"/>
          <p:cNvCxnSpPr/>
          <p:nvPr/>
        </p:nvCxnSpPr>
        <p:spPr>
          <a:xfrm>
            <a:off x="7020272" y="5373216"/>
            <a:ext cx="1008112" cy="0"/>
          </a:xfrm>
          <a:prstGeom prst="straightConnector1">
            <a:avLst/>
          </a:prstGeom>
          <a:ln>
            <a:solidFill>
              <a:schemeClr val="tx1"/>
            </a:solidFill>
            <a:headEnd type="stealth" w="med" len="med"/>
            <a:tailEnd type="stealth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TextBox 109"/>
          <p:cNvSpPr txBox="1"/>
          <p:nvPr/>
        </p:nvSpPr>
        <p:spPr>
          <a:xfrm>
            <a:off x="7020272" y="537321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140 mm</a:t>
            </a:r>
            <a:endParaRPr lang="en-GB" dirty="0"/>
          </a:p>
        </p:txBody>
      </p:sp>
      <p:cxnSp>
        <p:nvCxnSpPr>
          <p:cNvPr id="58" name="Прямая со стрелкой 57"/>
          <p:cNvCxnSpPr/>
          <p:nvPr/>
        </p:nvCxnSpPr>
        <p:spPr>
          <a:xfrm flipH="1">
            <a:off x="7558340" y="1916832"/>
            <a:ext cx="1262132" cy="6034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flipH="1">
            <a:off x="7918380" y="1916832"/>
            <a:ext cx="902092" cy="117951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8604448" y="1628800"/>
            <a:ext cx="683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FEBs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xmlns="" val="25148806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11121</TotalTime>
  <Words>439</Words>
  <Application>Microsoft Office PowerPoint</Application>
  <PresentationFormat>Экран (4:3)</PresentationFormat>
  <Paragraphs>81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YE2 – YE3 distance Manual measurements</vt:lpstr>
      <vt:lpstr>Слайд 2</vt:lpstr>
      <vt:lpstr>Слайд 3</vt:lpstr>
      <vt:lpstr>Values from IR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Ian Crotty</dc:creator>
  <cp:lastModifiedBy>LENA</cp:lastModifiedBy>
  <cp:revision>188</cp:revision>
  <dcterms:modified xsi:type="dcterms:W3CDTF">2017-05-29T08:05:08Z</dcterms:modified>
</cp:coreProperties>
</file>