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11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280920" cy="191967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Main results received during the  EYETS16 for the RE3/1 and RE4/1 envelope</a:t>
            </a:r>
            <a:endParaRPr lang="it-IT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04856" cy="69492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Elena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Voevodina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Ian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Crotty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Salvatore </a:t>
            </a:r>
            <a:r>
              <a:rPr lang="it-IT" sz="2400" b="1" dirty="0" smtClean="0">
                <a:solidFill>
                  <a:schemeClr val="bg1">
                    <a:lumMod val="50000"/>
                  </a:schemeClr>
                </a:solidFill>
              </a:rPr>
              <a:t>Buontempo</a:t>
            </a:r>
            <a:endParaRPr lang="it-IT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9912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30/05/2017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3835052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7719" y="1124744"/>
            <a:ext cx="63227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YE3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10369" y="2708920"/>
            <a:ext cx="97745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ME3/1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59407" y="1124744"/>
            <a:ext cx="63227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YE2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580112" y="1196752"/>
            <a:ext cx="977455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RE 3/1</a:t>
            </a:r>
            <a:endParaRPr lang="en-GB" b="1" dirty="0">
              <a:solidFill>
                <a:srgbClr val="7030A0"/>
              </a:solidFill>
            </a:endParaRPr>
          </a:p>
        </p:txBody>
      </p:sp>
      <p:cxnSp>
        <p:nvCxnSpPr>
          <p:cNvPr id="14" name="Прямая со стрелкой 13"/>
          <p:cNvCxnSpPr>
            <a:stCxn id="9" idx="2"/>
          </p:cNvCxnSpPr>
          <p:nvPr/>
        </p:nvCxnSpPr>
        <p:spPr>
          <a:xfrm flipH="1">
            <a:off x="3419872" y="1566084"/>
            <a:ext cx="2648968" cy="2067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2"/>
          </p:cNvCxnSpPr>
          <p:nvPr/>
        </p:nvCxnSpPr>
        <p:spPr>
          <a:xfrm flipH="1">
            <a:off x="3491880" y="1566084"/>
            <a:ext cx="2576960" cy="4947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52120" y="2204864"/>
            <a:ext cx="977455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F0"/>
                </a:solidFill>
              </a:rPr>
              <a:t>FEB</a:t>
            </a:r>
            <a:endParaRPr lang="en-GB" b="1" dirty="0">
              <a:solidFill>
                <a:srgbClr val="00B0F0"/>
              </a:solidFill>
            </a:endParaRPr>
          </a:p>
        </p:txBody>
      </p:sp>
      <p:cxnSp>
        <p:nvCxnSpPr>
          <p:cNvPr id="22" name="Прямая со стрелкой 21"/>
          <p:cNvCxnSpPr>
            <a:stCxn id="21" idx="2"/>
          </p:cNvCxnSpPr>
          <p:nvPr/>
        </p:nvCxnSpPr>
        <p:spPr>
          <a:xfrm flipH="1">
            <a:off x="3635896" y="2574196"/>
            <a:ext cx="2504952" cy="1347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882577" y="3861048"/>
            <a:ext cx="977455" cy="6463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Neutron shield.</a:t>
            </a:r>
            <a:endParaRPr lang="en-GB" dirty="0"/>
          </a:p>
        </p:txBody>
      </p:sp>
      <p:cxnSp>
        <p:nvCxnSpPr>
          <p:cNvPr id="29" name="Прямая со стрелкой 28"/>
          <p:cNvCxnSpPr>
            <a:stCxn id="28" idx="2"/>
          </p:cNvCxnSpPr>
          <p:nvPr/>
        </p:nvCxnSpPr>
        <p:spPr>
          <a:xfrm flipH="1">
            <a:off x="3738561" y="4507379"/>
            <a:ext cx="632744" cy="424497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3635896" y="3356992"/>
            <a:ext cx="1296144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2339752" y="3356992"/>
            <a:ext cx="1008112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932040" y="3068960"/>
            <a:ext cx="3240360" cy="58477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96 mm (IO)</a:t>
            </a:r>
          </a:p>
          <a:p>
            <a:r>
              <a:rPr lang="en-GB" sz="1600" dirty="0" smtClean="0"/>
              <a:t>between ME3/1 (HEB) and N. Shield</a:t>
            </a:r>
          </a:p>
        </p:txBody>
      </p:sp>
      <p:cxnSp>
        <p:nvCxnSpPr>
          <p:cNvPr id="49" name="Прямая со стрелкой 48"/>
          <p:cNvCxnSpPr/>
          <p:nvPr/>
        </p:nvCxnSpPr>
        <p:spPr>
          <a:xfrm flipH="1">
            <a:off x="3851920" y="5877272"/>
            <a:ext cx="1296144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755576" y="5877272"/>
            <a:ext cx="1008112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1763688" y="5877272"/>
            <a:ext cx="2088232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2339752" y="3356992"/>
            <a:ext cx="2088232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716016" y="5508521"/>
            <a:ext cx="2880320" cy="58477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670 mm </a:t>
            </a:r>
          </a:p>
          <a:p>
            <a:r>
              <a:rPr lang="en-GB" sz="1600" dirty="0" smtClean="0"/>
              <a:t>between YE2 and YE3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6804248" y="0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FEB cover up to PP</a:t>
            </a:r>
            <a:endParaRPr lang="en-GB" dirty="0"/>
          </a:p>
        </p:txBody>
      </p:sp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32656"/>
            <a:ext cx="1895524" cy="22322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7" name="TextBox 56"/>
          <p:cNvSpPr txBox="1"/>
          <p:nvPr/>
        </p:nvSpPr>
        <p:spPr>
          <a:xfrm>
            <a:off x="2195736" y="1907540"/>
            <a:ext cx="864096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HEB</a:t>
            </a:r>
            <a:endParaRPr lang="en-GB" dirty="0"/>
          </a:p>
        </p:txBody>
      </p:sp>
      <p:cxnSp>
        <p:nvCxnSpPr>
          <p:cNvPr id="58" name="Прямая со стрелкой 57"/>
          <p:cNvCxnSpPr>
            <a:stCxn id="57" idx="2"/>
          </p:cNvCxnSpPr>
          <p:nvPr/>
        </p:nvCxnSpPr>
        <p:spPr>
          <a:xfrm>
            <a:off x="2627784" y="2276872"/>
            <a:ext cx="648072" cy="288032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084440" y="4797152"/>
            <a:ext cx="3240360" cy="58477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140 mm </a:t>
            </a:r>
          </a:p>
          <a:p>
            <a:r>
              <a:rPr lang="en-GB" sz="1600" dirty="0" smtClean="0"/>
              <a:t>between ME3/1 (PCB) and N. Shield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2492152" y="5085184"/>
            <a:ext cx="2088232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2051720" y="5085184"/>
            <a:ext cx="1008112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2123728" y="5085184"/>
            <a:ext cx="2088232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62" idx="1"/>
          </p:cNvCxnSpPr>
          <p:nvPr/>
        </p:nvCxnSpPr>
        <p:spPr>
          <a:xfrm flipH="1" flipV="1">
            <a:off x="3635896" y="5085184"/>
            <a:ext cx="1448544" cy="4356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3394566" y="0"/>
            <a:ext cx="1465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FEB  in high R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7626993" y="683404"/>
            <a:ext cx="977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FEB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43608" y="188640"/>
            <a:ext cx="1610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Cross section X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Рисунок 3" descr="27May2017 FEB 700x6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55372"/>
            <a:ext cx="8532440" cy="531398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51920" y="188640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FEB  in high R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836712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Length of RPC RE3/1 chamber of 1560 mm</a:t>
            </a:r>
            <a:endParaRPr lang="en-GB" sz="1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7828752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084168" y="2636912"/>
            <a:ext cx="977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FEB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6016" y="1916832"/>
            <a:ext cx="977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FEB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350100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RE3/1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“on”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472514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RE3/1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“off”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429309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Neutron Shield. </a:t>
            </a:r>
          </a:p>
          <a:p>
            <a:r>
              <a:rPr lang="en-GB" sz="1400" b="1" dirty="0" smtClean="0"/>
              <a:t>Length  of 1025 mm</a:t>
            </a:r>
            <a:endParaRPr lang="en-GB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51920" y="44624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FEB  in lower R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-489297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Design RE3/1 and RE4/1 RPC chambers </a:t>
            </a:r>
            <a:endParaRPr lang="it-IT" sz="32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412432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293096"/>
            <a:ext cx="6572349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491880" y="4005064"/>
            <a:ext cx="5004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Cross section of </a:t>
            </a:r>
            <a:r>
              <a:rPr lang="it-IT" dirty="0" smtClean="0">
                <a:latin typeface="Aharoni" pitchFamily="2" charset="-79"/>
                <a:cs typeface="Aharoni" pitchFamily="2" charset="-79"/>
              </a:rPr>
              <a:t> </a:t>
            </a:r>
            <a:r>
              <a:rPr lang="it-IT" b="1" dirty="0" smtClean="0">
                <a:latin typeface="Aharoni" pitchFamily="2" charset="-79"/>
                <a:cs typeface="Aharoni" pitchFamily="2" charset="-79"/>
              </a:rPr>
              <a:t>double gap RPC chamber</a:t>
            </a:r>
            <a:endParaRPr lang="it-IT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404664"/>
            <a:ext cx="2948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latin typeface="Aharoni" pitchFamily="2" charset="-79"/>
                <a:cs typeface="Aharoni" pitchFamily="2" charset="-79"/>
              </a:rPr>
              <a:t>Double gap RPC chamber</a:t>
            </a:r>
            <a:endParaRPr lang="it-IT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thickness RPC chamber is 25 mm;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/>
              <a:t>   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99392"/>
            <a:ext cx="7772400" cy="864096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Available  value “Z” space for RE4/1 RPC chambers</a:t>
            </a:r>
            <a:endParaRPr lang="it-IT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251520" y="620688"/>
          <a:ext cx="8568952" cy="2037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990"/>
                <a:gridCol w="1578491"/>
                <a:gridCol w="1671003"/>
                <a:gridCol w="1830973"/>
                <a:gridCol w="1684495"/>
              </a:tblGrid>
              <a:tr h="11234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Name of </a:t>
                      </a:r>
                      <a:r>
                        <a:rPr lang="en-US" sz="1600" b="1" dirty="0" smtClean="0"/>
                        <a:t>methods to determine the value “Z"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Distance between YE/ 4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and</a:t>
                      </a:r>
                      <a:r>
                        <a:rPr lang="en-US" sz="1600" baseline="0" dirty="0" smtClean="0"/>
                        <a:t> YE/3, mm</a:t>
                      </a:r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Thickness ME4/1</a:t>
                      </a:r>
                      <a:r>
                        <a:rPr lang="en-US" sz="1600" baseline="0" dirty="0" smtClean="0"/>
                        <a:t> package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mm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Thickness neutron shielding,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mm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Distance between YE/ 4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and</a:t>
                      </a:r>
                      <a:r>
                        <a:rPr lang="en-US" sz="1600" baseline="0" dirty="0" smtClean="0"/>
                        <a:t> ME4,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 mm</a:t>
                      </a:r>
                      <a:endParaRPr lang="it-IT" sz="1600" dirty="0" smtClean="0"/>
                    </a:p>
                  </a:txBody>
                  <a:tcPr/>
                </a:tc>
              </a:tr>
              <a:tr h="914438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Main drawing of  the CMS (3D</a:t>
                      </a:r>
                      <a:r>
                        <a:rPr lang="en-US" sz="1800" b="1" baseline="0" dirty="0" smtClean="0">
                          <a:solidFill>
                            <a:srgbClr val="0000FF"/>
                          </a:solidFill>
                        </a:rPr>
                        <a:t> model</a:t>
                      </a: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655</a:t>
                      </a:r>
                      <a:endParaRPr lang="it-IT" sz="18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504</a:t>
                      </a:r>
                      <a:endParaRPr lang="it-IT" sz="18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  <a:endParaRPr lang="it-IT" sz="18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  <a:endParaRPr lang="it-IT" sz="18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2636912"/>
            <a:ext cx="7864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Available value “Z” will be about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(655-504-66)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85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± 1 mm   </a:t>
            </a:r>
            <a:endParaRPr lang="it-I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924944"/>
            <a:ext cx="8607997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BUT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85 </a:t>
            </a:r>
            <a:r>
              <a:rPr lang="en-US" sz="2400" b="1" dirty="0" smtClean="0">
                <a:solidFill>
                  <a:srgbClr val="FF0000"/>
                </a:solidFill>
              </a:rPr>
              <a:t>± 1 mm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is not enough  </a:t>
            </a:r>
            <a:r>
              <a:rPr lang="en-US" b="1" dirty="0" smtClean="0">
                <a:solidFill>
                  <a:srgbClr val="FF0000"/>
                </a:solidFill>
              </a:rPr>
              <a:t>space for RE4/1 RPC chambers with </a:t>
            </a:r>
            <a:r>
              <a:rPr lang="en-US" b="1" dirty="0" smtClean="0">
                <a:solidFill>
                  <a:srgbClr val="FF0000"/>
                </a:solidFill>
              </a:rPr>
              <a:t>overlapping!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Because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</a:rPr>
              <a:t>(</a:t>
            </a:r>
            <a:r>
              <a:rPr lang="en-US" sz="2000" b="1" dirty="0" smtClean="0">
                <a:solidFill>
                  <a:srgbClr val="FF0000"/>
                </a:solidFill>
              </a:rPr>
              <a:t>85 </a:t>
            </a:r>
            <a:r>
              <a:rPr lang="en-US" sz="2000" b="1" dirty="0" smtClean="0">
                <a:solidFill>
                  <a:srgbClr val="FF0000"/>
                </a:solidFill>
              </a:rPr>
              <a:t>± 1) – ( 20 + 25+ 5 +25 + 8)  = </a:t>
            </a:r>
            <a:r>
              <a:rPr lang="en-US" sz="2000" b="1" dirty="0" smtClean="0">
                <a:solidFill>
                  <a:srgbClr val="FF0000"/>
                </a:solidFill>
              </a:rPr>
              <a:t>3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± 1 </a:t>
            </a:r>
            <a:r>
              <a:rPr lang="en-US" sz="2000" b="1" dirty="0" smtClean="0">
                <a:solidFill>
                  <a:srgbClr val="FF0000"/>
                </a:solidFill>
              </a:rPr>
              <a:t>mm,</a:t>
            </a:r>
            <a:endParaRPr lang="en-US" b="1" dirty="0" smtClean="0"/>
          </a:p>
          <a:p>
            <a:r>
              <a:rPr lang="en-US" dirty="0" smtClean="0"/>
              <a:t>where</a:t>
            </a:r>
          </a:p>
          <a:p>
            <a:r>
              <a:rPr lang="en-US" dirty="0" smtClean="0"/>
              <a:t>The space between ME4/1 and RE4/1 should be a minimum of 20 mm;</a:t>
            </a:r>
          </a:p>
          <a:p>
            <a:r>
              <a:rPr lang="en-US" dirty="0" smtClean="0"/>
              <a:t>Thicknesses of the RE4/1 “on” yoke and “off” yoke is 25 mm;</a:t>
            </a:r>
          </a:p>
          <a:p>
            <a:r>
              <a:rPr lang="en-US" dirty="0" smtClean="0"/>
              <a:t>The value gap is 5 mm;</a:t>
            </a:r>
          </a:p>
          <a:p>
            <a:r>
              <a:rPr lang="en-US" dirty="0" smtClean="0"/>
              <a:t>Thickness </a:t>
            </a:r>
            <a:r>
              <a:rPr lang="en-US" dirty="0" err="1" smtClean="0"/>
              <a:t>Alu</a:t>
            </a:r>
            <a:r>
              <a:rPr lang="en-US" dirty="0" smtClean="0"/>
              <a:t> mounting plates is 8 mm.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Thus, we have the available space for RE4/1 chambers  </a:t>
            </a:r>
            <a:r>
              <a:rPr lang="en-US" sz="2800" b="1" u="sng" dirty="0" smtClean="0">
                <a:solidFill>
                  <a:srgbClr val="FF0000"/>
                </a:solidFill>
              </a:rPr>
              <a:t>without </a:t>
            </a:r>
            <a:r>
              <a:rPr lang="en-US" sz="2800" b="1" u="sng" dirty="0" smtClean="0">
                <a:solidFill>
                  <a:srgbClr val="FF0000"/>
                </a:solidFill>
              </a:rPr>
              <a:t>overlapping!</a:t>
            </a:r>
            <a:endParaRPr lang="en-US" u="sng" dirty="0" smtClean="0">
              <a:solidFill>
                <a:srgbClr val="FF0000"/>
              </a:solidFill>
            </a:endParaRPr>
          </a:p>
          <a:p>
            <a:endParaRPr lang="en-US" b="1" dirty="0" smtClean="0"/>
          </a:p>
          <a:p>
            <a:r>
              <a:rPr lang="en-US" b="1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6672"/>
            <a:ext cx="5152297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 стрелкой 3"/>
          <p:cNvCxnSpPr/>
          <p:nvPr/>
        </p:nvCxnSpPr>
        <p:spPr>
          <a:xfrm>
            <a:off x="2411760" y="5949280"/>
            <a:ext cx="1008112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5364088" y="5949280"/>
            <a:ext cx="1215752" cy="8384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3419872" y="5949280"/>
            <a:ext cx="1944216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51920" y="5805264"/>
            <a:ext cx="115212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655 mm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643583" y="476672"/>
            <a:ext cx="63227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YE3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292080" y="476672"/>
            <a:ext cx="63227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YE4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588224" y="1484784"/>
            <a:ext cx="1368152" cy="584775"/>
          </a:xfrm>
          <a:prstGeom prst="rect">
            <a:avLst/>
          </a:prstGeom>
          <a:solidFill>
            <a:srgbClr val="FFFF00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7030A0"/>
                </a:solidFill>
              </a:rPr>
              <a:t>RE </a:t>
            </a:r>
            <a:r>
              <a:rPr lang="en-GB" sz="3200" b="1" dirty="0" smtClean="0">
                <a:solidFill>
                  <a:srgbClr val="7030A0"/>
                </a:solidFill>
              </a:rPr>
              <a:t>4/1</a:t>
            </a:r>
            <a:endParaRPr lang="en-GB" sz="3200" b="1" dirty="0">
              <a:solidFill>
                <a:srgbClr val="7030A0"/>
              </a:solidFill>
            </a:endParaRPr>
          </a:p>
        </p:txBody>
      </p:sp>
      <p:cxnSp>
        <p:nvCxnSpPr>
          <p:cNvPr id="13" name="Прямая со стрелкой 12"/>
          <p:cNvCxnSpPr>
            <a:stCxn id="12" idx="1"/>
          </p:cNvCxnSpPr>
          <p:nvPr/>
        </p:nvCxnSpPr>
        <p:spPr>
          <a:xfrm flipH="1" flipV="1">
            <a:off x="5004052" y="1556796"/>
            <a:ext cx="1584172" cy="22037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35896" y="3789040"/>
            <a:ext cx="9361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ME4/1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394745" y="3933056"/>
            <a:ext cx="977455" cy="923330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Neutron shield</a:t>
            </a:r>
            <a:r>
              <a:rPr lang="en-GB" dirty="0" smtClean="0"/>
              <a:t>. 66 mm</a:t>
            </a:r>
            <a:endParaRPr lang="en-GB" dirty="0"/>
          </a:p>
        </p:txBody>
      </p:sp>
      <p:cxnSp>
        <p:nvCxnSpPr>
          <p:cNvPr id="18" name="Прямая со стрелкой 17"/>
          <p:cNvCxnSpPr>
            <a:stCxn id="17" idx="2"/>
          </p:cNvCxnSpPr>
          <p:nvPr/>
        </p:nvCxnSpPr>
        <p:spPr>
          <a:xfrm flipH="1">
            <a:off x="5220072" y="4856386"/>
            <a:ext cx="663401" cy="300806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419872" y="3429000"/>
            <a:ext cx="1440160" cy="0"/>
          </a:xfrm>
          <a:prstGeom prst="straightConnector1">
            <a:avLst/>
          </a:prstGeom>
          <a:ln w="28575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35896" y="2996952"/>
            <a:ext cx="108012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504 mm</a:t>
            </a:r>
            <a:endParaRPr lang="en-GB" dirty="0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683568" y="-99392"/>
            <a:ext cx="7772400" cy="8640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Cross section YE3 and YE4</a:t>
            </a: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3851920" y="1096868"/>
            <a:ext cx="100811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4932040" y="1105252"/>
            <a:ext cx="360040" cy="194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4932040" y="548680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03848" y="880844"/>
            <a:ext cx="1080120" cy="110799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20 mm</a:t>
            </a:r>
          </a:p>
          <a:p>
            <a:r>
              <a:rPr lang="en-GB" sz="1200" dirty="0" smtClean="0"/>
              <a:t>Clearance between  ME4/1 and RE4/1 </a:t>
            </a:r>
            <a:endParaRPr lang="en-GB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337</Words>
  <Application>Microsoft Office PowerPoint</Application>
  <PresentationFormat>Экран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Main results received during the  EYETS16 for the RE3/1 and RE4/1 envelope</vt:lpstr>
      <vt:lpstr>Слайд 2</vt:lpstr>
      <vt:lpstr>Слайд 3</vt:lpstr>
      <vt:lpstr>Слайд 4</vt:lpstr>
      <vt:lpstr>Design RE3/1 and RE4/1 RPC chambers </vt:lpstr>
      <vt:lpstr>Available  value “Z” space for RE4/1 RPC chambers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Main results received during the  EYETS16 for the RE3/1 and RE4/1 envelope</dc:title>
  <dc:creator>LENA</dc:creator>
  <cp:lastModifiedBy>LENA</cp:lastModifiedBy>
  <cp:revision>15</cp:revision>
  <dcterms:created xsi:type="dcterms:W3CDTF">2017-05-29T13:39:16Z</dcterms:created>
  <dcterms:modified xsi:type="dcterms:W3CDTF">2017-05-29T16:08:58Z</dcterms:modified>
</cp:coreProperties>
</file>