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57" r:id="rId4"/>
    <p:sldId id="265" r:id="rId5"/>
    <p:sldId id="283" r:id="rId6"/>
    <p:sldId id="276" r:id="rId7"/>
    <p:sldId id="275" r:id="rId8"/>
    <p:sldId id="284" r:id="rId9"/>
    <p:sldId id="259" r:id="rId10"/>
    <p:sldId id="260" r:id="rId11"/>
    <p:sldId id="281" r:id="rId12"/>
    <p:sldId id="261" r:id="rId13"/>
    <p:sldId id="266" r:id="rId14"/>
    <p:sldId id="269" r:id="rId15"/>
    <p:sldId id="282" r:id="rId16"/>
    <p:sldId id="262" r:id="rId17"/>
    <p:sldId id="277" r:id="rId18"/>
    <p:sldId id="278" r:id="rId19"/>
    <p:sldId id="279"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4660"/>
  </p:normalViewPr>
  <p:slideViewPr>
    <p:cSldViewPr>
      <p:cViewPr>
        <p:scale>
          <a:sx n="60" d="100"/>
          <a:sy n="60" d="100"/>
        </p:scale>
        <p:origin x="-163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23F50-8ABD-4750-866B-45472A9E0108}" type="datetimeFigureOut">
              <a:rPr lang="it-IT" smtClean="0"/>
              <a:pPr/>
              <a:t>15/05/2017</a:t>
            </a:fld>
            <a:endParaRPr lang="it-IT"/>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F9EC2-5E49-42B7-9715-BA45381FF909}"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485F1BC2-4FA0-477F-9BB2-16462200B4D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340768"/>
            <a:ext cx="8280920" cy="1919676"/>
          </a:xfrm>
        </p:spPr>
        <p:txBody>
          <a:bodyPr>
            <a:normAutofit fontScale="90000"/>
          </a:bodyPr>
          <a:lstStyle/>
          <a:p>
            <a:r>
              <a:rPr lang="en-US" b="1" dirty="0" smtClean="0">
                <a:solidFill>
                  <a:schemeClr val="tx2">
                    <a:lumMod val="75000"/>
                  </a:schemeClr>
                </a:solidFill>
              </a:rPr>
              <a:t> Main results received during the  EYETS16 for the RE3/1 and RE4/1 envelope</a:t>
            </a:r>
            <a:endParaRPr lang="it-IT" b="1" dirty="0">
              <a:solidFill>
                <a:schemeClr val="tx2">
                  <a:lumMod val="75000"/>
                </a:schemeClr>
              </a:solidFill>
            </a:endParaRPr>
          </a:p>
        </p:txBody>
      </p:sp>
      <p:sp>
        <p:nvSpPr>
          <p:cNvPr id="3" name="Подзаголовок 2"/>
          <p:cNvSpPr>
            <a:spLocks noGrp="1"/>
          </p:cNvSpPr>
          <p:nvPr>
            <p:ph type="subTitle" idx="1"/>
          </p:nvPr>
        </p:nvSpPr>
        <p:spPr>
          <a:xfrm>
            <a:off x="683568" y="3886200"/>
            <a:ext cx="7704856" cy="694928"/>
          </a:xfrm>
        </p:spPr>
        <p:txBody>
          <a:bodyPr>
            <a:normAutofit/>
          </a:bodyPr>
          <a:lstStyle/>
          <a:p>
            <a:r>
              <a:rPr lang="en-US" sz="2400" b="1" dirty="0" smtClean="0">
                <a:solidFill>
                  <a:schemeClr val="bg1">
                    <a:lumMod val="50000"/>
                  </a:schemeClr>
                </a:solidFill>
              </a:rPr>
              <a:t>Elena </a:t>
            </a:r>
            <a:r>
              <a:rPr lang="en-US" sz="2400" b="1" dirty="0" err="1" smtClean="0">
                <a:solidFill>
                  <a:schemeClr val="bg1">
                    <a:lumMod val="50000"/>
                  </a:schemeClr>
                </a:solidFill>
              </a:rPr>
              <a:t>Voevodina</a:t>
            </a:r>
            <a:r>
              <a:rPr lang="en-US" sz="2400" b="1" dirty="0" smtClean="0">
                <a:solidFill>
                  <a:schemeClr val="bg1">
                    <a:lumMod val="50000"/>
                  </a:schemeClr>
                </a:solidFill>
              </a:rPr>
              <a:t>, Ian </a:t>
            </a:r>
            <a:r>
              <a:rPr lang="en-US" sz="2400" b="1" dirty="0" err="1" smtClean="0">
                <a:solidFill>
                  <a:schemeClr val="bg1">
                    <a:lumMod val="50000"/>
                  </a:schemeClr>
                </a:solidFill>
              </a:rPr>
              <a:t>Crotty</a:t>
            </a:r>
            <a:r>
              <a:rPr lang="en-US" sz="2400" b="1" dirty="0" smtClean="0">
                <a:solidFill>
                  <a:schemeClr val="bg1">
                    <a:lumMod val="50000"/>
                  </a:schemeClr>
                </a:solidFill>
              </a:rPr>
              <a:t>, Salvatore </a:t>
            </a:r>
            <a:r>
              <a:rPr lang="it-IT" sz="2400" b="1" dirty="0" smtClean="0">
                <a:solidFill>
                  <a:schemeClr val="bg1">
                    <a:lumMod val="50000"/>
                  </a:schemeClr>
                </a:solidFill>
              </a:rPr>
              <a:t>Buontempo</a:t>
            </a:r>
            <a:endParaRPr lang="it-IT" sz="2400" b="1" dirty="0">
              <a:solidFill>
                <a:schemeClr val="bg1">
                  <a:lumMod val="50000"/>
                </a:schemeClr>
              </a:solidFill>
            </a:endParaRPr>
          </a:p>
        </p:txBody>
      </p:sp>
      <p:sp>
        <p:nvSpPr>
          <p:cNvPr id="4" name="TextBox 3"/>
          <p:cNvSpPr txBox="1"/>
          <p:nvPr/>
        </p:nvSpPr>
        <p:spPr>
          <a:xfrm>
            <a:off x="3779912" y="6309320"/>
            <a:ext cx="1872208" cy="369332"/>
          </a:xfrm>
          <a:prstGeom prst="rect">
            <a:avLst/>
          </a:prstGeom>
          <a:noFill/>
        </p:spPr>
        <p:txBody>
          <a:bodyPr wrap="square" rtlCol="0">
            <a:spAutoFit/>
          </a:bodyPr>
          <a:lstStyle/>
          <a:p>
            <a:pPr algn="ctr"/>
            <a:r>
              <a:rPr lang="en-US" dirty="0" smtClean="0"/>
              <a:t>14/05/2017</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
            <a:ext cx="7128792" cy="836712"/>
          </a:xfrm>
        </p:spPr>
        <p:txBody>
          <a:bodyPr>
            <a:normAutofit fontScale="90000"/>
          </a:bodyPr>
          <a:lstStyle/>
          <a:p>
            <a:r>
              <a:rPr lang="en-US" sz="2800" b="1" dirty="0" smtClean="0">
                <a:solidFill>
                  <a:srgbClr val="0000FF"/>
                </a:solidFill>
              </a:rPr>
              <a:t>1. Main drawing of  the CMS (3D model)</a:t>
            </a:r>
            <a:r>
              <a:rPr lang="it-IT" sz="2800" dirty="0" smtClean="0"/>
              <a:t/>
            </a:r>
            <a:br>
              <a:rPr lang="it-IT" sz="2800" dirty="0" smtClean="0"/>
            </a:br>
            <a:endParaRPr lang="it-IT" sz="2800" dirty="0"/>
          </a:p>
        </p:txBody>
      </p:sp>
      <p:sp>
        <p:nvSpPr>
          <p:cNvPr id="3" name="Подзаголовок 2"/>
          <p:cNvSpPr>
            <a:spLocks noGrp="1"/>
          </p:cNvSpPr>
          <p:nvPr>
            <p:ph type="subTitle" idx="1"/>
          </p:nvPr>
        </p:nvSpPr>
        <p:spPr/>
        <p:txBody>
          <a:bodyPr/>
          <a:lstStyle/>
          <a:p>
            <a:endParaRPr lang="it-IT"/>
          </a:p>
        </p:txBody>
      </p:sp>
      <p:pic>
        <p:nvPicPr>
          <p:cNvPr id="4" name="Picture 2"/>
          <p:cNvPicPr>
            <a:picLocks noChangeAspect="1" noChangeArrowheads="1"/>
          </p:cNvPicPr>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148064" y="5125967"/>
            <a:ext cx="4005717" cy="1759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1043608" y="337195"/>
            <a:ext cx="6668021" cy="6520805"/>
          </a:xfrm>
          <a:prstGeom prst="rect">
            <a:avLst/>
          </a:prstGeom>
          <a:noFill/>
          <a:ln w="9525">
            <a:noFill/>
            <a:miter lim="800000"/>
            <a:headEnd/>
            <a:tailEnd/>
          </a:ln>
        </p:spPr>
      </p:pic>
      <p:sp>
        <p:nvSpPr>
          <p:cNvPr id="4" name="Заголовок 1"/>
          <p:cNvSpPr txBox="1">
            <a:spLocks/>
          </p:cNvSpPr>
          <p:nvPr/>
        </p:nvSpPr>
        <p:spPr>
          <a:xfrm>
            <a:off x="827584" y="332656"/>
            <a:ext cx="8136904" cy="836712"/>
          </a:xfrm>
          <a:prstGeom prst="rect">
            <a:avLst/>
          </a:prstGeom>
        </p:spPr>
        <p:txBody>
          <a:bodyPr vert="horz" lIns="91440" tIns="45720" rIns="91440" bIns="45720" rtlCol="0" anchor="ctr">
            <a:noAutofit/>
          </a:bodyPr>
          <a:lstStyle/>
          <a:p>
            <a:pPr algn="ctr">
              <a:spcBef>
                <a:spcPct val="0"/>
              </a:spcBef>
            </a:pPr>
            <a:r>
              <a:rPr lang="en-US" sz="2500" b="1" dirty="0" smtClean="0">
                <a:latin typeface="+mj-lt"/>
                <a:ea typeface="+mj-ea"/>
                <a:cs typeface="+mj-cs"/>
              </a:rPr>
              <a:t>2</a:t>
            </a:r>
            <a:r>
              <a:rPr kumimoji="0" lang="en-US" sz="2500" b="1" i="0" u="none" strike="noStrike" kern="1200" cap="none" spc="0" normalizeH="0" baseline="0" noProof="0" dirty="0" smtClean="0">
                <a:ln>
                  <a:noFill/>
                </a:ln>
                <a:effectLst/>
                <a:uLnTx/>
                <a:uFillTx/>
                <a:latin typeface="+mj-lt"/>
                <a:ea typeface="+mj-ea"/>
                <a:cs typeface="+mj-cs"/>
              </a:rPr>
              <a:t>. </a:t>
            </a:r>
            <a:r>
              <a:rPr lang="en-US" sz="2500" b="1" dirty="0" smtClean="0">
                <a:latin typeface="+mj-lt"/>
                <a:ea typeface="+mj-ea"/>
                <a:cs typeface="+mj-cs"/>
              </a:rPr>
              <a:t>Manual measurements at P5 from 19 of Dec. 2016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effectLst/>
                <a:uLnTx/>
                <a:uFillTx/>
                <a:latin typeface="+mj-lt"/>
                <a:ea typeface="+mj-ea"/>
                <a:cs typeface="+mj-cs"/>
              </a:rPr>
              <a:t/>
            </a:r>
            <a:br>
              <a:rPr kumimoji="0" lang="it-IT" sz="2400" b="0" i="0" u="none" strike="noStrike" kern="1200" cap="none" spc="0" normalizeH="0" baseline="0" noProof="0" dirty="0" smtClean="0">
                <a:ln>
                  <a:noFill/>
                </a:ln>
                <a:effectLst/>
                <a:uLnTx/>
                <a:uFillTx/>
                <a:latin typeface="+mj-lt"/>
                <a:ea typeface="+mj-ea"/>
                <a:cs typeface="+mj-cs"/>
              </a:rPr>
            </a:br>
            <a:endParaRPr kumimoji="0" lang="it-IT" sz="24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27584" y="332656"/>
            <a:ext cx="8136904" cy="836712"/>
          </a:xfrm>
          <a:prstGeom prst="rect">
            <a:avLst/>
          </a:prstGeom>
        </p:spPr>
        <p:txBody>
          <a:bodyPr vert="horz" lIns="91440" tIns="45720" rIns="91440" bIns="45720" rtlCol="0" anchor="ctr">
            <a:noAutofit/>
          </a:bodyPr>
          <a:lstStyle/>
          <a:p>
            <a:pPr algn="ctr">
              <a:spcBef>
                <a:spcPct val="0"/>
              </a:spcBef>
            </a:pPr>
            <a:r>
              <a:rPr lang="en-US" sz="2500" b="1" dirty="0" smtClean="0">
                <a:solidFill>
                  <a:srgbClr val="0000FF"/>
                </a:solidFill>
                <a:latin typeface="+mj-lt"/>
                <a:ea typeface="+mj-ea"/>
                <a:cs typeface="+mj-cs"/>
              </a:rPr>
              <a:t>2</a:t>
            </a:r>
            <a:r>
              <a:rPr kumimoji="0" lang="en-US" sz="2500" b="1" i="0" u="none" strike="noStrike" kern="1200" cap="none" spc="0" normalizeH="0" baseline="0" noProof="0" dirty="0" smtClean="0">
                <a:ln>
                  <a:noFill/>
                </a:ln>
                <a:solidFill>
                  <a:srgbClr val="0000FF"/>
                </a:solidFill>
                <a:effectLst/>
                <a:uLnTx/>
                <a:uFillTx/>
                <a:latin typeface="+mj-lt"/>
                <a:ea typeface="+mj-ea"/>
                <a:cs typeface="+mj-cs"/>
              </a:rPr>
              <a:t>. </a:t>
            </a:r>
            <a:r>
              <a:rPr lang="en-US" sz="2500" b="1" dirty="0" smtClean="0">
                <a:solidFill>
                  <a:srgbClr val="0000FF"/>
                </a:solidFill>
                <a:latin typeface="+mj-lt"/>
                <a:ea typeface="+mj-ea"/>
                <a:cs typeface="+mj-cs"/>
              </a:rPr>
              <a:t>Manual measurements at P5 from 19 of Dec. 2016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mj-lt"/>
                <a:ea typeface="+mj-ea"/>
                <a:cs typeface="+mj-cs"/>
              </a:rPr>
              <a:t/>
            </a:r>
            <a:br>
              <a:rPr kumimoji="0" lang="it-IT" sz="2400" b="0" i="0" u="none" strike="noStrike" kern="1200" cap="none" spc="0" normalizeH="0" baseline="0" noProof="0" dirty="0" smtClean="0">
                <a:ln>
                  <a:noFill/>
                </a:ln>
                <a:solidFill>
                  <a:schemeClr val="tx1"/>
                </a:solidFill>
                <a:effectLst/>
                <a:uLnTx/>
                <a:uFillTx/>
                <a:latin typeface="+mj-lt"/>
                <a:ea typeface="+mj-ea"/>
                <a:cs typeface="+mj-cs"/>
              </a:rPr>
            </a:br>
            <a:endParaRPr kumimoji="0" lang="it-IT"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24544" y="692696"/>
            <a:ext cx="9468544" cy="6165304"/>
          </a:xfrm>
          <a:prstGeom prst="rect">
            <a:avLst/>
          </a:prstGeom>
          <a:noFill/>
          <a:ln w="9525">
            <a:noFill/>
            <a:miter lim="800000"/>
            <a:headEnd/>
            <a:tailEnd/>
          </a:ln>
        </p:spPr>
      </p:pic>
      <p:pic>
        <p:nvPicPr>
          <p:cNvPr id="7" name="Picture 1"/>
          <p:cNvPicPr>
            <a:picLocks noChangeAspect="1" noChangeArrowheads="1"/>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796135" y="2708920"/>
            <a:ext cx="3289507" cy="3024336"/>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
        <p:nvSpPr>
          <p:cNvPr id="8" name="Oval 2"/>
          <p:cNvSpPr/>
          <p:nvPr/>
        </p:nvSpPr>
        <p:spPr>
          <a:xfrm>
            <a:off x="7447022" y="4653136"/>
            <a:ext cx="365338"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9" name="Oval 3"/>
          <p:cNvSpPr/>
          <p:nvPr/>
        </p:nvSpPr>
        <p:spPr>
          <a:xfrm>
            <a:off x="6814242" y="3429000"/>
            <a:ext cx="350046"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0" name="Oval 5"/>
          <p:cNvSpPr/>
          <p:nvPr/>
        </p:nvSpPr>
        <p:spPr>
          <a:xfrm>
            <a:off x="5946039" y="2878202"/>
            <a:ext cx="354153"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1" name="Oval 6"/>
          <p:cNvSpPr/>
          <p:nvPr/>
        </p:nvSpPr>
        <p:spPr>
          <a:xfrm>
            <a:off x="7668344" y="3789040"/>
            <a:ext cx="360040"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2" name="Oval 7"/>
          <p:cNvSpPr/>
          <p:nvPr/>
        </p:nvSpPr>
        <p:spPr>
          <a:xfrm>
            <a:off x="7946809" y="3284984"/>
            <a:ext cx="369607"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3" name="TextBox 8"/>
          <p:cNvSpPr txBox="1"/>
          <p:nvPr/>
        </p:nvSpPr>
        <p:spPr>
          <a:xfrm>
            <a:off x="8244408" y="3356993"/>
            <a:ext cx="288032" cy="21602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2</a:t>
            </a:r>
          </a:p>
        </p:txBody>
      </p:sp>
      <p:sp>
        <p:nvSpPr>
          <p:cNvPr id="14" name="TextBox 9"/>
          <p:cNvSpPr txBox="1"/>
          <p:nvPr/>
        </p:nvSpPr>
        <p:spPr>
          <a:xfrm>
            <a:off x="6732240" y="3789040"/>
            <a:ext cx="253985" cy="28094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a:t>7</a:t>
            </a:r>
          </a:p>
        </p:txBody>
      </p:sp>
      <p:sp>
        <p:nvSpPr>
          <p:cNvPr id="15" name="TextBox 10"/>
          <p:cNvSpPr txBox="1"/>
          <p:nvPr/>
        </p:nvSpPr>
        <p:spPr>
          <a:xfrm>
            <a:off x="5868144" y="3284984"/>
            <a:ext cx="266366" cy="29733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6</a:t>
            </a:r>
          </a:p>
        </p:txBody>
      </p:sp>
      <p:sp>
        <p:nvSpPr>
          <p:cNvPr id="16" name="TextBox 11"/>
          <p:cNvSpPr txBox="1"/>
          <p:nvPr/>
        </p:nvSpPr>
        <p:spPr>
          <a:xfrm>
            <a:off x="7956376" y="4005064"/>
            <a:ext cx="210147" cy="21007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3</a:t>
            </a:r>
          </a:p>
        </p:txBody>
      </p:sp>
      <p:sp>
        <p:nvSpPr>
          <p:cNvPr id="17" name="TextBox 13"/>
          <p:cNvSpPr txBox="1"/>
          <p:nvPr/>
        </p:nvSpPr>
        <p:spPr>
          <a:xfrm>
            <a:off x="7380312" y="5013176"/>
            <a:ext cx="223740" cy="22265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5</a:t>
            </a:r>
          </a:p>
        </p:txBody>
      </p:sp>
      <p:cxnSp>
        <p:nvCxnSpPr>
          <p:cNvPr id="20" name="Прямая со стрелкой 19"/>
          <p:cNvCxnSpPr/>
          <p:nvPr/>
        </p:nvCxnSpPr>
        <p:spPr>
          <a:xfrm>
            <a:off x="971600" y="2780928"/>
            <a:ext cx="1152128"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8032" y="2492896"/>
            <a:ext cx="1115616" cy="523220"/>
          </a:xfrm>
          <a:prstGeom prst="rect">
            <a:avLst/>
          </a:prstGeom>
          <a:noFill/>
        </p:spPr>
        <p:txBody>
          <a:bodyPr wrap="square" rtlCol="0">
            <a:spAutoFit/>
          </a:bodyPr>
          <a:lstStyle/>
          <a:p>
            <a:r>
              <a:rPr lang="en-US" sz="1400" dirty="0" smtClean="0"/>
              <a:t>Machined pocket</a:t>
            </a:r>
            <a:endParaRPr lang="it-IT"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0"/>
            <a:ext cx="8136904" cy="720080"/>
          </a:xfrm>
        </p:spPr>
        <p:txBody>
          <a:bodyPr>
            <a:normAutofit/>
          </a:bodyPr>
          <a:lstStyle/>
          <a:p>
            <a:r>
              <a:rPr lang="en-US" sz="2800" b="1" dirty="0" smtClean="0">
                <a:solidFill>
                  <a:schemeClr val="tx2">
                    <a:lumMod val="75000"/>
                  </a:schemeClr>
                </a:solidFill>
              </a:rPr>
              <a:t>Difficult topology of CSC chamber’s surfaces  </a:t>
            </a:r>
            <a:endParaRPr lang="it-IT" sz="2800" b="1" dirty="0">
              <a:solidFill>
                <a:schemeClr val="tx2">
                  <a:lumMod val="75000"/>
                </a:schemeClr>
              </a:solidFill>
            </a:endParaRPr>
          </a:p>
        </p:txBody>
      </p:sp>
      <p:pic>
        <p:nvPicPr>
          <p:cNvPr id="6" name="Рисунок 5" descr="3D model CSC chamber.png"/>
          <p:cNvPicPr>
            <a:picLocks noChangeAspect="1"/>
          </p:cNvPicPr>
          <p:nvPr/>
        </p:nvPicPr>
        <p:blipFill>
          <a:blip r:embed="rId2" cstate="print"/>
          <a:srcRect l="14848" t="8000" r="5515"/>
          <a:stretch>
            <a:fillRect/>
          </a:stretch>
        </p:blipFill>
        <p:spPr>
          <a:xfrm>
            <a:off x="4464524" y="1052736"/>
            <a:ext cx="4679476" cy="5472608"/>
          </a:xfrm>
          <a:prstGeom prst="rect">
            <a:avLst/>
          </a:prstGeom>
        </p:spPr>
      </p:pic>
      <p:pic>
        <p:nvPicPr>
          <p:cNvPr id="7" name="Picture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3717032"/>
            <a:ext cx="3925684" cy="2944263"/>
          </a:xfrm>
          <a:prstGeom prst="rect">
            <a:avLst/>
          </a:prstGeom>
        </p:spPr>
      </p:pic>
      <p:cxnSp>
        <p:nvCxnSpPr>
          <p:cNvPr id="9" name="Прямая со стрелкой 8"/>
          <p:cNvCxnSpPr/>
          <p:nvPr/>
        </p:nvCxnSpPr>
        <p:spPr>
          <a:xfrm flipH="1">
            <a:off x="1043608" y="3068960"/>
            <a:ext cx="3672408" cy="25202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5580112" y="2420888"/>
            <a:ext cx="576064"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5940152" y="3789040"/>
            <a:ext cx="43204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2555776" y="4509120"/>
            <a:ext cx="1872208"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5868144" y="3789040"/>
            <a:ext cx="1008112"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a:off x="2411760" y="4005064"/>
            <a:ext cx="2160240"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5868144" y="4581128"/>
            <a:ext cx="72008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H="1" flipV="1">
            <a:off x="2987824" y="4869160"/>
            <a:ext cx="2376264"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V="1">
            <a:off x="6372200" y="5157192"/>
            <a:ext cx="64807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flipH="1" flipV="1">
            <a:off x="3275856" y="5301208"/>
            <a:ext cx="2448272"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0" y="1268760"/>
            <a:ext cx="1981485" cy="3384376"/>
          </a:xfrm>
          <a:prstGeom prst="rect">
            <a:avLst/>
          </a:prstGeom>
          <a:ln>
            <a:solidFill>
              <a:srgbClr val="00B0F0"/>
            </a:solidFill>
          </a:ln>
          <a:effectLst>
            <a:outerShdw blurRad="190500" algn="tl" rotWithShape="0">
              <a:srgbClr val="000000">
                <a:alpha val="70000"/>
              </a:srgbClr>
            </a:outerShdw>
          </a:effectLst>
        </p:spPr>
      </p:pic>
      <p:sp>
        <p:nvSpPr>
          <p:cNvPr id="17" name="TextBox 16"/>
          <p:cNvSpPr txBox="1"/>
          <p:nvPr/>
        </p:nvSpPr>
        <p:spPr>
          <a:xfrm>
            <a:off x="2267744" y="1340769"/>
            <a:ext cx="2376264" cy="646331"/>
          </a:xfrm>
          <a:prstGeom prst="rect">
            <a:avLst/>
          </a:prstGeom>
          <a:noFill/>
          <a:ln>
            <a:solidFill>
              <a:srgbClr val="00B0F0"/>
            </a:solidFill>
          </a:ln>
        </p:spPr>
        <p:txBody>
          <a:bodyPr wrap="square" rtlCol="0">
            <a:spAutoFit/>
          </a:bodyPr>
          <a:lstStyle/>
          <a:p>
            <a:r>
              <a:rPr lang="en-US" b="1" dirty="0" smtClean="0">
                <a:solidFill>
                  <a:schemeClr val="tx2">
                    <a:lumMod val="60000"/>
                    <a:lumOff val="40000"/>
                  </a:schemeClr>
                </a:solidFill>
              </a:rPr>
              <a:t>Manual measurement at bld.904</a:t>
            </a:r>
            <a:endParaRPr lang="it-IT" b="1" dirty="0">
              <a:solidFill>
                <a:schemeClr val="tx2">
                  <a:lumMod val="60000"/>
                  <a:lumOff val="40000"/>
                </a:schemeClr>
              </a:solidFill>
            </a:endParaRPr>
          </a:p>
        </p:txBody>
      </p:sp>
      <p:sp>
        <p:nvSpPr>
          <p:cNvPr id="18" name="TextBox 17"/>
          <p:cNvSpPr txBox="1"/>
          <p:nvPr/>
        </p:nvSpPr>
        <p:spPr>
          <a:xfrm>
            <a:off x="0" y="836712"/>
            <a:ext cx="2448272" cy="369332"/>
          </a:xfrm>
          <a:prstGeom prst="rect">
            <a:avLst/>
          </a:prstGeom>
          <a:noFill/>
        </p:spPr>
        <p:txBody>
          <a:bodyPr wrap="square" rtlCol="0">
            <a:spAutoFit/>
          </a:bodyPr>
          <a:lstStyle/>
          <a:p>
            <a:r>
              <a:rPr lang="en-US" b="1" dirty="0" smtClean="0">
                <a:solidFill>
                  <a:schemeClr val="tx2">
                    <a:lumMod val="75000"/>
                  </a:schemeClr>
                </a:solidFill>
              </a:rPr>
              <a:t>Cross section of CSC</a:t>
            </a:r>
            <a:endParaRPr lang="it-IT" b="1" dirty="0">
              <a:solidFill>
                <a:schemeClr val="tx2">
                  <a:lumMod val="75000"/>
                </a:schemeClr>
              </a:solidFill>
            </a:endParaRPr>
          </a:p>
        </p:txBody>
      </p:sp>
      <p:cxnSp>
        <p:nvCxnSpPr>
          <p:cNvPr id="20" name="Прямая соединительная линия 19"/>
          <p:cNvCxnSpPr>
            <a:endCxn id="17" idx="2"/>
          </p:cNvCxnSpPr>
          <p:nvPr/>
        </p:nvCxnSpPr>
        <p:spPr>
          <a:xfrm flipV="1">
            <a:off x="1979712" y="1987100"/>
            <a:ext cx="1476164" cy="64981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79712" y="2708920"/>
            <a:ext cx="2448272" cy="646331"/>
          </a:xfrm>
          <a:prstGeom prst="rect">
            <a:avLst/>
          </a:prstGeom>
          <a:noFill/>
          <a:ln>
            <a:solidFill>
              <a:srgbClr val="7030A0"/>
            </a:solidFill>
          </a:ln>
        </p:spPr>
        <p:txBody>
          <a:bodyPr wrap="square" rtlCol="0">
            <a:spAutoFit/>
          </a:bodyPr>
          <a:lstStyle/>
          <a:p>
            <a:r>
              <a:rPr lang="en-US" b="1" dirty="0" smtClean="0"/>
              <a:t>Thus, thickness of CSC’s package = 507 ± 1 mm</a:t>
            </a:r>
            <a:endParaRPr lang="it-IT"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6597352"/>
            <a:ext cx="91440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i="1" dirty="0" smtClean="0"/>
              <a:t>RPC TC working meeting 								         7/</a:t>
            </a:r>
            <a:endParaRPr lang="en-US" sz="1400" i="1" dirty="0"/>
          </a:p>
        </p:txBody>
      </p:sp>
      <p:pic>
        <p:nvPicPr>
          <p:cNvPr id="4100" name="Picture 4"/>
          <p:cNvPicPr>
            <a:picLocks noChangeAspect="1" noChangeArrowheads="1"/>
          </p:cNvPicPr>
          <p:nvPr/>
        </p:nvPicPr>
        <p:blipFill>
          <a:blip r:embed="rId3" cstate="print"/>
          <a:srcRect/>
          <a:stretch>
            <a:fillRect/>
          </a:stretch>
        </p:blipFill>
        <p:spPr bwMode="auto">
          <a:xfrm>
            <a:off x="3635895" y="3506080"/>
            <a:ext cx="5256585" cy="3212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2"/>
          <p:cNvPicPr>
            <a:picLocks noChangeAspect="1" noChangeArrowheads="1"/>
          </p:cNvPicPr>
          <p:nvPr/>
        </p:nvPicPr>
        <p:blipFill>
          <a:blip r:embed="rId4" cstate="print"/>
          <a:srcRect/>
          <a:stretch>
            <a:fillRect/>
          </a:stretch>
        </p:blipFill>
        <p:spPr bwMode="auto">
          <a:xfrm>
            <a:off x="3995936" y="5328592"/>
            <a:ext cx="2049309" cy="1296144"/>
          </a:xfrm>
          <a:prstGeom prst="rect">
            <a:avLst/>
          </a:prstGeom>
          <a:ln>
            <a:noFill/>
          </a:ln>
          <a:effectLst>
            <a:outerShdw blurRad="190500" algn="tl" rotWithShape="0">
              <a:srgbClr val="000000">
                <a:alpha val="70000"/>
              </a:srgbClr>
            </a:outerShdw>
          </a:effectLst>
        </p:spPr>
      </p:pic>
      <p:sp>
        <p:nvSpPr>
          <p:cNvPr id="18" name="Прямоугольник 17"/>
          <p:cNvSpPr/>
          <p:nvPr/>
        </p:nvSpPr>
        <p:spPr>
          <a:xfrm>
            <a:off x="0" y="0"/>
            <a:ext cx="9144000" cy="7478970"/>
          </a:xfrm>
          <a:prstGeom prst="rect">
            <a:avLst/>
          </a:prstGeom>
          <a:ln>
            <a:solidFill>
              <a:schemeClr val="bg1"/>
            </a:solidFill>
          </a:ln>
        </p:spPr>
        <p:txBody>
          <a:bodyPr wrap="square">
            <a:spAutoFit/>
          </a:bodyPr>
          <a:lstStyle/>
          <a:p>
            <a:endParaRPr lang="en-US" sz="2000" b="1" u="sng" dirty="0" smtClean="0">
              <a:solidFill>
                <a:srgbClr val="0000FF"/>
              </a:solidFill>
            </a:endParaRPr>
          </a:p>
          <a:p>
            <a:endParaRPr lang="en-US" sz="2000" b="1" u="sng" dirty="0" smtClean="0">
              <a:solidFill>
                <a:srgbClr val="0000FF"/>
              </a:solidFill>
            </a:endParaRPr>
          </a:p>
          <a:p>
            <a:endParaRPr lang="en-US" sz="2000" b="1" u="sng" dirty="0" smtClean="0">
              <a:solidFill>
                <a:srgbClr val="0000FF"/>
              </a:solidFill>
            </a:endParaRPr>
          </a:p>
          <a:p>
            <a:pPr>
              <a:buFont typeface="Wingdings" pitchFamily="2" charset="2"/>
              <a:buChar char="Ø"/>
            </a:pPr>
            <a:r>
              <a:rPr lang="en-US" b="1" dirty="0" smtClean="0"/>
              <a:t>    Surfaces between YE-2 / / YE+2 and YE-3// +3  around the CSC chambers ME/-3/1/13 //  ME/+3/1/13   (below the beam pipe on far side ) have been measured;</a:t>
            </a:r>
          </a:p>
          <a:p>
            <a:pPr>
              <a:buFont typeface="Wingdings" pitchFamily="2" charset="2"/>
              <a:buChar char="Ø"/>
            </a:pPr>
            <a:r>
              <a:rPr lang="en-US" b="1" dirty="0" smtClean="0"/>
              <a:t> The topology of CSC chambers is determined very good;</a:t>
            </a:r>
          </a:p>
          <a:p>
            <a:pPr>
              <a:buFont typeface="Wingdings" pitchFamily="2" charset="2"/>
              <a:buChar char="Ø"/>
            </a:pPr>
            <a:r>
              <a:rPr lang="en-US" b="1" dirty="0" smtClean="0"/>
              <a:t>    The average error of the best-fit is :</a:t>
            </a:r>
          </a:p>
          <a:p>
            <a:r>
              <a:rPr lang="en-US" b="1" dirty="0" smtClean="0"/>
              <a:t>				for YE/-2 and YE/-3  is  +/-1.8 mm;</a:t>
            </a:r>
          </a:p>
          <a:p>
            <a:r>
              <a:rPr lang="en-US" b="1" dirty="0" smtClean="0"/>
              <a:t>				for YE/+2 and YE/+3  is +/-3.0 mm.</a:t>
            </a:r>
          </a:p>
          <a:p>
            <a:pPr>
              <a:buFont typeface="Wingdings" pitchFamily="2" charset="2"/>
              <a:buChar char="Ø"/>
            </a:pPr>
            <a:r>
              <a:rPr lang="en-US" b="1" dirty="0" smtClean="0"/>
              <a:t>   The maximum error is : </a:t>
            </a:r>
          </a:p>
          <a:p>
            <a:r>
              <a:rPr lang="en-US" b="1" dirty="0" smtClean="0"/>
              <a:t>				for YE/-2 and YE/-3  is  +/-2.5 mm;</a:t>
            </a:r>
          </a:p>
          <a:p>
            <a:r>
              <a:rPr lang="en-US" b="1" dirty="0" smtClean="0"/>
              <a:t>				for YE/+ 2and YE/+3  is +/-3.0 mm.</a:t>
            </a:r>
          </a:p>
          <a:p>
            <a:pPr>
              <a:buFont typeface="Wingdings" pitchFamily="2" charset="2"/>
              <a:buChar char="Ø"/>
            </a:pPr>
            <a:r>
              <a:rPr lang="en-US" b="1" dirty="0" smtClean="0"/>
              <a:t>    The height of the collars are: </a:t>
            </a:r>
          </a:p>
          <a:p>
            <a:r>
              <a:rPr lang="en-US" b="1" dirty="0" smtClean="0"/>
              <a:t>	</a:t>
            </a:r>
            <a:r>
              <a:rPr lang="en-US" b="1" dirty="0" smtClean="0">
                <a:solidFill>
                  <a:srgbClr val="FF0000"/>
                </a:solidFill>
              </a:rPr>
              <a:t>for YE/+3  is  19.6 mm;</a:t>
            </a:r>
            <a:r>
              <a:rPr lang="en-US" b="1" dirty="0" smtClean="0"/>
              <a:t>	for YE/-3  is  20.4 mm;	</a:t>
            </a:r>
          </a:p>
          <a:p>
            <a:r>
              <a:rPr lang="en-US" b="1" dirty="0" smtClean="0"/>
              <a:t>	</a:t>
            </a:r>
            <a:r>
              <a:rPr lang="en-US" b="1" dirty="0" smtClean="0">
                <a:solidFill>
                  <a:srgbClr val="FF0000"/>
                </a:solidFill>
              </a:rPr>
              <a:t>for YE/+ 2 is  648.6 mm;</a:t>
            </a:r>
            <a:r>
              <a:rPr lang="en-US" b="1" dirty="0" smtClean="0"/>
              <a:t>	for YE/- 2 red disk not measured.</a:t>
            </a:r>
          </a:p>
          <a:p>
            <a:r>
              <a:rPr lang="en-US" b="1" dirty="0" smtClean="0">
                <a:solidFill>
                  <a:srgbClr val="FF0000"/>
                </a:solidFill>
              </a:rPr>
              <a:t>These values agree with the manual measurements. </a:t>
            </a:r>
          </a:p>
          <a:p>
            <a:endParaRPr lang="en-US" b="1" dirty="0" smtClean="0"/>
          </a:p>
          <a:p>
            <a:pPr>
              <a:buFont typeface="Wingdings" pitchFamily="2" charset="2"/>
              <a:buChar char="Ø"/>
            </a:pPr>
            <a:r>
              <a:rPr lang="en-US" b="1" dirty="0" smtClean="0"/>
              <a:t>   The position of five M12 holes measured in the area of YE/+3 in front of the </a:t>
            </a:r>
          </a:p>
          <a:p>
            <a:r>
              <a:rPr lang="en-US" b="1" dirty="0" smtClean="0"/>
              <a:t>CSC chamber ME+3/1/13.</a:t>
            </a:r>
          </a:p>
          <a:p>
            <a:endParaRPr lang="en-US" b="1" dirty="0" smtClean="0"/>
          </a:p>
          <a:p>
            <a:endParaRPr lang="en-US" b="1" dirty="0" smtClean="0"/>
          </a:p>
          <a:p>
            <a:pPr>
              <a:buFont typeface="Wingdings" pitchFamily="2" charset="2"/>
              <a:buChar char="Ø"/>
            </a:pPr>
            <a:endParaRPr lang="en-US" b="1" dirty="0" smtClean="0"/>
          </a:p>
          <a:p>
            <a:endParaRPr lang="en-US" b="1" dirty="0" smtClean="0"/>
          </a:p>
          <a:p>
            <a:endParaRPr lang="en-US" sz="2000" b="1" dirty="0" smtClean="0">
              <a:solidFill>
                <a:srgbClr val="0000FF"/>
              </a:solidFill>
            </a:endParaRPr>
          </a:p>
          <a:p>
            <a:endParaRPr lang="en-US" sz="2000" b="1" dirty="0" smtClean="0">
              <a:solidFill>
                <a:srgbClr val="0000FF"/>
              </a:solidFill>
            </a:endParaRPr>
          </a:p>
          <a:p>
            <a:endParaRPr lang="en-US" sz="2000" b="1" dirty="0" smtClean="0">
              <a:solidFill>
                <a:srgbClr val="0000FF"/>
              </a:solidFill>
            </a:endParaRPr>
          </a:p>
        </p:txBody>
      </p:sp>
      <p:cxnSp>
        <p:nvCxnSpPr>
          <p:cNvPr id="14" name="Прямая со стрелкой 13"/>
          <p:cNvCxnSpPr/>
          <p:nvPr/>
        </p:nvCxnSpPr>
        <p:spPr>
          <a:xfrm>
            <a:off x="7380312" y="5247784"/>
            <a:ext cx="792088" cy="7288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7380312" y="5247784"/>
            <a:ext cx="720080" cy="11609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6804248" y="5247784"/>
            <a:ext cx="576064" cy="5848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6732240" y="5247784"/>
            <a:ext cx="648072" cy="11609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76256" y="4509120"/>
            <a:ext cx="1368152" cy="738664"/>
          </a:xfrm>
          <a:prstGeom prst="rect">
            <a:avLst/>
          </a:prstGeom>
          <a:noFill/>
          <a:ln>
            <a:solidFill>
              <a:srgbClr val="FF0000"/>
            </a:solidFill>
          </a:ln>
        </p:spPr>
        <p:txBody>
          <a:bodyPr wrap="square" rtlCol="0">
            <a:spAutoFit/>
          </a:bodyPr>
          <a:lstStyle/>
          <a:p>
            <a:pPr algn="ctr"/>
            <a:r>
              <a:rPr lang="en-US" sz="1400" b="1" dirty="0" smtClean="0">
                <a:solidFill>
                  <a:srgbClr val="FF0000"/>
                </a:solidFill>
              </a:rPr>
              <a:t>Inspection of the positions of the M12 holes</a:t>
            </a:r>
            <a:endParaRPr lang="en-US" sz="1400" b="1" dirty="0">
              <a:solidFill>
                <a:srgbClr val="FF0000"/>
              </a:solidFill>
            </a:endParaRPr>
          </a:p>
        </p:txBody>
      </p:sp>
      <p:sp>
        <p:nvSpPr>
          <p:cNvPr id="11" name="TextBox 10"/>
          <p:cNvSpPr txBox="1"/>
          <p:nvPr/>
        </p:nvSpPr>
        <p:spPr>
          <a:xfrm>
            <a:off x="0" y="6577607"/>
            <a:ext cx="91440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i="1" dirty="0"/>
              <a:t>RPC Upgrade Workshop,  14-15 March 2017 </a:t>
            </a:r>
            <a:r>
              <a:rPr lang="en-US" sz="1400" i="1" dirty="0" smtClean="0"/>
              <a:t>    						      07/19</a:t>
            </a:r>
            <a:endParaRPr lang="en-US" sz="1400" i="1" dirty="0"/>
          </a:p>
        </p:txBody>
      </p:sp>
      <p:sp>
        <p:nvSpPr>
          <p:cNvPr id="12" name="Заголовок 1"/>
          <p:cNvSpPr txBox="1">
            <a:spLocks/>
          </p:cNvSpPr>
          <p:nvPr/>
        </p:nvSpPr>
        <p:spPr>
          <a:xfrm>
            <a:off x="683568" y="-99392"/>
            <a:ext cx="7772400" cy="965969"/>
          </a:xfrm>
          <a:prstGeom prst="rect">
            <a:avLst/>
          </a:prstGeom>
        </p:spPr>
        <p:txBody>
          <a:bodyPr vert="horz" lIns="91440" tIns="45720" rIns="91440" bIns="45720" rtlCol="0" anchor="ctr">
            <a:normAutofit/>
          </a:bodyPr>
          <a:lstStyle/>
          <a:p>
            <a:pPr lvl="0" algn="ctr">
              <a:spcBef>
                <a:spcPct val="0"/>
              </a:spcBef>
            </a:pPr>
            <a:r>
              <a:rPr lang="en-US" sz="2500" b="1" noProof="0" dirty="0" smtClean="0">
                <a:solidFill>
                  <a:srgbClr val="0000FF"/>
                </a:solidFill>
                <a:latin typeface="+mj-lt"/>
                <a:ea typeface="+mj-ea"/>
                <a:cs typeface="+mj-cs"/>
              </a:rPr>
              <a:t>3</a:t>
            </a:r>
            <a:r>
              <a:rPr kumimoji="0" lang="en-US" sz="2500" b="1" i="0" u="none" strike="noStrike" kern="1200" cap="none" spc="0" normalizeH="0" baseline="0" noProof="0" dirty="0" smtClean="0">
                <a:ln>
                  <a:noFill/>
                </a:ln>
                <a:solidFill>
                  <a:srgbClr val="0000FF"/>
                </a:solidFill>
                <a:effectLst/>
                <a:uLnTx/>
                <a:uFillTx/>
                <a:latin typeface="+mj-lt"/>
                <a:ea typeface="+mj-ea"/>
                <a:cs typeface="+mj-cs"/>
              </a:rPr>
              <a:t>. </a:t>
            </a:r>
            <a:r>
              <a:rPr lang="it-IT" sz="2800" b="1" dirty="0" smtClean="0">
                <a:solidFill>
                  <a:srgbClr val="0000FF"/>
                </a:solidFill>
              </a:rPr>
              <a:t>Laser scan and Teodolite </a:t>
            </a:r>
            <a:endParaRPr kumimoji="0" lang="it-IT" sz="2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4544" y="692696"/>
            <a:ext cx="9468544" cy="6165304"/>
          </a:xfrm>
          <a:prstGeom prst="rect">
            <a:avLst/>
          </a:prstGeom>
          <a:noFill/>
          <a:ln w="9525">
            <a:noFill/>
            <a:miter lim="800000"/>
            <a:headEnd/>
            <a:tailEnd/>
          </a:ln>
        </p:spPr>
      </p:pic>
      <p:pic>
        <p:nvPicPr>
          <p:cNvPr id="7" name="Picture 1"/>
          <p:cNvPicPr>
            <a:picLocks noChangeAspect="1" noChangeArrowheads="1"/>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796135" y="2708920"/>
            <a:ext cx="3289507" cy="3024336"/>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
        <p:nvSpPr>
          <p:cNvPr id="8" name="Oval 2"/>
          <p:cNvSpPr/>
          <p:nvPr/>
        </p:nvSpPr>
        <p:spPr>
          <a:xfrm>
            <a:off x="7447022" y="4653136"/>
            <a:ext cx="365338"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9" name="Oval 3"/>
          <p:cNvSpPr/>
          <p:nvPr/>
        </p:nvSpPr>
        <p:spPr>
          <a:xfrm>
            <a:off x="6814242" y="3429000"/>
            <a:ext cx="350046"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0" name="Oval 5"/>
          <p:cNvSpPr/>
          <p:nvPr/>
        </p:nvSpPr>
        <p:spPr>
          <a:xfrm>
            <a:off x="5946039" y="2878202"/>
            <a:ext cx="354153"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1" name="Oval 6"/>
          <p:cNvSpPr/>
          <p:nvPr/>
        </p:nvSpPr>
        <p:spPr>
          <a:xfrm>
            <a:off x="7668344" y="3789040"/>
            <a:ext cx="360040"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2" name="Oval 7"/>
          <p:cNvSpPr/>
          <p:nvPr/>
        </p:nvSpPr>
        <p:spPr>
          <a:xfrm>
            <a:off x="7946809" y="3284984"/>
            <a:ext cx="369607" cy="40678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3" name="TextBox 8"/>
          <p:cNvSpPr txBox="1"/>
          <p:nvPr/>
        </p:nvSpPr>
        <p:spPr>
          <a:xfrm>
            <a:off x="8244408" y="3356993"/>
            <a:ext cx="288032" cy="21602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2</a:t>
            </a:r>
          </a:p>
        </p:txBody>
      </p:sp>
      <p:sp>
        <p:nvSpPr>
          <p:cNvPr id="14" name="TextBox 9"/>
          <p:cNvSpPr txBox="1"/>
          <p:nvPr/>
        </p:nvSpPr>
        <p:spPr>
          <a:xfrm>
            <a:off x="6732240" y="3789040"/>
            <a:ext cx="253985" cy="28094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a:t>7</a:t>
            </a:r>
          </a:p>
        </p:txBody>
      </p:sp>
      <p:sp>
        <p:nvSpPr>
          <p:cNvPr id="15" name="TextBox 10"/>
          <p:cNvSpPr txBox="1"/>
          <p:nvPr/>
        </p:nvSpPr>
        <p:spPr>
          <a:xfrm>
            <a:off x="5868144" y="3284984"/>
            <a:ext cx="266366" cy="29733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6</a:t>
            </a:r>
          </a:p>
        </p:txBody>
      </p:sp>
      <p:sp>
        <p:nvSpPr>
          <p:cNvPr id="16" name="TextBox 11"/>
          <p:cNvSpPr txBox="1"/>
          <p:nvPr/>
        </p:nvSpPr>
        <p:spPr>
          <a:xfrm>
            <a:off x="7956376" y="4005064"/>
            <a:ext cx="210147" cy="21007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3</a:t>
            </a:r>
          </a:p>
        </p:txBody>
      </p:sp>
      <p:sp>
        <p:nvSpPr>
          <p:cNvPr id="17" name="TextBox 13"/>
          <p:cNvSpPr txBox="1"/>
          <p:nvPr/>
        </p:nvSpPr>
        <p:spPr>
          <a:xfrm>
            <a:off x="7380312" y="5013176"/>
            <a:ext cx="223740" cy="22265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5</a:t>
            </a:r>
          </a:p>
        </p:txBody>
      </p:sp>
      <p:cxnSp>
        <p:nvCxnSpPr>
          <p:cNvPr id="20" name="Прямая со стрелкой 19"/>
          <p:cNvCxnSpPr/>
          <p:nvPr/>
        </p:nvCxnSpPr>
        <p:spPr>
          <a:xfrm>
            <a:off x="971600" y="2780928"/>
            <a:ext cx="1152128"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8032" y="2492896"/>
            <a:ext cx="1115616" cy="523220"/>
          </a:xfrm>
          <a:prstGeom prst="rect">
            <a:avLst/>
          </a:prstGeom>
          <a:noFill/>
        </p:spPr>
        <p:txBody>
          <a:bodyPr wrap="square" rtlCol="0">
            <a:spAutoFit/>
          </a:bodyPr>
          <a:lstStyle/>
          <a:p>
            <a:r>
              <a:rPr lang="en-US" sz="1400" dirty="0" smtClean="0"/>
              <a:t>Machined pocket</a:t>
            </a:r>
            <a:endParaRPr lang="it-IT" sz="1400" dirty="0"/>
          </a:p>
        </p:txBody>
      </p:sp>
      <p:sp>
        <p:nvSpPr>
          <p:cNvPr id="23" name="Заголовок 1"/>
          <p:cNvSpPr>
            <a:spLocks noGrp="1"/>
          </p:cNvSpPr>
          <p:nvPr>
            <p:ph type="ctrTitle"/>
          </p:nvPr>
        </p:nvSpPr>
        <p:spPr>
          <a:xfrm>
            <a:off x="755576" y="1"/>
            <a:ext cx="7772400" cy="764704"/>
          </a:xfrm>
        </p:spPr>
        <p:txBody>
          <a:bodyPr>
            <a:normAutofit fontScale="90000"/>
          </a:bodyPr>
          <a:lstStyle/>
          <a:p>
            <a:r>
              <a:rPr lang="en-US" sz="2500" b="1" dirty="0" smtClean="0">
                <a:solidFill>
                  <a:srgbClr val="0000FF"/>
                </a:solidFill>
              </a:rPr>
              <a:t>4. </a:t>
            </a:r>
            <a:r>
              <a:rPr lang="it-IT" sz="2800" b="1" dirty="0" smtClean="0">
                <a:solidFill>
                  <a:srgbClr val="0000FF"/>
                </a:solidFill>
              </a:rPr>
              <a:t>IR – sensors</a:t>
            </a:r>
            <a:br>
              <a:rPr lang="it-IT" sz="2800" b="1" dirty="0" smtClean="0">
                <a:solidFill>
                  <a:srgbClr val="0000FF"/>
                </a:solidFill>
              </a:rPr>
            </a:br>
            <a:r>
              <a:rPr lang="it-IT" sz="2800" b="1" dirty="0" smtClean="0">
                <a:solidFill>
                  <a:srgbClr val="0000FF"/>
                </a:solidFill>
              </a:rPr>
              <a:t>(preliminary results)</a:t>
            </a:r>
            <a:endParaRPr lang="it-IT" sz="2500" dirty="0"/>
          </a:p>
        </p:txBody>
      </p:sp>
      <p:sp>
        <p:nvSpPr>
          <p:cNvPr id="24" name="TextBox 23"/>
          <p:cNvSpPr txBox="1"/>
          <p:nvPr/>
        </p:nvSpPr>
        <p:spPr>
          <a:xfrm>
            <a:off x="7812360" y="2780928"/>
            <a:ext cx="648072" cy="369332"/>
          </a:xfrm>
          <a:prstGeom prst="rect">
            <a:avLst/>
          </a:prstGeom>
          <a:noFill/>
        </p:spPr>
        <p:txBody>
          <a:bodyPr wrap="square" rtlCol="0">
            <a:spAutoFit/>
          </a:bodyPr>
          <a:lstStyle/>
          <a:p>
            <a:r>
              <a:rPr lang="en-US" dirty="0" smtClean="0"/>
              <a:t>S1</a:t>
            </a:r>
            <a:endParaRPr lang="it-IT" dirty="0"/>
          </a:p>
        </p:txBody>
      </p:sp>
      <p:sp>
        <p:nvSpPr>
          <p:cNvPr id="27" name="TextBox 26"/>
          <p:cNvSpPr txBox="1"/>
          <p:nvPr/>
        </p:nvSpPr>
        <p:spPr>
          <a:xfrm>
            <a:off x="6948264" y="2924944"/>
            <a:ext cx="648072" cy="369332"/>
          </a:xfrm>
          <a:prstGeom prst="rect">
            <a:avLst/>
          </a:prstGeom>
          <a:noFill/>
        </p:spPr>
        <p:txBody>
          <a:bodyPr wrap="square" rtlCol="0">
            <a:spAutoFit/>
          </a:bodyPr>
          <a:lstStyle/>
          <a:p>
            <a:r>
              <a:rPr lang="en-US" dirty="0" smtClean="0"/>
              <a:t>S2</a:t>
            </a:r>
            <a:endParaRPr lang="it-IT" dirty="0"/>
          </a:p>
        </p:txBody>
      </p:sp>
      <p:sp>
        <p:nvSpPr>
          <p:cNvPr id="28" name="TextBox 27"/>
          <p:cNvSpPr txBox="1"/>
          <p:nvPr/>
        </p:nvSpPr>
        <p:spPr>
          <a:xfrm>
            <a:off x="6228184" y="2708920"/>
            <a:ext cx="648072" cy="369332"/>
          </a:xfrm>
          <a:prstGeom prst="rect">
            <a:avLst/>
          </a:prstGeom>
          <a:noFill/>
        </p:spPr>
        <p:txBody>
          <a:bodyPr wrap="square" rtlCol="0">
            <a:spAutoFit/>
          </a:bodyPr>
          <a:lstStyle/>
          <a:p>
            <a:r>
              <a:rPr lang="en-US" dirty="0" smtClean="0"/>
              <a:t>S3</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
            <a:ext cx="7772400" cy="764704"/>
          </a:xfrm>
        </p:spPr>
        <p:txBody>
          <a:bodyPr>
            <a:normAutofit/>
          </a:bodyPr>
          <a:lstStyle/>
          <a:p>
            <a:r>
              <a:rPr lang="en-US" sz="2500" b="1" dirty="0" smtClean="0">
                <a:solidFill>
                  <a:srgbClr val="0000FF"/>
                </a:solidFill>
              </a:rPr>
              <a:t>4. </a:t>
            </a:r>
            <a:r>
              <a:rPr lang="it-IT" sz="2800" b="1" dirty="0" smtClean="0">
                <a:solidFill>
                  <a:srgbClr val="0000FF"/>
                </a:solidFill>
              </a:rPr>
              <a:t>IR - sensors</a:t>
            </a:r>
            <a:endParaRPr lang="it-IT" sz="2500"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427984" y="2204864"/>
            <a:ext cx="4441634" cy="4083589"/>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
        <p:nvSpPr>
          <p:cNvPr id="6" name="Oval 2"/>
          <p:cNvSpPr/>
          <p:nvPr/>
        </p:nvSpPr>
        <p:spPr>
          <a:xfrm>
            <a:off x="6598985" y="4841325"/>
            <a:ext cx="493295" cy="44552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7" name="Oval 3"/>
          <p:cNvSpPr/>
          <p:nvPr/>
        </p:nvSpPr>
        <p:spPr>
          <a:xfrm>
            <a:off x="5755537" y="3185141"/>
            <a:ext cx="472647" cy="44552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8" name="Oval 5"/>
          <p:cNvSpPr/>
          <p:nvPr/>
        </p:nvSpPr>
        <p:spPr>
          <a:xfrm>
            <a:off x="4547140" y="2492896"/>
            <a:ext cx="478193" cy="44552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9" name="Oval 6"/>
          <p:cNvSpPr/>
          <p:nvPr/>
        </p:nvSpPr>
        <p:spPr>
          <a:xfrm>
            <a:off x="6966178" y="3717032"/>
            <a:ext cx="486142" cy="44552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0" name="Oval 7"/>
          <p:cNvSpPr/>
          <p:nvPr/>
        </p:nvSpPr>
        <p:spPr>
          <a:xfrm>
            <a:off x="7385309" y="3055485"/>
            <a:ext cx="499059" cy="44552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1" name="TextBox 8"/>
          <p:cNvSpPr txBox="1"/>
          <p:nvPr/>
        </p:nvSpPr>
        <p:spPr>
          <a:xfrm>
            <a:off x="7711479" y="3127495"/>
            <a:ext cx="388913" cy="23659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2</a:t>
            </a:r>
          </a:p>
        </p:txBody>
      </p:sp>
      <p:sp>
        <p:nvSpPr>
          <p:cNvPr id="12" name="TextBox 9"/>
          <p:cNvSpPr txBox="1"/>
          <p:nvPr/>
        </p:nvSpPr>
        <p:spPr>
          <a:xfrm>
            <a:off x="5707180" y="3545182"/>
            <a:ext cx="342941" cy="30769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a:t>7</a:t>
            </a:r>
          </a:p>
        </p:txBody>
      </p:sp>
      <p:sp>
        <p:nvSpPr>
          <p:cNvPr id="13" name="TextBox 10"/>
          <p:cNvSpPr txBox="1"/>
          <p:nvPr/>
        </p:nvSpPr>
        <p:spPr>
          <a:xfrm>
            <a:off x="4499992" y="2899679"/>
            <a:ext cx="359659" cy="32565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6</a:t>
            </a:r>
          </a:p>
        </p:txBody>
      </p:sp>
      <p:sp>
        <p:nvSpPr>
          <p:cNvPr id="14" name="TextBox 11"/>
          <p:cNvSpPr txBox="1"/>
          <p:nvPr/>
        </p:nvSpPr>
        <p:spPr>
          <a:xfrm>
            <a:off x="7306710" y="3933056"/>
            <a:ext cx="283750" cy="23008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3</a:t>
            </a:r>
          </a:p>
        </p:txBody>
      </p:sp>
      <p:sp>
        <p:nvSpPr>
          <p:cNvPr id="15" name="TextBox 13"/>
          <p:cNvSpPr txBox="1"/>
          <p:nvPr/>
        </p:nvSpPr>
        <p:spPr>
          <a:xfrm>
            <a:off x="6581869" y="5201365"/>
            <a:ext cx="302103" cy="24385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5</a:t>
            </a:r>
          </a:p>
        </p:txBody>
      </p:sp>
      <p:pic>
        <p:nvPicPr>
          <p:cNvPr id="16" name="Picture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7013" y="3869113"/>
            <a:ext cx="3925684" cy="2944263"/>
          </a:xfrm>
          <a:prstGeom prst="rect">
            <a:avLst/>
          </a:prstGeom>
        </p:spPr>
      </p:pic>
      <p:sp>
        <p:nvSpPr>
          <p:cNvPr id="17" name="TextBox 16"/>
          <p:cNvSpPr txBox="1"/>
          <p:nvPr/>
        </p:nvSpPr>
        <p:spPr>
          <a:xfrm>
            <a:off x="1259222" y="3499781"/>
            <a:ext cx="1636377" cy="369332"/>
          </a:xfrm>
          <a:prstGeom prst="rect">
            <a:avLst/>
          </a:prstGeom>
          <a:solidFill>
            <a:srgbClr val="FFC000"/>
          </a:solidFill>
        </p:spPr>
        <p:txBody>
          <a:bodyPr wrap="square" rtlCol="0">
            <a:spAutoFit/>
          </a:bodyPr>
          <a:lstStyle/>
          <a:p>
            <a:r>
              <a:rPr lang="en-GB" dirty="0" smtClean="0"/>
              <a:t>Target areas</a:t>
            </a:r>
            <a:endParaRPr lang="en-GB" dirty="0"/>
          </a:p>
        </p:txBody>
      </p:sp>
      <p:sp>
        <p:nvSpPr>
          <p:cNvPr id="18" name="Quad Arrow 27"/>
          <p:cNvSpPr/>
          <p:nvPr/>
        </p:nvSpPr>
        <p:spPr>
          <a:xfrm>
            <a:off x="1077518" y="5520734"/>
            <a:ext cx="181704" cy="166255"/>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Quad Arrow 28"/>
          <p:cNvSpPr/>
          <p:nvPr/>
        </p:nvSpPr>
        <p:spPr>
          <a:xfrm>
            <a:off x="1405409" y="5860473"/>
            <a:ext cx="181704" cy="166255"/>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Quad Arrow 29"/>
          <p:cNvSpPr/>
          <p:nvPr/>
        </p:nvSpPr>
        <p:spPr>
          <a:xfrm>
            <a:off x="1761009" y="6234546"/>
            <a:ext cx="181704" cy="166255"/>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Quad Arrow 30"/>
          <p:cNvSpPr/>
          <p:nvPr/>
        </p:nvSpPr>
        <p:spPr>
          <a:xfrm>
            <a:off x="2870966" y="4426076"/>
            <a:ext cx="181704" cy="166255"/>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Quad Arrow 31"/>
          <p:cNvSpPr/>
          <p:nvPr/>
        </p:nvSpPr>
        <p:spPr>
          <a:xfrm>
            <a:off x="2195736" y="5229200"/>
            <a:ext cx="181704" cy="166255"/>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Quad Arrow 32"/>
          <p:cNvSpPr/>
          <p:nvPr/>
        </p:nvSpPr>
        <p:spPr>
          <a:xfrm>
            <a:off x="2606168" y="3622785"/>
            <a:ext cx="181704" cy="166255"/>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Таблица 24"/>
          <p:cNvGraphicFramePr>
            <a:graphicFrameLocks noGrp="1"/>
          </p:cNvGraphicFramePr>
          <p:nvPr/>
        </p:nvGraphicFramePr>
        <p:xfrm>
          <a:off x="467544" y="476672"/>
          <a:ext cx="2952327" cy="2686050"/>
        </p:xfrm>
        <a:graphic>
          <a:graphicData uri="http://schemas.openxmlformats.org/drawingml/2006/table">
            <a:tbl>
              <a:tblPr/>
              <a:tblGrid>
                <a:gridCol w="984109"/>
                <a:gridCol w="984109"/>
                <a:gridCol w="984109"/>
              </a:tblGrid>
              <a:tr h="190500">
                <a:tc>
                  <a:txBody>
                    <a:bodyPr/>
                    <a:lstStyle/>
                    <a:p>
                      <a:pPr algn="l" fontAlgn="b"/>
                      <a:r>
                        <a:rPr lang="it-IT" sz="1100" b="0" i="0" u="none" strike="noStrike" dirty="0">
                          <a:solidFill>
                            <a:srgbClr val="000000"/>
                          </a:solidFill>
                          <a:latin typeface="Calibri"/>
                        </a:rPr>
                        <a:t>Sensor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it-IT" sz="1100" b="0" i="0" u="none" strike="noStrike">
                          <a:solidFill>
                            <a:srgbClr val="000000"/>
                          </a:solidFill>
                          <a:latin typeface="Calibri"/>
                        </a:rPr>
                        <a:t>Calc Dist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Calc Dist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it-IT"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[mm]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it-IT"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max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endParaRPr lang="it-IT"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it-IT" sz="1200" b="0" i="0" u="none" strike="noStrike" dirty="0">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171.6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172.0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0500">
                <a:tc>
                  <a:txBody>
                    <a:bodyPr/>
                    <a:lstStyle/>
                    <a:p>
                      <a:pPr algn="ctr" fontAlgn="b"/>
                      <a:endParaRPr lang="it-IT"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0500">
                <a:tc>
                  <a:txBody>
                    <a:bodyPr/>
                    <a:lstStyle/>
                    <a:p>
                      <a:pPr algn="ctr" fontAlgn="b"/>
                      <a:r>
                        <a:rPr lang="it-IT" sz="1200" b="0" i="0" u="none" strike="noStrike">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175.9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174.8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endParaRPr lang="it-IT"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200" b="0" i="0" u="none" strike="noStrike">
                          <a:solidFill>
                            <a:srgbClr val="000000"/>
                          </a:solidFill>
                          <a:latin typeface="Calibri"/>
                        </a:rPr>
                        <a:t>06</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126.6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125.8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endParaRPr lang="it-IT"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200" b="0" i="0" u="none" strike="noStrike">
                          <a:solidFill>
                            <a:srgbClr val="000000"/>
                          </a:solidFill>
                          <a:latin typeface="Calibri"/>
                        </a:rPr>
                        <a:t>05</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a:solidFill>
                            <a:srgbClr val="000000"/>
                          </a:solidFill>
                          <a:latin typeface="Calibri"/>
                        </a:rPr>
                        <a:t>177.4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175.9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endParaRPr lang="it-IT"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2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it-IT" sz="1200" b="0" i="0" u="none" strike="noStrike">
                          <a:solidFill>
                            <a:srgbClr val="000000"/>
                          </a:solidFill>
                          <a:latin typeface="Calibri"/>
                        </a:rPr>
                        <a:t>140.3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139.3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 name="TextBox 25"/>
          <p:cNvSpPr txBox="1"/>
          <p:nvPr/>
        </p:nvSpPr>
        <p:spPr>
          <a:xfrm>
            <a:off x="1043608" y="188640"/>
            <a:ext cx="864096" cy="369332"/>
          </a:xfrm>
          <a:prstGeom prst="rect">
            <a:avLst/>
          </a:prstGeom>
          <a:noFill/>
        </p:spPr>
        <p:txBody>
          <a:bodyPr wrap="square" rtlCol="0">
            <a:spAutoFit/>
          </a:bodyPr>
          <a:lstStyle/>
          <a:p>
            <a:r>
              <a:rPr lang="en-US" b="1" dirty="0" smtClean="0"/>
              <a:t>Results</a:t>
            </a:r>
            <a:endParaRPr lang="it-IT" b="1" dirty="0"/>
          </a:p>
        </p:txBody>
      </p:sp>
      <p:sp>
        <p:nvSpPr>
          <p:cNvPr id="27" name="TextBox 26"/>
          <p:cNvSpPr txBox="1"/>
          <p:nvPr/>
        </p:nvSpPr>
        <p:spPr>
          <a:xfrm>
            <a:off x="7308304" y="2636912"/>
            <a:ext cx="648072" cy="369332"/>
          </a:xfrm>
          <a:prstGeom prst="rect">
            <a:avLst/>
          </a:prstGeom>
          <a:noFill/>
        </p:spPr>
        <p:txBody>
          <a:bodyPr wrap="square" rtlCol="0">
            <a:spAutoFit/>
          </a:bodyPr>
          <a:lstStyle/>
          <a:p>
            <a:r>
              <a:rPr lang="en-US" dirty="0" smtClean="0"/>
              <a:t>S1</a:t>
            </a:r>
            <a:endParaRPr lang="it-IT" dirty="0"/>
          </a:p>
        </p:txBody>
      </p:sp>
      <p:sp>
        <p:nvSpPr>
          <p:cNvPr id="28" name="TextBox 27"/>
          <p:cNvSpPr txBox="1"/>
          <p:nvPr/>
        </p:nvSpPr>
        <p:spPr>
          <a:xfrm>
            <a:off x="5796136" y="2708920"/>
            <a:ext cx="648072" cy="369332"/>
          </a:xfrm>
          <a:prstGeom prst="rect">
            <a:avLst/>
          </a:prstGeom>
          <a:noFill/>
        </p:spPr>
        <p:txBody>
          <a:bodyPr wrap="square" rtlCol="0">
            <a:spAutoFit/>
          </a:bodyPr>
          <a:lstStyle/>
          <a:p>
            <a:r>
              <a:rPr lang="en-US" dirty="0" smtClean="0"/>
              <a:t>S2</a:t>
            </a:r>
            <a:endParaRPr lang="it-IT" dirty="0"/>
          </a:p>
        </p:txBody>
      </p:sp>
      <p:sp>
        <p:nvSpPr>
          <p:cNvPr id="29" name="TextBox 28"/>
          <p:cNvSpPr txBox="1"/>
          <p:nvPr/>
        </p:nvSpPr>
        <p:spPr>
          <a:xfrm>
            <a:off x="4932040" y="2204864"/>
            <a:ext cx="648072" cy="369332"/>
          </a:xfrm>
          <a:prstGeom prst="rect">
            <a:avLst/>
          </a:prstGeom>
          <a:noFill/>
        </p:spPr>
        <p:txBody>
          <a:bodyPr wrap="square" rtlCol="0">
            <a:spAutoFit/>
          </a:bodyPr>
          <a:lstStyle/>
          <a:p>
            <a:r>
              <a:rPr lang="en-US" dirty="0" smtClean="0"/>
              <a:t>S3</a:t>
            </a:r>
            <a:endParaRPr lang="it-IT" dirty="0"/>
          </a:p>
        </p:txBody>
      </p:sp>
      <p:sp>
        <p:nvSpPr>
          <p:cNvPr id="30" name="TextBox 29"/>
          <p:cNvSpPr txBox="1"/>
          <p:nvPr/>
        </p:nvSpPr>
        <p:spPr>
          <a:xfrm>
            <a:off x="3923928" y="764704"/>
            <a:ext cx="3672408" cy="923330"/>
          </a:xfrm>
          <a:prstGeom prst="rect">
            <a:avLst/>
          </a:prstGeom>
          <a:noFill/>
        </p:spPr>
        <p:txBody>
          <a:bodyPr wrap="square" rtlCol="0">
            <a:spAutoFit/>
          </a:bodyPr>
          <a:lstStyle/>
          <a:p>
            <a:r>
              <a:rPr lang="en-US" dirty="0" smtClean="0"/>
              <a:t>* During analysis data took into account the CSC package's thickness which was equal to 509 ±1 mm</a:t>
            </a:r>
            <a:endParaRPr lang="it-IT" dirty="0"/>
          </a:p>
        </p:txBody>
      </p:sp>
      <p:graphicFrame>
        <p:nvGraphicFramePr>
          <p:cNvPr id="32" name="Таблица 31"/>
          <p:cNvGraphicFramePr>
            <a:graphicFrameLocks noGrp="1"/>
          </p:cNvGraphicFramePr>
          <p:nvPr/>
        </p:nvGraphicFramePr>
        <p:xfrm>
          <a:off x="-3204864" y="980728"/>
          <a:ext cx="2952328" cy="1847850"/>
        </p:xfrm>
        <a:graphic>
          <a:graphicData uri="http://schemas.openxmlformats.org/drawingml/2006/table">
            <a:tbl>
              <a:tblPr/>
              <a:tblGrid>
                <a:gridCol w="738082"/>
                <a:gridCol w="738082"/>
                <a:gridCol w="738082"/>
                <a:gridCol w="738082"/>
              </a:tblGrid>
              <a:tr h="6782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1" i="0" u="none" strike="noStrike" dirty="0" smtClean="0">
                          <a:solidFill>
                            <a:srgbClr val="000000"/>
                          </a:solidFill>
                          <a:latin typeface="+mn-lt"/>
                        </a:rPr>
                        <a:t>Comparison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it-IT" dirty="0"/>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it-IT"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it-IT"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b="1" dirty="0" smtClean="0">
                          <a:solidFill>
                            <a:schemeClr val="tx1"/>
                          </a:solidFill>
                        </a:rPr>
                        <a:t>Preliminary results</a:t>
                      </a:r>
                      <a:endParaRPr lang="it-IT" sz="1100" b="0" i="0" u="none" strike="noStrike" dirty="0" smtClean="0">
                        <a:solidFill>
                          <a:schemeClr val="tx1"/>
                        </a:solidFill>
                        <a:latin typeface="+mn-lt"/>
                      </a:endParaRPr>
                    </a:p>
                    <a:p>
                      <a:pPr algn="ctr" fontAlgn="b"/>
                      <a:endParaRPr lang="it-IT" sz="11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b="1" dirty="0" smtClean="0">
                          <a:solidFill>
                            <a:schemeClr val="tx1"/>
                          </a:solidFill>
                        </a:rPr>
                        <a:t>IR - sensors</a:t>
                      </a:r>
                      <a:endParaRPr lang="it-IT" sz="1100" b="0" i="0" u="none" strike="noStrike" dirty="0" smtClean="0">
                        <a:solidFill>
                          <a:schemeClr val="tx1"/>
                        </a:solidFill>
                        <a:latin typeface="+mn-lt"/>
                      </a:endParaRPr>
                    </a:p>
                    <a:p>
                      <a:pPr algn="ctr" fontAlgn="b"/>
                      <a:endParaRPr lang="it-IT" sz="11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it-IT"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dirty="0" smtClean="0">
                          <a:solidFill>
                            <a:schemeClr val="tx1"/>
                          </a:solidFill>
                          <a:latin typeface="+mn-lt"/>
                        </a:rPr>
                        <a:t>mm]</a:t>
                      </a:r>
                      <a:endParaRPr lang="it-IT" sz="11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dirty="0" smtClean="0">
                          <a:solidFill>
                            <a:schemeClr val="tx1"/>
                          </a:solidFill>
                          <a:latin typeface="+mn-lt"/>
                        </a:rPr>
                        <a:t>mm]</a:t>
                      </a:r>
                      <a:endParaRPr lang="it-IT" sz="11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endParaRPr lang="it-IT"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endParaRPr lang="it-IT" dirty="0"/>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marL="9525" marR="9525" marT="9525" marB="0" anchor="b">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200" b="0" i="0" u="none" strike="noStrike" dirty="0" smtClean="0">
                          <a:solidFill>
                            <a:srgbClr val="000000"/>
                          </a:solidFill>
                          <a:latin typeface="Calibri"/>
                        </a:rPr>
                        <a:t>S1</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Calibri"/>
                        </a:rPr>
                        <a:t>160</a:t>
                      </a:r>
                      <a:r>
                        <a:rPr lang="en-US" sz="1200" dirty="0" smtClean="0"/>
                        <a:t>±1 </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174.6</a:t>
                      </a:r>
                      <a:endParaRPr lang="it-IT"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12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200" b="0" i="0" u="none" strike="noStrike" dirty="0" smtClean="0">
                          <a:solidFill>
                            <a:srgbClr val="000000"/>
                          </a:solidFill>
                          <a:latin typeface="Calibri"/>
                        </a:rPr>
                        <a:t>S2</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Calibri"/>
                        </a:rPr>
                        <a:t>146</a:t>
                      </a:r>
                      <a:r>
                        <a:rPr lang="en-US" sz="1200" dirty="0" smtClean="0"/>
                        <a:t>±1 </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Calibri"/>
                        </a:rPr>
                        <a:t>139.8</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0500">
                <a:tc>
                  <a:txBody>
                    <a:bodyPr/>
                    <a:lstStyle/>
                    <a:p>
                      <a:pPr algn="ctr" fontAlgn="b"/>
                      <a:r>
                        <a:rPr lang="en-US" sz="1200" b="0" i="0" u="none" strike="noStrike" dirty="0" smtClean="0">
                          <a:solidFill>
                            <a:srgbClr val="000000"/>
                          </a:solidFill>
                          <a:latin typeface="Calibri"/>
                        </a:rPr>
                        <a:t>S3</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141</a:t>
                      </a:r>
                      <a:r>
                        <a:rPr lang="en-US" sz="1200" dirty="0" smtClean="0"/>
                        <a:t>±1 </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126.2</a:t>
                      </a:r>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1696087" y="1844824"/>
            <a:ext cx="7447913" cy="453650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283968" y="3717032"/>
            <a:ext cx="1224136" cy="369332"/>
          </a:xfrm>
          <a:prstGeom prst="rect">
            <a:avLst/>
          </a:prstGeom>
          <a:noFill/>
          <a:ln w="57150">
            <a:solidFill>
              <a:srgbClr val="FFFF00"/>
            </a:solidFill>
          </a:ln>
        </p:spPr>
        <p:txBody>
          <a:bodyPr wrap="square" rtlCol="0">
            <a:spAutoFit/>
          </a:bodyPr>
          <a:lstStyle/>
          <a:p>
            <a:pPr algn="ctr"/>
            <a:r>
              <a:rPr lang="en-US" b="1" dirty="0" smtClean="0"/>
              <a:t>85 mm !</a:t>
            </a:r>
            <a:endParaRPr lang="it-IT" b="1" dirty="0"/>
          </a:p>
        </p:txBody>
      </p:sp>
      <p:cxnSp>
        <p:nvCxnSpPr>
          <p:cNvPr id="8" name="Прямая соединительная линия 7"/>
          <p:cNvCxnSpPr>
            <a:stCxn id="6" idx="2"/>
          </p:cNvCxnSpPr>
          <p:nvPr/>
        </p:nvCxnSpPr>
        <p:spPr>
          <a:xfrm flipH="1">
            <a:off x="3851920" y="4086364"/>
            <a:ext cx="1044116" cy="3507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04048" y="5373216"/>
            <a:ext cx="1656184" cy="523220"/>
          </a:xfrm>
          <a:prstGeom prst="rect">
            <a:avLst/>
          </a:prstGeom>
          <a:noFill/>
        </p:spPr>
        <p:txBody>
          <a:bodyPr wrap="square" rtlCol="0">
            <a:spAutoFit/>
          </a:bodyPr>
          <a:lstStyle/>
          <a:p>
            <a:r>
              <a:rPr lang="en-US" sz="2800" b="1" dirty="0" smtClean="0"/>
              <a:t>ME4/1</a:t>
            </a:r>
            <a:endParaRPr lang="it-IT" sz="2800" b="1" dirty="0"/>
          </a:p>
        </p:txBody>
      </p:sp>
      <p:sp>
        <p:nvSpPr>
          <p:cNvPr id="10" name="TextBox 9"/>
          <p:cNvSpPr txBox="1"/>
          <p:nvPr/>
        </p:nvSpPr>
        <p:spPr>
          <a:xfrm>
            <a:off x="7487816" y="2708920"/>
            <a:ext cx="1656184" cy="400110"/>
          </a:xfrm>
          <a:prstGeom prst="rect">
            <a:avLst/>
          </a:prstGeom>
          <a:noFill/>
        </p:spPr>
        <p:txBody>
          <a:bodyPr wrap="square" rtlCol="0">
            <a:spAutoFit/>
          </a:bodyPr>
          <a:lstStyle/>
          <a:p>
            <a:r>
              <a:rPr lang="en-US" sz="2000" b="1" dirty="0" smtClean="0"/>
              <a:t>YE/3</a:t>
            </a:r>
            <a:endParaRPr lang="it-IT" sz="2000" b="1" dirty="0"/>
          </a:p>
        </p:txBody>
      </p:sp>
      <p:sp>
        <p:nvSpPr>
          <p:cNvPr id="11" name="TextBox 10"/>
          <p:cNvSpPr txBox="1"/>
          <p:nvPr/>
        </p:nvSpPr>
        <p:spPr>
          <a:xfrm>
            <a:off x="2339752" y="3356992"/>
            <a:ext cx="1080120" cy="400110"/>
          </a:xfrm>
          <a:prstGeom prst="rect">
            <a:avLst/>
          </a:prstGeom>
          <a:noFill/>
        </p:spPr>
        <p:txBody>
          <a:bodyPr wrap="square" rtlCol="0">
            <a:spAutoFit/>
          </a:bodyPr>
          <a:lstStyle/>
          <a:p>
            <a:r>
              <a:rPr lang="en-US" sz="2000" b="1" dirty="0" smtClean="0"/>
              <a:t>YE/4</a:t>
            </a:r>
            <a:endParaRPr lang="it-IT" sz="2000" b="1" dirty="0"/>
          </a:p>
        </p:txBody>
      </p:sp>
      <p:sp>
        <p:nvSpPr>
          <p:cNvPr id="12" name="TextBox 11"/>
          <p:cNvSpPr txBox="1"/>
          <p:nvPr/>
        </p:nvSpPr>
        <p:spPr>
          <a:xfrm>
            <a:off x="2915816" y="1228690"/>
            <a:ext cx="864096" cy="400110"/>
          </a:xfrm>
          <a:prstGeom prst="rect">
            <a:avLst/>
          </a:prstGeom>
          <a:noFill/>
          <a:ln>
            <a:solidFill>
              <a:schemeClr val="tx1"/>
            </a:solidFill>
          </a:ln>
        </p:spPr>
        <p:txBody>
          <a:bodyPr wrap="square" rtlCol="0">
            <a:spAutoFit/>
          </a:bodyPr>
          <a:lstStyle/>
          <a:p>
            <a:r>
              <a:rPr lang="en-US" sz="2000" b="1" dirty="0" smtClean="0"/>
              <a:t>Shield</a:t>
            </a:r>
            <a:endParaRPr lang="it-IT" sz="2000" b="1" dirty="0"/>
          </a:p>
        </p:txBody>
      </p:sp>
      <p:sp>
        <p:nvSpPr>
          <p:cNvPr id="13" name="Прямоугольник 12"/>
          <p:cNvSpPr/>
          <p:nvPr/>
        </p:nvSpPr>
        <p:spPr>
          <a:xfrm>
            <a:off x="4179783" y="1268760"/>
            <a:ext cx="824265" cy="400110"/>
          </a:xfrm>
          <a:prstGeom prst="rect">
            <a:avLst/>
          </a:prstGeom>
          <a:ln>
            <a:solidFill>
              <a:schemeClr val="tx1"/>
            </a:solidFill>
          </a:ln>
        </p:spPr>
        <p:txBody>
          <a:bodyPr wrap="none">
            <a:spAutoFit/>
          </a:bodyPr>
          <a:lstStyle/>
          <a:p>
            <a:r>
              <a:rPr lang="en-US" sz="2000" b="1" dirty="0" smtClean="0"/>
              <a:t>RE4/1</a:t>
            </a:r>
            <a:endParaRPr lang="it-IT" sz="2000" b="1" dirty="0"/>
          </a:p>
        </p:txBody>
      </p:sp>
      <p:cxnSp>
        <p:nvCxnSpPr>
          <p:cNvPr id="15" name="Прямая со стрелкой 14"/>
          <p:cNvCxnSpPr>
            <a:stCxn id="12" idx="2"/>
          </p:cNvCxnSpPr>
          <p:nvPr/>
        </p:nvCxnSpPr>
        <p:spPr>
          <a:xfrm>
            <a:off x="3347864" y="1628800"/>
            <a:ext cx="72008"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13" idx="2"/>
          </p:cNvCxnSpPr>
          <p:nvPr/>
        </p:nvCxnSpPr>
        <p:spPr>
          <a:xfrm flipH="1">
            <a:off x="4067944" y="1668870"/>
            <a:ext cx="523972" cy="1040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1835696" y="188640"/>
            <a:ext cx="5188985" cy="523220"/>
          </a:xfrm>
          <a:prstGeom prst="rect">
            <a:avLst/>
          </a:prstGeom>
        </p:spPr>
        <p:txBody>
          <a:bodyPr wrap="none">
            <a:spAutoFit/>
          </a:bodyPr>
          <a:lstStyle/>
          <a:p>
            <a:pPr marL="514350" indent="-514350"/>
            <a:r>
              <a:rPr lang="en-US" sz="2800" b="1" dirty="0" smtClean="0"/>
              <a:t>Studies of the value “Z” for RE4/1</a:t>
            </a:r>
          </a:p>
        </p:txBody>
      </p:sp>
      <p:sp>
        <p:nvSpPr>
          <p:cNvPr id="20" name="Прямоугольник 19"/>
          <p:cNvSpPr/>
          <p:nvPr/>
        </p:nvSpPr>
        <p:spPr>
          <a:xfrm>
            <a:off x="5580112" y="1268760"/>
            <a:ext cx="2660728" cy="461665"/>
          </a:xfrm>
          <a:prstGeom prst="rect">
            <a:avLst/>
          </a:prstGeom>
        </p:spPr>
        <p:txBody>
          <a:bodyPr wrap="none">
            <a:spAutoFit/>
          </a:bodyPr>
          <a:lstStyle/>
          <a:p>
            <a:pPr marL="514350" indent="-514350"/>
            <a:r>
              <a:rPr lang="en-US" sz="2400" b="1" dirty="0" smtClean="0">
                <a:solidFill>
                  <a:schemeClr val="tx1">
                    <a:lumMod val="65000"/>
                    <a:lumOff val="35000"/>
                  </a:schemeClr>
                </a:solidFill>
              </a:rPr>
              <a:t>Cross section YE/4  </a:t>
            </a:r>
          </a:p>
        </p:txBody>
      </p:sp>
      <p:sp>
        <p:nvSpPr>
          <p:cNvPr id="14" name="Прямоугольник 13"/>
          <p:cNvSpPr/>
          <p:nvPr/>
        </p:nvSpPr>
        <p:spPr>
          <a:xfrm>
            <a:off x="323528" y="764704"/>
            <a:ext cx="3858300" cy="369332"/>
          </a:xfrm>
          <a:prstGeom prst="rect">
            <a:avLst/>
          </a:prstGeom>
        </p:spPr>
        <p:txBody>
          <a:bodyPr wrap="none">
            <a:spAutoFit/>
          </a:bodyPr>
          <a:lstStyle/>
          <a:p>
            <a:r>
              <a:rPr lang="en-US" b="1" dirty="0" smtClean="0"/>
              <a:t>Basis on the main drawing of the CMS </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0"/>
            <a:ext cx="5760640" cy="400110"/>
          </a:xfrm>
          <a:prstGeom prst="rect">
            <a:avLst/>
          </a:prstGeom>
        </p:spPr>
        <p:txBody>
          <a:bodyPr wrap="square">
            <a:spAutoFit/>
          </a:bodyPr>
          <a:lstStyle/>
          <a:p>
            <a:r>
              <a:rPr lang="en-US" sz="2000" b="1" dirty="0" smtClean="0"/>
              <a:t>Mounting plate for RE4/1 chambers </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1" y="548680"/>
            <a:ext cx="9055685" cy="5544616"/>
          </a:xfrm>
          <a:prstGeom prst="rect">
            <a:avLst/>
          </a:prstGeom>
          <a:noFill/>
          <a:ln w="9525">
            <a:noFill/>
            <a:miter lim="800000"/>
            <a:headEnd/>
            <a:tailEnd/>
          </a:ln>
        </p:spPr>
      </p:pic>
      <p:sp>
        <p:nvSpPr>
          <p:cNvPr id="4" name="TextBox 3"/>
          <p:cNvSpPr txBox="1"/>
          <p:nvPr/>
        </p:nvSpPr>
        <p:spPr>
          <a:xfrm>
            <a:off x="1691680" y="1628800"/>
            <a:ext cx="1368152" cy="584775"/>
          </a:xfrm>
          <a:prstGeom prst="rect">
            <a:avLst/>
          </a:prstGeom>
          <a:solidFill>
            <a:srgbClr val="FFFF00"/>
          </a:solidFill>
          <a:ln>
            <a:solidFill>
              <a:srgbClr val="FFFF00"/>
            </a:solidFill>
          </a:ln>
        </p:spPr>
        <p:txBody>
          <a:bodyPr wrap="square" rtlCol="0">
            <a:spAutoFit/>
          </a:bodyPr>
          <a:lstStyle/>
          <a:p>
            <a:r>
              <a:rPr lang="en-US" sz="1600" b="1" i="1" dirty="0" smtClean="0"/>
              <a:t>Mounting plates</a:t>
            </a:r>
            <a:endParaRPr lang="en-US" sz="1600" b="1" i="1" dirty="0"/>
          </a:p>
        </p:txBody>
      </p:sp>
      <p:cxnSp>
        <p:nvCxnSpPr>
          <p:cNvPr id="6" name="Прямая со стрелкой 5"/>
          <p:cNvCxnSpPr>
            <a:stCxn id="4" idx="3"/>
          </p:cNvCxnSpPr>
          <p:nvPr/>
        </p:nvCxnSpPr>
        <p:spPr>
          <a:xfrm flipV="1">
            <a:off x="3059832" y="1484785"/>
            <a:ext cx="648072" cy="43640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4" idx="3"/>
          </p:cNvCxnSpPr>
          <p:nvPr/>
        </p:nvCxnSpPr>
        <p:spPr>
          <a:xfrm>
            <a:off x="3059832" y="1921188"/>
            <a:ext cx="936104" cy="6437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3"/>
          </p:cNvCxnSpPr>
          <p:nvPr/>
        </p:nvCxnSpPr>
        <p:spPr>
          <a:xfrm>
            <a:off x="3059832" y="1921188"/>
            <a:ext cx="648072" cy="16518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3" cstate="print"/>
          <a:srcRect/>
          <a:stretch>
            <a:fillRect/>
          </a:stretch>
        </p:blipFill>
        <p:spPr bwMode="auto">
          <a:xfrm>
            <a:off x="5592174" y="2924944"/>
            <a:ext cx="3551826" cy="3456384"/>
          </a:xfrm>
          <a:prstGeom prst="rect">
            <a:avLst/>
          </a:prstGeom>
          <a:ln>
            <a:noFill/>
          </a:ln>
          <a:effectLst>
            <a:outerShdw blurRad="190500" algn="tl" rotWithShape="0">
              <a:srgbClr val="000000">
                <a:alpha val="70000"/>
              </a:srgbClr>
            </a:outerShdw>
          </a:effectLst>
        </p:spPr>
      </p:pic>
      <p:sp>
        <p:nvSpPr>
          <p:cNvPr id="3" name="TextBox 2"/>
          <p:cNvSpPr txBox="1"/>
          <p:nvPr/>
        </p:nvSpPr>
        <p:spPr>
          <a:xfrm>
            <a:off x="6359975" y="5085184"/>
            <a:ext cx="2016224" cy="369332"/>
          </a:xfrm>
          <a:prstGeom prst="rect">
            <a:avLst/>
          </a:prstGeom>
          <a:noFill/>
        </p:spPr>
        <p:txBody>
          <a:bodyPr wrap="square" rtlCol="0">
            <a:spAutoFit/>
          </a:bodyPr>
          <a:lstStyle/>
          <a:p>
            <a:r>
              <a:rPr lang="en-US" b="1" dirty="0" smtClean="0"/>
              <a:t>Thickness is 8 mm</a:t>
            </a:r>
            <a:endParaRPr lang="it-IT" b="1" dirty="0"/>
          </a:p>
        </p:txBody>
      </p:sp>
      <p:sp>
        <p:nvSpPr>
          <p:cNvPr id="5" name="TextBox 4"/>
          <p:cNvSpPr txBox="1"/>
          <p:nvPr/>
        </p:nvSpPr>
        <p:spPr>
          <a:xfrm>
            <a:off x="6514546" y="3933056"/>
            <a:ext cx="1872208" cy="923330"/>
          </a:xfrm>
          <a:prstGeom prst="rect">
            <a:avLst/>
          </a:prstGeom>
          <a:solidFill>
            <a:schemeClr val="bg1"/>
          </a:solidFill>
        </p:spPr>
        <p:txBody>
          <a:bodyPr wrap="square" rtlCol="0">
            <a:spAutoFit/>
          </a:bodyPr>
          <a:lstStyle/>
          <a:p>
            <a:r>
              <a:rPr lang="en-US" b="1" i="1" dirty="0" smtClean="0"/>
              <a:t>Preliminary design of the mounting plate</a:t>
            </a:r>
            <a:endParaRPr lang="it-IT"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964488" cy="830997"/>
          </a:xfrm>
          <a:prstGeom prst="rect">
            <a:avLst/>
          </a:prstGeom>
        </p:spPr>
        <p:txBody>
          <a:bodyPr wrap="square">
            <a:spAutoFit/>
          </a:bodyPr>
          <a:lstStyle/>
          <a:p>
            <a:r>
              <a:rPr lang="en-US" sz="2400" b="1" dirty="0" smtClean="0"/>
              <a:t>The proposed MP outer “R” M24 posts which are underneath the RE4 SMs</a:t>
            </a:r>
            <a:endParaRPr lang="en-US" sz="2400" dirty="0"/>
          </a:p>
        </p:txBody>
      </p:sp>
      <p:sp>
        <p:nvSpPr>
          <p:cNvPr id="3" name="Прямоугольник 2"/>
          <p:cNvSpPr/>
          <p:nvPr/>
        </p:nvSpPr>
        <p:spPr>
          <a:xfrm>
            <a:off x="323528" y="849486"/>
            <a:ext cx="7344816" cy="923330"/>
          </a:xfrm>
          <a:prstGeom prst="rect">
            <a:avLst/>
          </a:prstGeom>
        </p:spPr>
        <p:txBody>
          <a:bodyPr wrap="square">
            <a:spAutoFit/>
          </a:bodyPr>
          <a:lstStyle/>
          <a:p>
            <a:pPr marL="342900" indent="-342900"/>
            <a:r>
              <a:rPr lang="en-US" b="1" dirty="0" smtClean="0">
                <a:solidFill>
                  <a:srgbClr val="002060"/>
                </a:solidFill>
              </a:rPr>
              <a:t>Two interesting questions:</a:t>
            </a:r>
          </a:p>
          <a:p>
            <a:pPr marL="342900" indent="-342900">
              <a:buAutoNum type="arabicPeriod"/>
            </a:pPr>
            <a:r>
              <a:rPr lang="en-US" b="1" dirty="0" smtClean="0">
                <a:solidFill>
                  <a:srgbClr val="002060"/>
                </a:solidFill>
              </a:rPr>
              <a:t>How to mount the frame using the mounting positions M24?</a:t>
            </a:r>
          </a:p>
          <a:p>
            <a:pPr marL="342900" indent="-342900">
              <a:buAutoNum type="arabicPeriod"/>
            </a:pPr>
            <a:r>
              <a:rPr lang="en-US" b="1" dirty="0" smtClean="0">
                <a:solidFill>
                  <a:srgbClr val="002060"/>
                </a:solidFill>
              </a:rPr>
              <a:t>How to attach the RE4/1 chambers on the frames?</a:t>
            </a:r>
            <a:endParaRPr lang="en-US" b="1" dirty="0">
              <a:solidFill>
                <a:srgbClr val="002060"/>
              </a:solidFill>
            </a:endParaRPr>
          </a:p>
        </p:txBody>
      </p:sp>
      <p:pic>
        <p:nvPicPr>
          <p:cNvPr id="7171" name="Picture 3"/>
          <p:cNvPicPr>
            <a:picLocks noChangeAspect="1" noChangeArrowheads="1"/>
          </p:cNvPicPr>
          <p:nvPr/>
        </p:nvPicPr>
        <p:blipFill>
          <a:blip r:embed="rId2" cstate="print"/>
          <a:srcRect/>
          <a:stretch>
            <a:fillRect/>
          </a:stretch>
        </p:blipFill>
        <p:spPr bwMode="auto">
          <a:xfrm>
            <a:off x="0" y="1772816"/>
            <a:ext cx="4549700" cy="3557877"/>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4572000" y="1772816"/>
            <a:ext cx="4320480" cy="2882259"/>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395536" y="4367114"/>
            <a:ext cx="3960440" cy="2490886"/>
          </a:xfrm>
          <a:prstGeom prst="rect">
            <a:avLst/>
          </a:prstGeom>
          <a:noFill/>
          <a:ln w="9525">
            <a:noFill/>
            <a:miter lim="800000"/>
            <a:headEnd/>
            <a:tailEnd/>
          </a:ln>
        </p:spPr>
      </p:pic>
      <p:sp>
        <p:nvSpPr>
          <p:cNvPr id="6" name="TextBox 5"/>
          <p:cNvSpPr txBox="1"/>
          <p:nvPr/>
        </p:nvSpPr>
        <p:spPr>
          <a:xfrm>
            <a:off x="539552" y="4293096"/>
            <a:ext cx="4464496" cy="400110"/>
          </a:xfrm>
          <a:prstGeom prst="rect">
            <a:avLst/>
          </a:prstGeom>
          <a:noFill/>
        </p:spPr>
        <p:txBody>
          <a:bodyPr wrap="square" rtlCol="0">
            <a:spAutoFit/>
          </a:bodyPr>
          <a:lstStyle/>
          <a:p>
            <a:r>
              <a:rPr lang="en-US" sz="2000" b="1" dirty="0" smtClean="0">
                <a:solidFill>
                  <a:schemeClr val="tx2">
                    <a:lumMod val="60000"/>
                    <a:lumOff val="40000"/>
                  </a:schemeClr>
                </a:solidFill>
              </a:rPr>
              <a:t>Principle scheme   </a:t>
            </a:r>
            <a:endParaRPr lang="en-US" sz="2000" b="1" dirty="0">
              <a:solidFill>
                <a:schemeClr val="tx2">
                  <a:lumMod val="60000"/>
                  <a:lumOff val="40000"/>
                </a:schemeClr>
              </a:solidFill>
            </a:endParaRPr>
          </a:p>
        </p:txBody>
      </p:sp>
      <p:sp>
        <p:nvSpPr>
          <p:cNvPr id="9" name="TextBox 8"/>
          <p:cNvSpPr txBox="1"/>
          <p:nvPr/>
        </p:nvSpPr>
        <p:spPr>
          <a:xfrm>
            <a:off x="3851920" y="2636912"/>
            <a:ext cx="1368152" cy="646331"/>
          </a:xfrm>
          <a:prstGeom prst="rect">
            <a:avLst/>
          </a:prstGeom>
          <a:solidFill>
            <a:srgbClr val="FFFF00"/>
          </a:solidFill>
          <a:ln>
            <a:solidFill>
              <a:schemeClr val="tx1"/>
            </a:solidFill>
          </a:ln>
        </p:spPr>
        <p:txBody>
          <a:bodyPr wrap="square" rtlCol="0">
            <a:spAutoFit/>
          </a:bodyPr>
          <a:lstStyle/>
          <a:p>
            <a:r>
              <a:rPr lang="en-US" b="1" dirty="0" smtClean="0"/>
              <a:t>Mounting posts M24</a:t>
            </a:r>
            <a:endParaRPr lang="en-US" b="1" dirty="0"/>
          </a:p>
        </p:txBody>
      </p:sp>
      <p:cxnSp>
        <p:nvCxnSpPr>
          <p:cNvPr id="11" name="Прямая со стрелкой 10"/>
          <p:cNvCxnSpPr>
            <a:stCxn id="9" idx="1"/>
          </p:cNvCxnSpPr>
          <p:nvPr/>
        </p:nvCxnSpPr>
        <p:spPr>
          <a:xfrm flipH="1">
            <a:off x="1979712" y="2960078"/>
            <a:ext cx="1872208" cy="18089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9" idx="3"/>
          </p:cNvCxnSpPr>
          <p:nvPr/>
        </p:nvCxnSpPr>
        <p:spPr>
          <a:xfrm flipV="1">
            <a:off x="5220072" y="2924944"/>
            <a:ext cx="432048" cy="3513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5" cstate="print"/>
          <a:srcRect/>
          <a:stretch>
            <a:fillRect/>
          </a:stretch>
        </p:blipFill>
        <p:spPr bwMode="auto">
          <a:xfrm>
            <a:off x="4860032" y="5445224"/>
            <a:ext cx="3191906" cy="1224136"/>
          </a:xfrm>
          <a:prstGeom prst="rect">
            <a:avLst/>
          </a:prstGeom>
          <a:noFill/>
          <a:ln w="9525">
            <a:noFill/>
            <a:miter lim="800000"/>
            <a:headEnd/>
            <a:tailEnd/>
          </a:ln>
        </p:spPr>
      </p:pic>
      <p:sp>
        <p:nvSpPr>
          <p:cNvPr id="15" name="TextBox 14"/>
          <p:cNvSpPr txBox="1"/>
          <p:nvPr/>
        </p:nvSpPr>
        <p:spPr>
          <a:xfrm>
            <a:off x="5004048" y="5013176"/>
            <a:ext cx="2016224" cy="369332"/>
          </a:xfrm>
          <a:prstGeom prst="rect">
            <a:avLst/>
          </a:prstGeom>
          <a:noFill/>
        </p:spPr>
        <p:txBody>
          <a:bodyPr wrap="square" rtlCol="0">
            <a:spAutoFit/>
          </a:bodyPr>
          <a:lstStyle/>
          <a:p>
            <a:r>
              <a:rPr lang="en-US" b="1" dirty="0" smtClean="0">
                <a:solidFill>
                  <a:schemeClr val="tx2">
                    <a:lumMod val="60000"/>
                    <a:lumOff val="40000"/>
                  </a:schemeClr>
                </a:solidFill>
              </a:rPr>
              <a:t>Or another version</a:t>
            </a:r>
            <a:endParaRPr lang="en-US" b="1" dirty="0">
              <a:solidFill>
                <a:schemeClr val="tx2">
                  <a:lumMod val="60000"/>
                  <a:lumOff val="40000"/>
                </a:schemeClr>
              </a:solidFill>
            </a:endParaRPr>
          </a:p>
        </p:txBody>
      </p:sp>
      <p:sp>
        <p:nvSpPr>
          <p:cNvPr id="16" name="TextBox 15"/>
          <p:cNvSpPr txBox="1"/>
          <p:nvPr/>
        </p:nvSpPr>
        <p:spPr>
          <a:xfrm>
            <a:off x="6372200" y="3645024"/>
            <a:ext cx="1872208" cy="369332"/>
          </a:xfrm>
          <a:prstGeom prst="rect">
            <a:avLst/>
          </a:prstGeom>
          <a:solidFill>
            <a:srgbClr val="FFFF00"/>
          </a:solidFill>
        </p:spPr>
        <p:txBody>
          <a:bodyPr wrap="square" rtlCol="0">
            <a:spAutoFit/>
          </a:bodyPr>
          <a:lstStyle/>
          <a:p>
            <a:r>
              <a:rPr lang="en-US" b="1" dirty="0" smtClean="0"/>
              <a:t>Area of mounting</a:t>
            </a:r>
            <a:endParaRPr lang="en-US" b="1" dirty="0"/>
          </a:p>
        </p:txBody>
      </p:sp>
      <p:cxnSp>
        <p:nvCxnSpPr>
          <p:cNvPr id="18" name="Прямая со стрелкой 17"/>
          <p:cNvCxnSpPr/>
          <p:nvPr/>
        </p:nvCxnSpPr>
        <p:spPr>
          <a:xfrm>
            <a:off x="6660232" y="5661248"/>
            <a:ext cx="72008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5508104" y="5661248"/>
            <a:ext cx="108012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5373216"/>
            <a:ext cx="864096" cy="369332"/>
          </a:xfrm>
          <a:prstGeom prst="rect">
            <a:avLst/>
          </a:prstGeom>
          <a:noFill/>
        </p:spPr>
        <p:txBody>
          <a:bodyPr wrap="square" rtlCol="0">
            <a:spAutoFit/>
          </a:bodyPr>
          <a:lstStyle/>
          <a:p>
            <a:r>
              <a:rPr lang="en-US" dirty="0" smtClean="0"/>
              <a:t>M24</a:t>
            </a:r>
            <a:endParaRPr lang="en-US" dirty="0"/>
          </a:p>
        </p:txBody>
      </p:sp>
      <p:cxnSp>
        <p:nvCxnSpPr>
          <p:cNvPr id="25" name="Прямая со стрелкой 24"/>
          <p:cNvCxnSpPr/>
          <p:nvPr/>
        </p:nvCxnSpPr>
        <p:spPr>
          <a:xfrm flipH="1">
            <a:off x="7812360" y="5733256"/>
            <a:ext cx="50405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72400" y="5445224"/>
            <a:ext cx="755576" cy="369332"/>
          </a:xfrm>
          <a:prstGeom prst="rect">
            <a:avLst/>
          </a:prstGeom>
          <a:noFill/>
        </p:spPr>
        <p:txBody>
          <a:bodyPr wrap="square" rtlCol="0">
            <a:spAutoFit/>
          </a:bodyPr>
          <a:lstStyle/>
          <a:p>
            <a:r>
              <a:rPr lang="en-US" dirty="0" smtClean="0"/>
              <a:t>Screw</a:t>
            </a:r>
            <a:endParaRPr lang="en-US" dirty="0"/>
          </a:p>
        </p:txBody>
      </p:sp>
      <p:cxnSp>
        <p:nvCxnSpPr>
          <p:cNvPr id="31" name="Прямая со стрелкой 30"/>
          <p:cNvCxnSpPr/>
          <p:nvPr/>
        </p:nvCxnSpPr>
        <p:spPr>
          <a:xfrm>
            <a:off x="5220072" y="5589240"/>
            <a:ext cx="14401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88024" y="5373216"/>
            <a:ext cx="1008112" cy="369332"/>
          </a:xfrm>
          <a:prstGeom prst="rect">
            <a:avLst/>
          </a:prstGeom>
          <a:noFill/>
        </p:spPr>
        <p:txBody>
          <a:bodyPr wrap="square" rtlCol="0">
            <a:spAutoFit/>
          </a:bodyPr>
          <a:lstStyle/>
          <a:p>
            <a:r>
              <a:rPr lang="en-US" dirty="0" smtClean="0"/>
              <a:t>Flange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99392"/>
            <a:ext cx="7772400" cy="1470025"/>
          </a:xfrm>
        </p:spPr>
        <p:txBody>
          <a:bodyPr>
            <a:noAutofit/>
          </a:bodyPr>
          <a:lstStyle/>
          <a:p>
            <a:r>
              <a:rPr lang="en-US" sz="2800" b="1" dirty="0" smtClean="0">
                <a:solidFill>
                  <a:schemeClr val="tx2">
                    <a:lumMod val="75000"/>
                  </a:schemeClr>
                </a:solidFill>
              </a:rPr>
              <a:t>Three main parameters which are determined the available  “Z” space for RE3/1 RPC chambers</a:t>
            </a:r>
            <a:endParaRPr lang="it-IT" sz="2800" b="1" dirty="0">
              <a:solidFill>
                <a:schemeClr val="tx2">
                  <a:lumMod val="75000"/>
                </a:schemeClr>
              </a:solidFill>
            </a:endParaRPr>
          </a:p>
        </p:txBody>
      </p:sp>
      <p:graphicFrame>
        <p:nvGraphicFramePr>
          <p:cNvPr id="4" name="Содержимое 3"/>
          <p:cNvGraphicFramePr>
            <a:graphicFrameLocks/>
          </p:cNvGraphicFramePr>
          <p:nvPr/>
        </p:nvGraphicFramePr>
        <p:xfrm>
          <a:off x="395537" y="1902482"/>
          <a:ext cx="8496942" cy="3614750"/>
        </p:xfrm>
        <a:graphic>
          <a:graphicData uri="http://schemas.openxmlformats.org/drawingml/2006/table">
            <a:tbl>
              <a:tblPr firstRow="1" bandRow="1">
                <a:tableStyleId>{5C22544A-7EE6-4342-B048-85BDC9FD1C3A}</a:tableStyleId>
              </a:tblPr>
              <a:tblGrid>
                <a:gridCol w="431615"/>
                <a:gridCol w="2102561"/>
                <a:gridCol w="1829119"/>
                <a:gridCol w="1901400"/>
                <a:gridCol w="2232247"/>
              </a:tblGrid>
              <a:tr h="1296144">
                <a:tc>
                  <a:txBody>
                    <a:bodyPr/>
                    <a:lstStyle/>
                    <a:p>
                      <a:pPr algn="ctr"/>
                      <a:r>
                        <a:rPr lang="en-US" sz="1600" dirty="0" smtClean="0"/>
                        <a:t>No.</a:t>
                      </a:r>
                      <a:endParaRPr lang="it-IT" sz="1600" dirty="0"/>
                    </a:p>
                  </a:txBody>
                  <a:tcPr/>
                </a:tc>
                <a:tc>
                  <a:txBody>
                    <a:bodyPr/>
                    <a:lstStyle/>
                    <a:p>
                      <a:pPr algn="ctr"/>
                      <a:r>
                        <a:rPr lang="en-US" sz="1600" dirty="0" smtClean="0"/>
                        <a:t>Name of </a:t>
                      </a:r>
                      <a:r>
                        <a:rPr lang="en-US" sz="1600" b="1" dirty="0" smtClean="0"/>
                        <a:t>methods to determine the value “Z" </a:t>
                      </a: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Distance between YE/2 and</a:t>
                      </a:r>
                      <a:r>
                        <a:rPr lang="en-US" sz="1600" baseline="0" dirty="0" smtClean="0"/>
                        <a:t> YE/3, mm</a:t>
                      </a:r>
                      <a:endParaRPr lang="it-IT"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Thickness ME3/1</a:t>
                      </a:r>
                      <a:r>
                        <a:rPr lang="en-US" sz="1600" baseline="0" dirty="0" smtClean="0"/>
                        <a:t> package</a:t>
                      </a:r>
                      <a:r>
                        <a:rPr lang="en-US" sz="1600" dirty="0" smtClean="0"/>
                        <a:t>,</a:t>
                      </a:r>
                      <a:r>
                        <a:rPr lang="en-US" sz="16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mm</a:t>
                      </a:r>
                      <a:endParaRPr lang="it-IT" sz="1600" dirty="0" smtClean="0"/>
                    </a:p>
                    <a:p>
                      <a:pPr algn="ct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Thickness neutron shielding,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mm</a:t>
                      </a:r>
                      <a:endParaRPr lang="it-IT" sz="1600" dirty="0" smtClean="0"/>
                    </a:p>
                    <a:p>
                      <a:pPr algn="ctr"/>
                      <a:endParaRPr lang="it-IT" sz="1600" dirty="0"/>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FF"/>
                          </a:solidFill>
                          <a:latin typeface="+mn-lt"/>
                          <a:ea typeface="+mn-ea"/>
                          <a:cs typeface="+mn-cs"/>
                        </a:rPr>
                        <a:t>1.</a:t>
                      </a:r>
                      <a:endParaRPr lang="it-IT" sz="1600" b="1" kern="1200" dirty="0" smtClean="0">
                        <a:solidFill>
                          <a:srgbClr val="0000FF"/>
                        </a:solidFill>
                        <a:latin typeface="+mn-lt"/>
                        <a:ea typeface="+mn-ea"/>
                        <a:cs typeface="+mn-cs"/>
                      </a:endParaRPr>
                    </a:p>
                  </a:txBody>
                  <a:tcPr/>
                </a:tc>
                <a:tc>
                  <a:txBody>
                    <a:bodyPr/>
                    <a:lstStyle/>
                    <a:p>
                      <a:pPr algn="l"/>
                      <a:r>
                        <a:rPr lang="en-US" sz="1600" b="1" dirty="0" smtClean="0">
                          <a:solidFill>
                            <a:srgbClr val="0000FF"/>
                          </a:solidFill>
                        </a:rPr>
                        <a:t>Main drawing of  the CMS (3D</a:t>
                      </a:r>
                      <a:r>
                        <a:rPr lang="en-US" sz="1600" b="1" baseline="0" dirty="0" smtClean="0">
                          <a:solidFill>
                            <a:srgbClr val="0000FF"/>
                          </a:solidFill>
                        </a:rPr>
                        <a:t> model</a:t>
                      </a:r>
                      <a:r>
                        <a:rPr lang="en-US" sz="1600" b="1" dirty="0" smtClean="0">
                          <a:solidFill>
                            <a:srgbClr val="0000FF"/>
                          </a:solidFill>
                        </a:rPr>
                        <a:t>)</a:t>
                      </a: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655</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504</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63</a:t>
                      </a:r>
                      <a:endParaRPr lang="it-IT" sz="2400" b="1" kern="1200" dirty="0" smtClean="0">
                        <a:solidFill>
                          <a:schemeClr val="tx1">
                            <a:lumMod val="85000"/>
                            <a:lumOff val="15000"/>
                          </a:schemeClr>
                        </a:solidFill>
                        <a:latin typeface="+mn-lt"/>
                        <a:ea typeface="+mn-ea"/>
                        <a:cs typeface="+mn-cs"/>
                      </a:endParaRPr>
                    </a:p>
                  </a:txBody>
                  <a:tcPr/>
                </a:tc>
              </a:tr>
              <a:tr h="512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FF"/>
                          </a:solidFill>
                          <a:latin typeface="+mn-lt"/>
                          <a:ea typeface="+mn-ea"/>
                          <a:cs typeface="+mn-cs"/>
                        </a:rPr>
                        <a:t>2.</a:t>
                      </a:r>
                      <a:endParaRPr lang="it-IT" sz="1600" b="1" kern="1200" dirty="0" smtClean="0">
                        <a:solidFill>
                          <a:srgbClr val="0000FF"/>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FF"/>
                          </a:solidFill>
                        </a:rPr>
                        <a:t>Manual measurements </a:t>
                      </a: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669 ± 1</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507 ± 1</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(64.5</a:t>
                      </a:r>
                      <a:r>
                        <a:rPr lang="en-US" sz="2400" b="1" kern="1200" baseline="0" dirty="0" smtClean="0">
                          <a:solidFill>
                            <a:schemeClr val="tx1">
                              <a:lumMod val="85000"/>
                              <a:lumOff val="15000"/>
                            </a:schemeClr>
                          </a:solidFill>
                          <a:latin typeface="+mn-lt"/>
                          <a:ea typeface="+mn-ea"/>
                          <a:cs typeface="+mn-cs"/>
                        </a:rPr>
                        <a:t> ÷ 66.0) </a:t>
                      </a:r>
                      <a:r>
                        <a:rPr lang="en-US" sz="2400" b="1" kern="1200" dirty="0" smtClean="0">
                          <a:solidFill>
                            <a:schemeClr val="tx1">
                              <a:lumMod val="85000"/>
                              <a:lumOff val="15000"/>
                            </a:schemeClr>
                          </a:solidFill>
                          <a:latin typeface="+mn-lt"/>
                          <a:ea typeface="+mn-ea"/>
                          <a:cs typeface="+mn-cs"/>
                        </a:rPr>
                        <a:t>± 1</a:t>
                      </a:r>
                      <a:endParaRPr lang="it-IT" sz="2400" b="1" kern="1200" dirty="0" smtClean="0">
                        <a:solidFill>
                          <a:schemeClr val="tx1">
                            <a:lumMod val="85000"/>
                            <a:lumOff val="15000"/>
                          </a:schemeClr>
                        </a:solidFill>
                        <a:latin typeface="+mn-lt"/>
                        <a:ea typeface="+mn-ea"/>
                        <a:cs typeface="+mn-cs"/>
                      </a:endParaRPr>
                    </a:p>
                  </a:txBody>
                  <a:tcPr/>
                </a:tc>
              </a:tr>
              <a:tr h="512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FF"/>
                          </a:solidFill>
                          <a:latin typeface="+mn-lt"/>
                          <a:ea typeface="+mn-ea"/>
                          <a:cs typeface="+mn-cs"/>
                        </a:rPr>
                        <a:t>3.</a:t>
                      </a:r>
                      <a:endParaRPr lang="it-IT" sz="1600" b="1" kern="1200" dirty="0" smtClean="0">
                        <a:solidFill>
                          <a:srgbClr val="0000FF"/>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kern="1200" dirty="0" smtClean="0">
                          <a:solidFill>
                            <a:srgbClr val="0000FF"/>
                          </a:solidFill>
                          <a:latin typeface="+mn-lt"/>
                          <a:ea typeface="+mn-ea"/>
                          <a:cs typeface="+mn-cs"/>
                        </a:rPr>
                        <a:t> Laser scan and Teodolite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668.2  ± 3.0</a:t>
                      </a:r>
                      <a:endParaRPr lang="it-IT" sz="2400" b="1" kern="1200" dirty="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 </a:t>
                      </a:r>
                      <a:endParaRPr lang="it-IT" sz="2400" b="1" kern="1200" dirty="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 </a:t>
                      </a:r>
                      <a:endParaRPr lang="it-IT" sz="2400" b="1" kern="1200" dirty="0">
                        <a:solidFill>
                          <a:schemeClr val="tx1">
                            <a:lumMod val="85000"/>
                            <a:lumOff val="15000"/>
                          </a:schemeClr>
                        </a:solidFill>
                        <a:latin typeface="+mn-lt"/>
                        <a:ea typeface="+mn-ea"/>
                        <a:cs typeface="+mn-cs"/>
                      </a:endParaRPr>
                    </a:p>
                  </a:txBody>
                  <a:tcPr/>
                </a:tc>
              </a:tr>
              <a:tr h="512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FF"/>
                          </a:solidFill>
                          <a:latin typeface="+mn-lt"/>
                          <a:ea typeface="+mn-ea"/>
                          <a:cs typeface="+mn-cs"/>
                        </a:rPr>
                        <a:t>4.</a:t>
                      </a:r>
                      <a:endParaRPr lang="it-IT" sz="1600" b="1" kern="1200" dirty="0" smtClean="0">
                        <a:solidFill>
                          <a:srgbClr val="0000FF"/>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kern="1200" dirty="0" smtClean="0">
                          <a:solidFill>
                            <a:srgbClr val="0000FF"/>
                          </a:solidFill>
                          <a:latin typeface="+mn-lt"/>
                          <a:ea typeface="+mn-ea"/>
                          <a:cs typeface="+mn-cs"/>
                        </a:rPr>
                        <a:t> IR sensors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  </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 </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 </a:t>
                      </a:r>
                      <a:endParaRPr lang="it-IT" sz="2400" b="1" kern="1200" dirty="0" smtClean="0">
                        <a:solidFill>
                          <a:schemeClr val="tx1">
                            <a:lumMod val="85000"/>
                            <a:lumOff val="15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hematic diagram of PP.png"/>
          <p:cNvPicPr>
            <a:picLocks noChangeAspect="1"/>
          </p:cNvPicPr>
          <p:nvPr/>
        </p:nvPicPr>
        <p:blipFill>
          <a:blip r:embed="rId2" cstate="print"/>
          <a:stretch>
            <a:fillRect/>
          </a:stretch>
        </p:blipFill>
        <p:spPr>
          <a:xfrm>
            <a:off x="1691680" y="891622"/>
            <a:ext cx="5256584" cy="53638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392"/>
            <a:ext cx="8229600" cy="1143000"/>
          </a:xfrm>
        </p:spPr>
        <p:txBody>
          <a:bodyPr>
            <a:noAutofit/>
          </a:bodyPr>
          <a:lstStyle/>
          <a:p>
            <a:r>
              <a:rPr lang="en-US" sz="3200" b="1" dirty="0" smtClean="0">
                <a:solidFill>
                  <a:schemeClr val="tx2"/>
                </a:solidFill>
              </a:rPr>
              <a:t>Available value “Z” for RE3/1 RPC chambers </a:t>
            </a:r>
            <a:endParaRPr lang="it-IT" sz="3200" b="1" dirty="0">
              <a:solidFill>
                <a:schemeClr val="tx2"/>
              </a:solidFill>
            </a:endParaRPr>
          </a:p>
        </p:txBody>
      </p:sp>
      <p:graphicFrame>
        <p:nvGraphicFramePr>
          <p:cNvPr id="4" name="Содержимое 3"/>
          <p:cNvGraphicFramePr>
            <a:graphicFrameLocks noGrp="1"/>
          </p:cNvGraphicFramePr>
          <p:nvPr>
            <p:ph idx="1"/>
          </p:nvPr>
        </p:nvGraphicFramePr>
        <p:xfrm>
          <a:off x="1835696" y="1124744"/>
          <a:ext cx="5400600" cy="3938982"/>
        </p:xfrm>
        <a:graphic>
          <a:graphicData uri="http://schemas.openxmlformats.org/drawingml/2006/table">
            <a:tbl>
              <a:tblPr firstRow="1" bandRow="1">
                <a:tableStyleId>{5C22544A-7EE6-4342-B048-85BDC9FD1C3A}</a:tableStyleId>
              </a:tblPr>
              <a:tblGrid>
                <a:gridCol w="490963"/>
                <a:gridCol w="2399499"/>
                <a:gridCol w="2510138"/>
              </a:tblGrid>
              <a:tr h="1009955">
                <a:tc>
                  <a:txBody>
                    <a:bodyPr/>
                    <a:lstStyle/>
                    <a:p>
                      <a:pPr algn="ctr"/>
                      <a:r>
                        <a:rPr lang="en-US" dirty="0" smtClean="0"/>
                        <a:t>No.</a:t>
                      </a:r>
                      <a:endParaRPr lang="it-IT" dirty="0"/>
                    </a:p>
                  </a:txBody>
                  <a:tcPr/>
                </a:tc>
                <a:tc>
                  <a:txBody>
                    <a:bodyPr/>
                    <a:lstStyle/>
                    <a:p>
                      <a:pPr algn="ctr"/>
                      <a:r>
                        <a:rPr lang="en-US" dirty="0" smtClean="0"/>
                        <a:t>Name of </a:t>
                      </a:r>
                      <a:r>
                        <a:rPr lang="en-US" sz="1800" b="1" dirty="0" smtClean="0"/>
                        <a:t>methods to determine the value "Z" </a:t>
                      </a:r>
                      <a:endParaRPr lang="it-IT" dirty="0"/>
                    </a:p>
                  </a:txBody>
                  <a:tcPr/>
                </a:tc>
                <a:tc>
                  <a:txBody>
                    <a:bodyPr/>
                    <a:lstStyle/>
                    <a:p>
                      <a:pPr algn="ctr"/>
                      <a:r>
                        <a:rPr lang="en-US" sz="1800" b="1" kern="1200" baseline="0" dirty="0" smtClean="0">
                          <a:solidFill>
                            <a:schemeClr val="lt1"/>
                          </a:solidFill>
                          <a:latin typeface="+mn-lt"/>
                          <a:ea typeface="+mn-ea"/>
                          <a:cs typeface="+mn-cs"/>
                        </a:rPr>
                        <a:t>Value “Z” </a:t>
                      </a:r>
                      <a:r>
                        <a:rPr lang="en-US" dirty="0" smtClean="0"/>
                        <a:t>,</a:t>
                      </a:r>
                      <a:r>
                        <a:rPr lang="en-US" baseline="0" dirty="0" smtClean="0"/>
                        <a:t> mm</a:t>
                      </a:r>
                      <a:endParaRPr lang="it-IT" dirty="0"/>
                    </a:p>
                  </a:txBody>
                  <a:tcPr/>
                </a:tc>
              </a:tr>
              <a:tr h="69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latin typeface="+mn-lt"/>
                          <a:ea typeface="+mn-ea"/>
                          <a:cs typeface="+mn-cs"/>
                        </a:rPr>
                        <a:t>1.</a:t>
                      </a:r>
                      <a:endParaRPr lang="it-IT" sz="1800" b="1" kern="1200" dirty="0" smtClean="0">
                        <a:solidFill>
                          <a:srgbClr val="0000FF"/>
                        </a:solidFill>
                        <a:latin typeface="+mn-lt"/>
                        <a:ea typeface="+mn-ea"/>
                        <a:cs typeface="+mn-cs"/>
                      </a:endParaRPr>
                    </a:p>
                  </a:txBody>
                  <a:tcPr/>
                </a:tc>
                <a:tc>
                  <a:txBody>
                    <a:bodyPr/>
                    <a:lstStyle/>
                    <a:p>
                      <a:pPr algn="l"/>
                      <a:r>
                        <a:rPr lang="en-US" sz="1800" b="1" dirty="0" smtClean="0">
                          <a:solidFill>
                            <a:srgbClr val="0000FF"/>
                          </a:solidFill>
                        </a:rPr>
                        <a:t>Main drawing of  the CMS (3D</a:t>
                      </a:r>
                      <a:r>
                        <a:rPr lang="en-US" sz="1800" b="1" baseline="0" dirty="0" smtClean="0">
                          <a:solidFill>
                            <a:srgbClr val="0000FF"/>
                          </a:solidFill>
                        </a:rPr>
                        <a:t> model</a:t>
                      </a:r>
                      <a:r>
                        <a:rPr lang="en-US" sz="1800" b="1" dirty="0" smtClean="0">
                          <a:solidFill>
                            <a:srgbClr val="0000FF"/>
                          </a:solidFill>
                        </a:rPr>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88.75 </a:t>
                      </a:r>
                      <a:endParaRPr lang="it-IT" sz="2400" b="1" kern="1200" dirty="0" smtClean="0">
                        <a:solidFill>
                          <a:schemeClr val="tx1">
                            <a:lumMod val="85000"/>
                            <a:lumOff val="15000"/>
                          </a:schemeClr>
                        </a:solidFill>
                        <a:latin typeface="+mn-lt"/>
                        <a:ea typeface="+mn-ea"/>
                        <a:cs typeface="+mn-cs"/>
                      </a:endParaRPr>
                    </a:p>
                  </a:txBody>
                  <a:tcPr/>
                </a:tc>
              </a:tr>
              <a:tr h="986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latin typeface="+mn-lt"/>
                          <a:ea typeface="+mn-ea"/>
                          <a:cs typeface="+mn-cs"/>
                        </a:rPr>
                        <a:t>2.</a:t>
                      </a:r>
                      <a:endParaRPr lang="it-IT" sz="1800" b="1" kern="1200" dirty="0" smtClean="0">
                        <a:solidFill>
                          <a:srgbClr val="0000FF"/>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rPr>
                        <a:t>Manual measurements</a:t>
                      </a:r>
                      <a:r>
                        <a:rPr lang="en-US" sz="1800" b="1" baseline="0" dirty="0" smtClean="0">
                          <a:solidFill>
                            <a:srgbClr val="0000FF"/>
                          </a:solidFill>
                        </a:rPr>
                        <a:t> </a:t>
                      </a:r>
                      <a:r>
                        <a:rPr lang="en-US" sz="1800" b="1" dirty="0" smtClean="0">
                          <a:solidFill>
                            <a:srgbClr val="0000FF"/>
                          </a:solidFill>
                        </a:rPr>
                        <a:t> </a:t>
                      </a:r>
                    </a:p>
                    <a:p>
                      <a:pPr algn="l"/>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80 ± 1</a:t>
                      </a:r>
                      <a:endParaRPr lang="it-IT" sz="2400" b="1" kern="1200" dirty="0" smtClean="0">
                        <a:solidFill>
                          <a:schemeClr val="tx1">
                            <a:lumMod val="85000"/>
                            <a:lumOff val="15000"/>
                          </a:schemeClr>
                        </a:solidFill>
                        <a:latin typeface="+mn-lt"/>
                        <a:ea typeface="+mn-ea"/>
                        <a:cs typeface="+mn-cs"/>
                      </a:endParaRPr>
                    </a:p>
                  </a:txBody>
                  <a:tcPr/>
                </a:tc>
              </a:tr>
              <a:tr h="690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latin typeface="+mn-lt"/>
                          <a:ea typeface="+mn-ea"/>
                          <a:cs typeface="+mn-cs"/>
                        </a:rPr>
                        <a:t>3.</a:t>
                      </a:r>
                      <a:endParaRPr lang="it-IT" sz="1800" b="1" kern="1200" dirty="0" smtClean="0">
                        <a:solidFill>
                          <a:srgbClr val="0000FF"/>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rgbClr val="0000FF"/>
                          </a:solidFill>
                          <a:latin typeface="+mn-lt"/>
                          <a:ea typeface="+mn-ea"/>
                          <a:cs typeface="+mn-cs"/>
                        </a:rPr>
                        <a:t> Laser scan and Teodolite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79.5 ± 3.0</a:t>
                      </a:r>
                      <a:endParaRPr lang="it-IT" sz="2400" b="1" kern="1200" dirty="0">
                        <a:solidFill>
                          <a:schemeClr val="tx1">
                            <a:lumMod val="85000"/>
                            <a:lumOff val="15000"/>
                          </a:schemeClr>
                        </a:solidFill>
                        <a:latin typeface="+mn-lt"/>
                        <a:ea typeface="+mn-ea"/>
                        <a:cs typeface="+mn-cs"/>
                      </a:endParaRPr>
                    </a:p>
                  </a:txBody>
                  <a:tcPr/>
                </a:tc>
              </a:tr>
              <a:tr h="552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latin typeface="+mn-lt"/>
                          <a:ea typeface="+mn-ea"/>
                          <a:cs typeface="+mn-cs"/>
                        </a:rPr>
                        <a:t>4.</a:t>
                      </a:r>
                      <a:endParaRPr lang="it-IT" sz="1800" b="1" kern="1200" dirty="0" smtClean="0">
                        <a:solidFill>
                          <a:srgbClr val="0000FF"/>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rgbClr val="0000FF"/>
                          </a:solidFill>
                          <a:latin typeface="+mn-lt"/>
                          <a:ea typeface="+mn-ea"/>
                          <a:cs typeface="+mn-cs"/>
                        </a:rPr>
                        <a:t> IR sensors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73 ±  </a:t>
                      </a:r>
                      <a:endParaRPr lang="it-IT" sz="2400" b="1" kern="1200" dirty="0" smtClean="0">
                        <a:solidFill>
                          <a:schemeClr val="tx1">
                            <a:lumMod val="85000"/>
                            <a:lumOff val="15000"/>
                          </a:schemeClr>
                        </a:solidFill>
                        <a:latin typeface="+mn-lt"/>
                        <a:ea typeface="+mn-ea"/>
                        <a:cs typeface="+mn-cs"/>
                      </a:endParaRPr>
                    </a:p>
                  </a:txBody>
                  <a:tcPr/>
                </a:tc>
              </a:tr>
            </a:tbl>
          </a:graphicData>
        </a:graphic>
      </p:graphicFrame>
      <p:sp>
        <p:nvSpPr>
          <p:cNvPr id="5" name="Прямоугольник 4"/>
          <p:cNvSpPr/>
          <p:nvPr/>
        </p:nvSpPr>
        <p:spPr>
          <a:xfrm>
            <a:off x="1547664" y="5301208"/>
            <a:ext cx="7776864" cy="523220"/>
          </a:xfrm>
          <a:prstGeom prst="rect">
            <a:avLst/>
          </a:prstGeom>
        </p:spPr>
        <p:txBody>
          <a:bodyPr wrap="square">
            <a:spAutoFit/>
          </a:bodyPr>
          <a:lstStyle/>
          <a:p>
            <a:r>
              <a:rPr lang="en-US" sz="2800" b="1" dirty="0" smtClean="0">
                <a:solidFill>
                  <a:srgbClr val="FF0000"/>
                </a:solidFill>
              </a:rPr>
              <a:t>Available value “Z” is about  80 ± 1 mm   </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364836"/>
            <a:ext cx="3652405" cy="6493164"/>
          </a:xfrm>
          <a:prstGeom prst="rect">
            <a:avLst/>
          </a:prstGeom>
        </p:spPr>
      </p:pic>
      <p:sp>
        <p:nvSpPr>
          <p:cNvPr id="2" name="Title 1"/>
          <p:cNvSpPr>
            <a:spLocks noGrp="1"/>
          </p:cNvSpPr>
          <p:nvPr>
            <p:ph type="title"/>
          </p:nvPr>
        </p:nvSpPr>
        <p:spPr>
          <a:xfrm>
            <a:off x="0" y="548680"/>
            <a:ext cx="4320480" cy="1656184"/>
          </a:xfrm>
        </p:spPr>
        <p:txBody>
          <a:bodyPr>
            <a:noAutofit/>
          </a:bodyPr>
          <a:lstStyle/>
          <a:p>
            <a:r>
              <a:rPr lang="en-GB" sz="2500" b="1" dirty="0" smtClean="0">
                <a:solidFill>
                  <a:schemeClr val="tx1">
                    <a:lumMod val="95000"/>
                    <a:lumOff val="5000"/>
                  </a:schemeClr>
                </a:solidFill>
              </a:rPr>
              <a:t>CSCs  are not flat. complicate  understanding</a:t>
            </a:r>
            <a:endParaRPr lang="en-GB" sz="2500" b="1" dirty="0">
              <a:solidFill>
                <a:schemeClr val="tx1">
                  <a:lumMod val="95000"/>
                  <a:lumOff val="5000"/>
                </a:schemeClr>
              </a:solidFill>
            </a:endParaRPr>
          </a:p>
        </p:txBody>
      </p:sp>
      <p:sp>
        <p:nvSpPr>
          <p:cNvPr id="5" name="TextBox 4"/>
          <p:cNvSpPr txBox="1"/>
          <p:nvPr/>
        </p:nvSpPr>
        <p:spPr>
          <a:xfrm>
            <a:off x="1686792" y="3427403"/>
            <a:ext cx="2389909" cy="646331"/>
          </a:xfrm>
          <a:prstGeom prst="rect">
            <a:avLst/>
          </a:prstGeom>
          <a:solidFill>
            <a:srgbClr val="FFC000"/>
          </a:solidFill>
        </p:spPr>
        <p:txBody>
          <a:bodyPr wrap="square" rtlCol="0">
            <a:spAutoFit/>
          </a:bodyPr>
          <a:lstStyle/>
          <a:p>
            <a:r>
              <a:rPr lang="en-GB" dirty="0" smtClean="0"/>
              <a:t>Front End covers at different heights</a:t>
            </a:r>
            <a:endParaRPr lang="en-GB" dirty="0"/>
          </a:p>
        </p:txBody>
      </p:sp>
      <p:cxnSp>
        <p:nvCxnSpPr>
          <p:cNvPr id="7" name="Straight Arrow Connector 6"/>
          <p:cNvCxnSpPr>
            <a:stCxn id="5" idx="3"/>
          </p:cNvCxnSpPr>
          <p:nvPr/>
        </p:nvCxnSpPr>
        <p:spPr>
          <a:xfrm flipV="1">
            <a:off x="4076701" y="1412776"/>
            <a:ext cx="3375619" cy="23377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4076701" y="3750569"/>
            <a:ext cx="3447627" cy="19106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p:cNvCxnSpPr>
          <p:nvPr/>
        </p:nvCxnSpPr>
        <p:spPr>
          <a:xfrm flipV="1">
            <a:off x="4076701" y="3645024"/>
            <a:ext cx="1791443" cy="10554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27018" y="2547343"/>
            <a:ext cx="1877291" cy="646331"/>
          </a:xfrm>
          <a:prstGeom prst="rect">
            <a:avLst/>
          </a:prstGeom>
          <a:solidFill>
            <a:srgbClr val="FFC000"/>
          </a:solidFill>
        </p:spPr>
        <p:txBody>
          <a:bodyPr wrap="square" rtlCol="0">
            <a:spAutoFit/>
          </a:bodyPr>
          <a:lstStyle/>
          <a:p>
            <a:r>
              <a:rPr lang="en-GB" dirty="0" smtClean="0"/>
              <a:t>Cables over edge of chamber cover</a:t>
            </a:r>
            <a:endParaRPr lang="en-GB" dirty="0"/>
          </a:p>
        </p:txBody>
      </p:sp>
      <p:cxnSp>
        <p:nvCxnSpPr>
          <p:cNvPr id="16" name="Straight Arrow Connector 15"/>
          <p:cNvCxnSpPr/>
          <p:nvPr/>
        </p:nvCxnSpPr>
        <p:spPr>
          <a:xfrm flipV="1">
            <a:off x="3304309" y="1052736"/>
            <a:ext cx="3427931" cy="17880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745" y="4703619"/>
            <a:ext cx="1953491" cy="1953491"/>
          </a:xfrm>
          <a:prstGeom prst="rect">
            <a:avLst/>
          </a:prstGeom>
          <a:ln>
            <a:noFill/>
          </a:ln>
          <a:effectLst>
            <a:outerShdw blurRad="292100" dist="139700" dir="2700000" algn="tl" rotWithShape="0">
              <a:srgbClr val="333333">
                <a:alpha val="65000"/>
              </a:srgbClr>
            </a:outerShdw>
          </a:effectLst>
        </p:spPr>
      </p:pic>
      <p:cxnSp>
        <p:nvCxnSpPr>
          <p:cNvPr id="21" name="Straight Arrow Connector 20"/>
          <p:cNvCxnSpPr>
            <a:stCxn id="18" idx="3"/>
            <a:endCxn id="14" idx="1"/>
          </p:cNvCxnSpPr>
          <p:nvPr/>
        </p:nvCxnSpPr>
        <p:spPr>
          <a:xfrm flipV="1">
            <a:off x="2168236" y="5121188"/>
            <a:ext cx="5428100" cy="5591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7596336" y="4725144"/>
            <a:ext cx="648072" cy="79208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itle 1"/>
          <p:cNvSpPr txBox="1">
            <a:spLocks/>
          </p:cNvSpPr>
          <p:nvPr/>
        </p:nvSpPr>
        <p:spPr>
          <a:xfrm>
            <a:off x="-828600" y="-144016"/>
            <a:ext cx="7696472" cy="764704"/>
          </a:xfrm>
          <a:prstGeom prst="rect">
            <a:avLst/>
          </a:prstGeom>
        </p:spPr>
        <p:txBody>
          <a:bodyPr vert="horz" lIns="91440" tIns="45720" rIns="91440" bIns="45720" rtlCol="0" anchor="ctr">
            <a:noAutofit/>
          </a:bodyPr>
          <a:lstStyle/>
          <a:p>
            <a:pPr lvl="0" algn="ctr">
              <a:spcBef>
                <a:spcPct val="0"/>
              </a:spcBef>
            </a:pPr>
            <a:r>
              <a:rPr lang="en-GB" sz="3200" b="1" dirty="0" smtClean="0">
                <a:solidFill>
                  <a:schemeClr val="tx2">
                    <a:lumMod val="75000"/>
                  </a:schemeClr>
                </a:solidFill>
                <a:latin typeface="+mj-lt"/>
                <a:ea typeface="+mj-ea"/>
                <a:cs typeface="+mj-cs"/>
              </a:rPr>
              <a:t>CSC </a:t>
            </a:r>
            <a:r>
              <a:rPr lang="en-GB" sz="3200" b="1" dirty="0" err="1" smtClean="0">
                <a:solidFill>
                  <a:schemeClr val="tx2">
                    <a:lumMod val="75000"/>
                  </a:schemeClr>
                </a:solidFill>
                <a:latin typeface="+mj-lt"/>
                <a:ea typeface="+mj-ea"/>
                <a:cs typeface="+mj-cs"/>
              </a:rPr>
              <a:t>chambers's</a:t>
            </a:r>
            <a:r>
              <a:rPr lang="en-GB" sz="3200" b="1" dirty="0" smtClean="0">
                <a:solidFill>
                  <a:schemeClr val="tx2">
                    <a:lumMod val="75000"/>
                  </a:schemeClr>
                </a:solidFill>
                <a:latin typeface="+mj-lt"/>
                <a:ea typeface="+mj-ea"/>
                <a:cs typeface="+mj-cs"/>
              </a:rPr>
              <a:t> features</a:t>
            </a:r>
            <a:endParaRPr kumimoji="0" lang="en-GB" sz="32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24" name="TextBox 23"/>
          <p:cNvSpPr txBox="1"/>
          <p:nvPr/>
        </p:nvSpPr>
        <p:spPr>
          <a:xfrm>
            <a:off x="6228184" y="6455077"/>
            <a:ext cx="2915816" cy="646331"/>
          </a:xfrm>
          <a:prstGeom prst="rect">
            <a:avLst/>
          </a:prstGeom>
          <a:noFill/>
        </p:spPr>
        <p:txBody>
          <a:bodyPr wrap="square" rtlCol="0">
            <a:spAutoFit/>
          </a:bodyPr>
          <a:lstStyle/>
          <a:p>
            <a:r>
              <a:rPr lang="en-US" b="1" dirty="0" smtClean="0">
                <a:solidFill>
                  <a:schemeClr val="bg1"/>
                </a:solidFill>
              </a:rPr>
              <a:t>Ian </a:t>
            </a:r>
            <a:r>
              <a:rPr lang="en-US" b="1" dirty="0" err="1" smtClean="0">
                <a:solidFill>
                  <a:schemeClr val="bg1"/>
                </a:solidFill>
              </a:rPr>
              <a:t>Crotty</a:t>
            </a:r>
            <a:r>
              <a:rPr lang="en-US" b="1" dirty="0" smtClean="0">
                <a:solidFill>
                  <a:schemeClr val="bg1"/>
                </a:solidFill>
              </a:rPr>
              <a:t>, </a:t>
            </a:r>
            <a:r>
              <a:rPr lang="en-GB" b="1" dirty="0" smtClean="0">
                <a:solidFill>
                  <a:schemeClr val="bg1"/>
                </a:solidFill>
              </a:rPr>
              <a:t>16 Jan 2017</a:t>
            </a:r>
          </a:p>
          <a:p>
            <a:endParaRPr lang="it-IT" b="1" dirty="0">
              <a:solidFill>
                <a:schemeClr val="bg1"/>
              </a:solidFill>
            </a:endParaRPr>
          </a:p>
        </p:txBody>
      </p:sp>
      <p:sp>
        <p:nvSpPr>
          <p:cNvPr id="27" name="Прямоугольник 26"/>
          <p:cNvSpPr/>
          <p:nvPr/>
        </p:nvSpPr>
        <p:spPr>
          <a:xfrm>
            <a:off x="7596336" y="476672"/>
            <a:ext cx="648072" cy="79208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357714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89297"/>
            <a:ext cx="7772400" cy="1470025"/>
          </a:xfrm>
        </p:spPr>
        <p:txBody>
          <a:bodyPr>
            <a:normAutofit/>
          </a:bodyPr>
          <a:lstStyle/>
          <a:p>
            <a:r>
              <a:rPr lang="en-US" sz="3200" b="1" dirty="0" smtClean="0">
                <a:solidFill>
                  <a:schemeClr val="tx2"/>
                </a:solidFill>
              </a:rPr>
              <a:t>Design RE3/1 and RE4/1 RPC chambers </a:t>
            </a:r>
            <a:endParaRPr lang="it-IT" sz="3200" dirty="0"/>
          </a:p>
        </p:txBody>
      </p:sp>
      <p:pic>
        <p:nvPicPr>
          <p:cNvPr id="3076" name="Picture 4"/>
          <p:cNvPicPr>
            <a:picLocks noChangeAspect="1" noChangeArrowheads="1"/>
          </p:cNvPicPr>
          <p:nvPr/>
        </p:nvPicPr>
        <p:blipFill>
          <a:blip r:embed="rId2" cstate="print"/>
          <a:srcRect/>
          <a:stretch>
            <a:fillRect/>
          </a:stretch>
        </p:blipFill>
        <p:spPr bwMode="auto">
          <a:xfrm>
            <a:off x="0" y="476672"/>
            <a:ext cx="4124325" cy="46291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267744" y="4293096"/>
            <a:ext cx="6572349" cy="24482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491880" y="4005064"/>
            <a:ext cx="5004048" cy="369332"/>
          </a:xfrm>
          <a:prstGeom prst="rect">
            <a:avLst/>
          </a:prstGeom>
          <a:noFill/>
        </p:spPr>
        <p:txBody>
          <a:bodyPr wrap="square" rtlCol="0">
            <a:spAutoFit/>
          </a:bodyPr>
          <a:lstStyle/>
          <a:p>
            <a:r>
              <a:rPr lang="en-US" dirty="0" smtClean="0">
                <a:latin typeface="Aharoni" pitchFamily="2" charset="-79"/>
                <a:cs typeface="Aharoni" pitchFamily="2" charset="-79"/>
              </a:rPr>
              <a:t>Cross section of </a:t>
            </a:r>
            <a:r>
              <a:rPr lang="it-IT" dirty="0" smtClean="0">
                <a:latin typeface="Aharoni" pitchFamily="2" charset="-79"/>
                <a:cs typeface="Aharoni" pitchFamily="2" charset="-79"/>
              </a:rPr>
              <a:t> </a:t>
            </a:r>
            <a:r>
              <a:rPr lang="it-IT" b="1" dirty="0" smtClean="0">
                <a:latin typeface="Aharoni" pitchFamily="2" charset="-79"/>
                <a:cs typeface="Aharoni" pitchFamily="2" charset="-79"/>
              </a:rPr>
              <a:t>double gap RPC chamber</a:t>
            </a:r>
            <a:endParaRPr lang="it-IT" dirty="0">
              <a:latin typeface="Aharoni" pitchFamily="2" charset="-79"/>
              <a:cs typeface="Aharoni" pitchFamily="2" charset="-79"/>
            </a:endParaRPr>
          </a:p>
        </p:txBody>
      </p:sp>
      <p:sp>
        <p:nvSpPr>
          <p:cNvPr id="11" name="Прямоугольник 10"/>
          <p:cNvSpPr/>
          <p:nvPr/>
        </p:nvSpPr>
        <p:spPr>
          <a:xfrm>
            <a:off x="323528" y="404664"/>
            <a:ext cx="2948243" cy="369332"/>
          </a:xfrm>
          <a:prstGeom prst="rect">
            <a:avLst/>
          </a:prstGeom>
        </p:spPr>
        <p:txBody>
          <a:bodyPr wrap="none">
            <a:spAutoFit/>
          </a:bodyPr>
          <a:lstStyle/>
          <a:p>
            <a:r>
              <a:rPr lang="it-IT" b="1" dirty="0" smtClean="0">
                <a:latin typeface="Aharoni" pitchFamily="2" charset="-79"/>
                <a:cs typeface="Aharoni" pitchFamily="2" charset="-79"/>
              </a:rPr>
              <a:t>Double gap RPC chamber</a:t>
            </a:r>
            <a:endParaRPr lang="it-IT" dirty="0"/>
          </a:p>
        </p:txBody>
      </p:sp>
      <p:sp>
        <p:nvSpPr>
          <p:cNvPr id="12" name="TextBox 11"/>
          <p:cNvSpPr txBox="1"/>
          <p:nvPr/>
        </p:nvSpPr>
        <p:spPr>
          <a:xfrm>
            <a:off x="4283968" y="1556792"/>
            <a:ext cx="5292080" cy="2308324"/>
          </a:xfrm>
          <a:prstGeom prst="rect">
            <a:avLst/>
          </a:prstGeom>
          <a:noFill/>
        </p:spPr>
        <p:txBody>
          <a:bodyPr wrap="square" rtlCol="0">
            <a:spAutoFit/>
          </a:bodyPr>
          <a:lstStyle/>
          <a:p>
            <a:r>
              <a:rPr lang="en-US" dirty="0" smtClean="0"/>
              <a:t>* Clearance between ME3/1 and RE3/1 will be</a:t>
            </a:r>
          </a:p>
          <a:p>
            <a:endParaRPr lang="en-US" dirty="0" smtClean="0"/>
          </a:p>
          <a:p>
            <a:r>
              <a:rPr lang="en-US" b="1" dirty="0" smtClean="0">
                <a:solidFill>
                  <a:schemeClr val="accent1">
                    <a:lumMod val="75000"/>
                  </a:schemeClr>
                </a:solidFill>
              </a:rPr>
              <a:t>(80 ± 1 ) – (5 + 25 + 5 +25)  =  20 ± 1 mm,</a:t>
            </a:r>
          </a:p>
          <a:p>
            <a:endParaRPr lang="en-US" dirty="0" smtClean="0"/>
          </a:p>
          <a:p>
            <a:r>
              <a:rPr lang="en-US" dirty="0" smtClean="0"/>
              <a:t>where</a:t>
            </a:r>
          </a:p>
          <a:p>
            <a:r>
              <a:rPr lang="en-US" dirty="0" smtClean="0"/>
              <a:t>  </a:t>
            </a:r>
            <a:r>
              <a:rPr lang="en-US" b="1" dirty="0" smtClean="0">
                <a:solidFill>
                  <a:schemeClr val="accent1">
                    <a:lumMod val="75000"/>
                  </a:schemeClr>
                </a:solidFill>
              </a:rPr>
              <a:t>thickness RPC chamber is 25 mm;</a:t>
            </a:r>
          </a:p>
          <a:p>
            <a:r>
              <a:rPr lang="en-US" b="1" dirty="0" smtClean="0">
                <a:solidFill>
                  <a:schemeClr val="accent1">
                    <a:lumMod val="75000"/>
                  </a:schemeClr>
                </a:solidFill>
              </a:rPr>
              <a:t>  thicknesses mounting plate and bracket are 5 mm</a:t>
            </a:r>
            <a:r>
              <a:rPr lang="en-US" dirty="0" smtClean="0">
                <a:solidFill>
                  <a:schemeClr val="accent1">
                    <a:lumMod val="75000"/>
                  </a:schemeClr>
                </a:solidFill>
              </a:rPr>
              <a:t>.</a:t>
            </a:r>
          </a:p>
          <a:p>
            <a:r>
              <a:rPr lang="en-US" dirty="0" smtClean="0"/>
              <a:t>   </a:t>
            </a:r>
            <a:endParaRPr lang="it-IT" dirty="0" smtClean="0"/>
          </a:p>
        </p:txBody>
      </p:sp>
      <p:sp>
        <p:nvSpPr>
          <p:cNvPr id="8" name="TextBox 7"/>
          <p:cNvSpPr txBox="1"/>
          <p:nvPr/>
        </p:nvSpPr>
        <p:spPr>
          <a:xfrm>
            <a:off x="1043608" y="1268760"/>
            <a:ext cx="1872208" cy="369332"/>
          </a:xfrm>
          <a:prstGeom prst="rect">
            <a:avLst/>
          </a:prstGeom>
          <a:noFill/>
        </p:spPr>
        <p:txBody>
          <a:bodyPr wrap="square" rtlCol="0">
            <a:spAutoFit/>
          </a:bodyPr>
          <a:lstStyle/>
          <a:p>
            <a:r>
              <a:rPr lang="en-US" dirty="0" smtClean="0"/>
              <a:t>PP under  work</a:t>
            </a:r>
            <a:endParaRPr lang="it-IT" dirty="0"/>
          </a:p>
        </p:txBody>
      </p:sp>
      <p:cxnSp>
        <p:nvCxnSpPr>
          <p:cNvPr id="10" name="Прямая со стрелкой 9"/>
          <p:cNvCxnSpPr/>
          <p:nvPr/>
        </p:nvCxnSpPr>
        <p:spPr>
          <a:xfrm flipH="1">
            <a:off x="1187624" y="1556792"/>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9392"/>
            <a:ext cx="7772400" cy="864096"/>
          </a:xfrm>
        </p:spPr>
        <p:txBody>
          <a:bodyPr>
            <a:noAutofit/>
          </a:bodyPr>
          <a:lstStyle/>
          <a:p>
            <a:r>
              <a:rPr lang="en-US" sz="2800" b="1" dirty="0" smtClean="0">
                <a:solidFill>
                  <a:schemeClr val="tx2">
                    <a:lumMod val="75000"/>
                  </a:schemeClr>
                </a:solidFill>
              </a:rPr>
              <a:t>Available  value “Z” space for RE4/1 RPC chambers</a:t>
            </a:r>
            <a:endParaRPr lang="it-IT" sz="2800" b="1" dirty="0">
              <a:solidFill>
                <a:schemeClr val="tx2">
                  <a:lumMod val="75000"/>
                </a:schemeClr>
              </a:solidFill>
            </a:endParaRPr>
          </a:p>
        </p:txBody>
      </p:sp>
      <p:graphicFrame>
        <p:nvGraphicFramePr>
          <p:cNvPr id="4" name="Содержимое 3"/>
          <p:cNvGraphicFramePr>
            <a:graphicFrameLocks/>
          </p:cNvGraphicFramePr>
          <p:nvPr/>
        </p:nvGraphicFramePr>
        <p:xfrm>
          <a:off x="251520" y="836712"/>
          <a:ext cx="8568952" cy="2232248"/>
        </p:xfrm>
        <a:graphic>
          <a:graphicData uri="http://schemas.openxmlformats.org/drawingml/2006/table">
            <a:tbl>
              <a:tblPr firstRow="1" bandRow="1">
                <a:tableStyleId>{5C22544A-7EE6-4342-B048-85BDC9FD1C3A}</a:tableStyleId>
              </a:tblPr>
              <a:tblGrid>
                <a:gridCol w="1803990"/>
                <a:gridCol w="1578491"/>
                <a:gridCol w="1671003"/>
                <a:gridCol w="1830973"/>
                <a:gridCol w="1684495"/>
              </a:tblGrid>
              <a:tr h="1230598">
                <a:tc>
                  <a:txBody>
                    <a:bodyPr/>
                    <a:lstStyle/>
                    <a:p>
                      <a:pPr algn="ctr"/>
                      <a:r>
                        <a:rPr lang="en-US" sz="1600" dirty="0" smtClean="0"/>
                        <a:t>Name of </a:t>
                      </a:r>
                      <a:r>
                        <a:rPr lang="en-US" sz="1600" b="1" dirty="0" smtClean="0"/>
                        <a:t>methods to determine the value “Z" </a:t>
                      </a: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Distance between YE/ 4</a:t>
                      </a:r>
                      <a:r>
                        <a:rPr lang="en-US" sz="1600" baseline="0" dirty="0" smtClean="0"/>
                        <a:t> </a:t>
                      </a:r>
                      <a:r>
                        <a:rPr lang="en-US" sz="1600" dirty="0" smtClean="0"/>
                        <a:t>and</a:t>
                      </a:r>
                      <a:r>
                        <a:rPr lang="en-US" sz="1600" baseline="0" dirty="0" smtClean="0"/>
                        <a:t> YE/3, mm</a:t>
                      </a:r>
                      <a:endParaRPr lang="it-IT"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Thickness ME4/1</a:t>
                      </a:r>
                      <a:r>
                        <a:rPr lang="en-US" sz="1600" baseline="0" dirty="0" smtClean="0"/>
                        <a:t> package</a:t>
                      </a:r>
                      <a:r>
                        <a:rPr lang="en-US" sz="1600" dirty="0" smtClean="0"/>
                        <a:t>,</a:t>
                      </a:r>
                      <a:r>
                        <a:rPr lang="en-US" sz="16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mm</a:t>
                      </a:r>
                      <a:endParaRPr lang="it-IT" sz="1600" dirty="0" smtClean="0"/>
                    </a:p>
                    <a:p>
                      <a:pPr algn="ct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Thickness neutron shielding,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mm</a:t>
                      </a:r>
                      <a:endParaRPr lang="it-IT" sz="1600" dirty="0" smtClean="0"/>
                    </a:p>
                    <a:p>
                      <a:pPr algn="ct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Distance between YE/ 4</a:t>
                      </a:r>
                      <a:r>
                        <a:rPr lang="en-US" sz="1600" baseline="0" dirty="0" smtClean="0"/>
                        <a:t> </a:t>
                      </a:r>
                      <a:r>
                        <a:rPr lang="en-US" sz="1600" dirty="0" smtClean="0"/>
                        <a:t>and</a:t>
                      </a:r>
                      <a:r>
                        <a:rPr lang="en-US" sz="1600" baseline="0" dirty="0" smtClean="0"/>
                        <a:t> ME4,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 mm</a:t>
                      </a:r>
                      <a:endParaRPr lang="it-IT" sz="1600" dirty="0" smtClean="0"/>
                    </a:p>
                  </a:txBody>
                  <a:tcPr/>
                </a:tc>
              </a:tr>
              <a:tr h="1001650">
                <a:tc>
                  <a:txBody>
                    <a:bodyPr/>
                    <a:lstStyle/>
                    <a:p>
                      <a:pPr algn="l"/>
                      <a:r>
                        <a:rPr lang="en-US" sz="1600" b="1" dirty="0" smtClean="0">
                          <a:solidFill>
                            <a:srgbClr val="0000FF"/>
                          </a:solidFill>
                        </a:rPr>
                        <a:t>Main drawing of  the CMS (3D</a:t>
                      </a:r>
                      <a:r>
                        <a:rPr lang="en-US" sz="1600" b="1" baseline="0" dirty="0" smtClean="0">
                          <a:solidFill>
                            <a:srgbClr val="0000FF"/>
                          </a:solidFill>
                        </a:rPr>
                        <a:t> model</a:t>
                      </a:r>
                      <a:r>
                        <a:rPr lang="en-US" sz="1600" b="1" dirty="0" smtClean="0">
                          <a:solidFill>
                            <a:srgbClr val="0000FF"/>
                          </a:solidFill>
                        </a:rPr>
                        <a:t>)</a:t>
                      </a: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655</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504</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63</a:t>
                      </a:r>
                      <a:endParaRPr lang="it-IT" sz="2400" b="1" kern="1200" dirty="0" smtClean="0">
                        <a:solidFill>
                          <a:schemeClr val="tx1">
                            <a:lumMod val="85000"/>
                            <a:lumOff val="1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lumMod val="85000"/>
                              <a:lumOff val="15000"/>
                            </a:schemeClr>
                          </a:solidFill>
                          <a:latin typeface="+mn-lt"/>
                          <a:ea typeface="+mn-ea"/>
                          <a:cs typeface="+mn-cs"/>
                        </a:rPr>
                        <a:t>151</a:t>
                      </a:r>
                      <a:endParaRPr lang="it-IT" sz="2400" b="1" kern="1200" dirty="0" smtClean="0">
                        <a:solidFill>
                          <a:schemeClr val="tx1">
                            <a:lumMod val="85000"/>
                            <a:lumOff val="15000"/>
                          </a:schemeClr>
                        </a:solidFill>
                        <a:latin typeface="+mn-lt"/>
                        <a:ea typeface="+mn-ea"/>
                        <a:cs typeface="+mn-cs"/>
                      </a:endParaRPr>
                    </a:p>
                  </a:txBody>
                  <a:tcPr/>
                </a:tc>
              </a:tr>
            </a:tbl>
          </a:graphicData>
        </a:graphic>
      </p:graphicFrame>
      <p:sp>
        <p:nvSpPr>
          <p:cNvPr id="5" name="Прямоугольник 4"/>
          <p:cNvSpPr/>
          <p:nvPr/>
        </p:nvSpPr>
        <p:spPr>
          <a:xfrm>
            <a:off x="1509989" y="3068960"/>
            <a:ext cx="6014339" cy="461665"/>
          </a:xfrm>
          <a:prstGeom prst="rect">
            <a:avLst/>
          </a:prstGeom>
        </p:spPr>
        <p:txBody>
          <a:bodyPr wrap="none">
            <a:spAutoFit/>
          </a:bodyPr>
          <a:lstStyle/>
          <a:p>
            <a:r>
              <a:rPr lang="en-US" sz="2400" b="1" dirty="0" smtClean="0">
                <a:solidFill>
                  <a:schemeClr val="accent4">
                    <a:lumMod val="75000"/>
                  </a:schemeClr>
                </a:solidFill>
              </a:rPr>
              <a:t>Available value “Z” will be about  83 ± 1 mm   </a:t>
            </a:r>
            <a:endParaRPr lang="it-IT" sz="2400" dirty="0">
              <a:solidFill>
                <a:schemeClr val="accent4">
                  <a:lumMod val="75000"/>
                </a:schemeClr>
              </a:solidFill>
            </a:endParaRPr>
          </a:p>
        </p:txBody>
      </p:sp>
      <p:sp>
        <p:nvSpPr>
          <p:cNvPr id="6" name="Прямоугольник 5"/>
          <p:cNvSpPr/>
          <p:nvPr/>
        </p:nvSpPr>
        <p:spPr>
          <a:xfrm>
            <a:off x="395536" y="3573016"/>
            <a:ext cx="7965194" cy="3908762"/>
          </a:xfrm>
          <a:prstGeom prst="rect">
            <a:avLst/>
          </a:prstGeom>
        </p:spPr>
        <p:txBody>
          <a:bodyPr wrap="none">
            <a:spAutoFit/>
          </a:bodyPr>
          <a:lstStyle/>
          <a:p>
            <a:pPr algn="ctr"/>
            <a:r>
              <a:rPr lang="en-US" sz="2000" b="1" dirty="0" smtClean="0">
                <a:solidFill>
                  <a:srgbClr val="FF0000"/>
                </a:solidFill>
              </a:rPr>
              <a:t>BUT</a:t>
            </a:r>
          </a:p>
          <a:p>
            <a:r>
              <a:rPr lang="en-US" sz="2400" b="1" dirty="0" smtClean="0">
                <a:solidFill>
                  <a:srgbClr val="FF0000"/>
                </a:solidFill>
              </a:rPr>
              <a:t>83 ± 1 mm</a:t>
            </a:r>
            <a:r>
              <a:rPr lang="en-US" sz="3200" b="1" dirty="0" smtClean="0">
                <a:solidFill>
                  <a:srgbClr val="FF0000"/>
                </a:solidFill>
              </a:rPr>
              <a:t> </a:t>
            </a:r>
            <a:r>
              <a:rPr lang="en-US" sz="2400" b="1" dirty="0" smtClean="0">
                <a:solidFill>
                  <a:srgbClr val="FF0000"/>
                </a:solidFill>
              </a:rPr>
              <a:t>is not enough  </a:t>
            </a:r>
            <a:r>
              <a:rPr lang="en-US" b="1" dirty="0" smtClean="0">
                <a:solidFill>
                  <a:srgbClr val="FF0000"/>
                </a:solidFill>
              </a:rPr>
              <a:t>space for RE4/1 RPC chambers with overlap!</a:t>
            </a:r>
          </a:p>
          <a:p>
            <a:endParaRPr lang="en-US" dirty="0" smtClean="0"/>
          </a:p>
          <a:p>
            <a:r>
              <a:rPr lang="en-US" dirty="0" smtClean="0"/>
              <a:t>Because</a:t>
            </a:r>
            <a:r>
              <a:rPr lang="en-US" b="1" dirty="0" smtClean="0">
                <a:solidFill>
                  <a:srgbClr val="FF0000"/>
                </a:solidFill>
              </a:rPr>
              <a:t>   </a:t>
            </a:r>
            <a:r>
              <a:rPr lang="en-US" sz="2000" b="1" dirty="0" smtClean="0">
                <a:solidFill>
                  <a:srgbClr val="FF0000"/>
                </a:solidFill>
              </a:rPr>
              <a:t>(83 ± 1) – ( 20 + 25+ 5 +25 + 8)  = 0 mm,</a:t>
            </a:r>
            <a:endParaRPr lang="en-US" b="1" dirty="0" smtClean="0"/>
          </a:p>
          <a:p>
            <a:r>
              <a:rPr lang="en-US" dirty="0" smtClean="0"/>
              <a:t>where</a:t>
            </a:r>
          </a:p>
          <a:p>
            <a:r>
              <a:rPr lang="en-US" dirty="0" smtClean="0"/>
              <a:t>The space between ME4/1 and RE4/1 should be a minimum of 20 mm;</a:t>
            </a:r>
          </a:p>
          <a:p>
            <a:r>
              <a:rPr lang="en-US" dirty="0" smtClean="0"/>
              <a:t>Thicknesses of the RE4/1 “on” yoke and “off” yoke is 25 mm;</a:t>
            </a:r>
          </a:p>
          <a:p>
            <a:r>
              <a:rPr lang="en-US" dirty="0" smtClean="0"/>
              <a:t>The value gap is 5 mm;</a:t>
            </a:r>
          </a:p>
          <a:p>
            <a:r>
              <a:rPr lang="en-US" dirty="0" smtClean="0"/>
              <a:t>Thickness </a:t>
            </a:r>
            <a:r>
              <a:rPr lang="en-US" dirty="0" err="1" smtClean="0"/>
              <a:t>Alu</a:t>
            </a:r>
            <a:r>
              <a:rPr lang="en-US" dirty="0" smtClean="0"/>
              <a:t> mounting plates is 8 mm.</a:t>
            </a:r>
          </a:p>
          <a:p>
            <a:r>
              <a:rPr lang="en-US" b="1" dirty="0" smtClean="0">
                <a:solidFill>
                  <a:srgbClr val="FF0000"/>
                </a:solidFill>
              </a:rPr>
              <a:t>Thus, we have the available space for RE4/1 chambers  </a:t>
            </a:r>
            <a:r>
              <a:rPr lang="en-US" sz="2800" b="1" u="sng" dirty="0" smtClean="0">
                <a:solidFill>
                  <a:srgbClr val="FF0000"/>
                </a:solidFill>
              </a:rPr>
              <a:t>without overlap!</a:t>
            </a:r>
            <a:endParaRPr lang="en-US" u="sng" dirty="0" smtClean="0">
              <a:solidFill>
                <a:srgbClr val="FF0000"/>
              </a:solidFill>
            </a:endParaRPr>
          </a:p>
          <a:p>
            <a:endParaRPr lang="en-US" b="1" dirty="0" smtClean="0"/>
          </a:p>
          <a:p>
            <a:r>
              <a:rPr lang="en-US" b="1"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27584" y="0"/>
            <a:ext cx="7772400" cy="720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tx2">
                    <a:lumMod val="75000"/>
                  </a:schemeClr>
                </a:solidFill>
                <a:latin typeface="+mj-lt"/>
                <a:ea typeface="+mj-ea"/>
                <a:cs typeface="+mj-cs"/>
              </a:rPr>
              <a:t>Conclusion</a:t>
            </a:r>
            <a:r>
              <a:rPr kumimoji="0" lang="en-US" sz="3200" b="1" i="0" u="none" strike="noStrike" kern="1200" cap="none" spc="0" normalizeH="0" noProof="0" dirty="0" smtClean="0">
                <a:ln>
                  <a:noFill/>
                </a:ln>
                <a:solidFill>
                  <a:srgbClr val="FF0000"/>
                </a:solidFill>
                <a:effectLst/>
                <a:uLnTx/>
                <a:uFillTx/>
                <a:latin typeface="+mj-lt"/>
                <a:ea typeface="+mj-ea"/>
                <a:cs typeface="+mj-cs"/>
              </a:rPr>
              <a:t> </a:t>
            </a:r>
            <a:endParaRPr kumimoji="0" lang="en-US"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4" name="TextBox 3"/>
          <p:cNvSpPr txBox="1"/>
          <p:nvPr/>
        </p:nvSpPr>
        <p:spPr>
          <a:xfrm>
            <a:off x="179512" y="260648"/>
            <a:ext cx="8460432" cy="8987076"/>
          </a:xfrm>
          <a:prstGeom prst="rect">
            <a:avLst/>
          </a:prstGeom>
          <a:noFill/>
        </p:spPr>
        <p:txBody>
          <a:bodyPr wrap="square" rtlCol="0">
            <a:spAutoFit/>
          </a:bodyPr>
          <a:lstStyle/>
          <a:p>
            <a:pPr>
              <a:lnSpc>
                <a:spcPct val="150000"/>
              </a:lnSpc>
            </a:pPr>
            <a:r>
              <a:rPr lang="en-US" sz="1700" b="1" u="sng" dirty="0" smtClean="0">
                <a:solidFill>
                  <a:schemeClr val="tx2">
                    <a:lumMod val="75000"/>
                  </a:schemeClr>
                </a:solidFill>
                <a:latin typeface="+mj-lt"/>
                <a:cs typeface="Aharoni" pitchFamily="2" charset="-79"/>
              </a:rPr>
              <a:t>RE3/1:</a:t>
            </a:r>
          </a:p>
          <a:p>
            <a:pPr marL="342900" indent="-342900">
              <a:buFont typeface="+mj-lt"/>
              <a:buAutoNum type="arabicPeriod"/>
            </a:pPr>
            <a:r>
              <a:rPr lang="en-US" sz="1700" b="1" dirty="0" smtClean="0"/>
              <a:t>Three parameters (distance between YE3 and YE2, CSC chamber’s and neutron </a:t>
            </a:r>
            <a:r>
              <a:rPr lang="en-US" sz="1700" b="1" dirty="0" err="1" smtClean="0"/>
              <a:t>shielding’s</a:t>
            </a:r>
            <a:r>
              <a:rPr lang="en-US" sz="1700" b="1" dirty="0" smtClean="0"/>
              <a:t> thicknesses) determine the available space (Z) for future RE3/1 and RE4/1 chambers.</a:t>
            </a:r>
          </a:p>
          <a:p>
            <a:pPr marL="342900" indent="-342900">
              <a:buFont typeface="+mj-lt"/>
              <a:buAutoNum type="arabicPeriod"/>
            </a:pPr>
            <a:endParaRPr lang="en-US" sz="1700" b="1" dirty="0" smtClean="0"/>
          </a:p>
          <a:p>
            <a:pPr marL="342900" indent="-342900">
              <a:buFont typeface="+mj-lt"/>
              <a:buAutoNum type="arabicPeriod"/>
            </a:pPr>
            <a:r>
              <a:rPr lang="en-US" sz="1700" b="1" dirty="0" smtClean="0"/>
              <a:t>Four methods (main drawing of CMS experiment, manual measurement, laser scan and </a:t>
            </a:r>
            <a:r>
              <a:rPr lang="en-US" sz="1700" b="1" dirty="0" err="1" smtClean="0"/>
              <a:t>theodolite</a:t>
            </a:r>
            <a:r>
              <a:rPr lang="en-US" sz="1700" b="1" dirty="0" smtClean="0"/>
              <a:t> and IR- sensors) to determine the value “Z” were used.</a:t>
            </a:r>
          </a:p>
          <a:p>
            <a:pPr marL="342900" indent="-342900">
              <a:buFont typeface="+mj-lt"/>
              <a:buAutoNum type="arabicPeriod"/>
            </a:pPr>
            <a:endParaRPr lang="it-IT" sz="1700" b="1" dirty="0" smtClean="0"/>
          </a:p>
          <a:p>
            <a:pPr marL="342900" indent="-342900">
              <a:buFont typeface="+mj-lt"/>
              <a:buAutoNum type="arabicPeriod"/>
            </a:pPr>
            <a:r>
              <a:rPr lang="en-US" sz="1700" b="1" dirty="0" smtClean="0"/>
              <a:t>After data analyses, it was found that the value “Z” is about 80+/-1 mm.</a:t>
            </a:r>
          </a:p>
          <a:p>
            <a:pPr marL="342900" indent="-342900">
              <a:buFont typeface="+mj-lt"/>
              <a:buAutoNum type="arabicPeriod"/>
            </a:pPr>
            <a:endParaRPr lang="it-IT" sz="1700" b="1" dirty="0" smtClean="0"/>
          </a:p>
          <a:p>
            <a:pPr marL="342900" indent="-342900">
              <a:buFont typeface="+mj-lt"/>
              <a:buAutoNum type="arabicPeriod"/>
            </a:pPr>
            <a:r>
              <a:rPr lang="en-US" sz="1700" b="1" dirty="0" smtClean="0"/>
              <a:t>Due to the lack of space between ME3/1 and future RE3/1 chambers, FEB will be invisible (it means that FEB will be installed the space between YE3 and RE3/1).</a:t>
            </a:r>
          </a:p>
          <a:p>
            <a:pPr marL="342900" indent="-342900">
              <a:buFont typeface="+mj-lt"/>
              <a:buAutoNum type="arabicPeriod"/>
            </a:pPr>
            <a:endParaRPr lang="it-IT" sz="1700" b="1" dirty="0" smtClean="0"/>
          </a:p>
          <a:p>
            <a:pPr marL="342900" indent="-342900">
              <a:buFont typeface="+mj-lt"/>
              <a:buAutoNum type="arabicPeriod"/>
            </a:pPr>
            <a:r>
              <a:rPr lang="en-US" sz="1700" b="1" dirty="0" smtClean="0"/>
              <a:t>During the work in P5 on 19 of December 2016, which was carried out within the determination of the available space for RE3/1 RPC chambers, surfaces between YE-2 and YE-3 have the following features:</a:t>
            </a:r>
            <a:endParaRPr lang="it-IT" sz="1700" b="1" dirty="0" smtClean="0"/>
          </a:p>
          <a:p>
            <a:pPr lvl="4">
              <a:buFont typeface="Wingdings" pitchFamily="2" charset="2"/>
              <a:buChar char="Ø"/>
            </a:pPr>
            <a:r>
              <a:rPr lang="en-US" sz="1700" b="1" dirty="0" smtClean="0"/>
              <a:t>   CSC chambers have the complex surface’s topology;</a:t>
            </a:r>
            <a:endParaRPr lang="it-IT" sz="1700" b="1" dirty="0" smtClean="0"/>
          </a:p>
          <a:p>
            <a:pPr lvl="4">
              <a:buFont typeface="Wingdings" pitchFamily="2" charset="2"/>
              <a:buChar char="Ø"/>
            </a:pPr>
            <a:r>
              <a:rPr lang="it-IT" sz="1700" b="1" dirty="0" smtClean="0"/>
              <a:t>   </a:t>
            </a:r>
            <a:r>
              <a:rPr lang="en-US" sz="1700" b="1" dirty="0" smtClean="0"/>
              <a:t>Cables over edge and alignment system protrude beyond the chamber;</a:t>
            </a:r>
            <a:endParaRPr lang="it-IT" sz="1700" b="1" dirty="0" smtClean="0"/>
          </a:p>
          <a:p>
            <a:pPr lvl="4">
              <a:buFont typeface="Wingdings" pitchFamily="2" charset="2"/>
              <a:buChar char="Ø"/>
            </a:pPr>
            <a:r>
              <a:rPr lang="en-US" sz="1700" b="1" dirty="0" smtClean="0"/>
              <a:t>   Neutron </a:t>
            </a:r>
            <a:r>
              <a:rPr lang="en-US" sz="1700" b="1" dirty="0" err="1" smtClean="0"/>
              <a:t>shielding’s</a:t>
            </a:r>
            <a:r>
              <a:rPr lang="en-US" sz="1700" b="1" dirty="0" smtClean="0"/>
              <a:t> thicknesses are not constant;</a:t>
            </a:r>
            <a:endParaRPr lang="it-IT" sz="1700" b="1" dirty="0" smtClean="0"/>
          </a:p>
          <a:p>
            <a:pPr lvl="4">
              <a:buFont typeface="Wingdings" pitchFamily="2" charset="2"/>
              <a:buChar char="Ø"/>
            </a:pPr>
            <a:r>
              <a:rPr lang="en-US" sz="1700" b="1" dirty="0" smtClean="0"/>
              <a:t>   The cylindrical screws heads protrude beyond the neutron shield.</a:t>
            </a:r>
          </a:p>
          <a:p>
            <a:endParaRPr lang="it-IT" sz="1700" b="1" dirty="0" smtClean="0">
              <a:solidFill>
                <a:srgbClr val="0070C0"/>
              </a:solidFill>
            </a:endParaRPr>
          </a:p>
          <a:p>
            <a:r>
              <a:rPr lang="en-US" sz="1700" b="1" dirty="0" smtClean="0">
                <a:solidFill>
                  <a:srgbClr val="0070C0"/>
                </a:solidFill>
              </a:rPr>
              <a:t>These features will affect the thickness (Z) for the future RE3/1, on selecting the technology of making and the </a:t>
            </a:r>
            <a:r>
              <a:rPr lang="en-US" sz="1700" b="1" dirty="0" err="1" smtClean="0">
                <a:solidFill>
                  <a:srgbClr val="0070C0"/>
                </a:solidFill>
              </a:rPr>
              <a:t>attaching's</a:t>
            </a:r>
            <a:r>
              <a:rPr lang="en-US" sz="1700" b="1" dirty="0" smtClean="0">
                <a:solidFill>
                  <a:srgbClr val="0070C0"/>
                </a:solidFill>
              </a:rPr>
              <a:t> methods.</a:t>
            </a:r>
            <a:endParaRPr lang="it-IT" sz="1700" b="1" dirty="0" smtClean="0">
              <a:solidFill>
                <a:srgbClr val="0070C0"/>
              </a:solidFill>
            </a:endParaRPr>
          </a:p>
          <a:p>
            <a:pPr>
              <a:lnSpc>
                <a:spcPct val="150000"/>
              </a:lnSpc>
            </a:pPr>
            <a:endParaRPr lang="en-US" sz="1700" dirty="0" smtClean="0">
              <a:solidFill>
                <a:srgbClr val="C00000"/>
              </a:solidFill>
            </a:endParaRPr>
          </a:p>
          <a:p>
            <a:endParaRPr lang="en-US" sz="1700" dirty="0" smtClean="0">
              <a:solidFill>
                <a:srgbClr val="C00000"/>
              </a:solidFill>
            </a:endParaRPr>
          </a:p>
          <a:p>
            <a:r>
              <a:rPr lang="en-US" sz="1700" dirty="0" smtClean="0">
                <a:solidFill>
                  <a:srgbClr val="C00000"/>
                </a:solidFill>
              </a:rPr>
              <a:t> </a:t>
            </a:r>
          </a:p>
          <a:p>
            <a:endParaRPr lang="en-US" sz="1700" dirty="0" smtClean="0">
              <a:solidFill>
                <a:srgbClr val="C00000"/>
              </a:solidFill>
            </a:endParaRPr>
          </a:p>
          <a:p>
            <a:endParaRPr lang="en-US" sz="1700" dirty="0" smtClean="0">
              <a:solidFill>
                <a:srgbClr val="C00000"/>
              </a:solidFill>
            </a:endParaRPr>
          </a:p>
          <a:p>
            <a:endParaRPr lang="en-US" sz="1700" dirty="0" smtClean="0">
              <a:solidFill>
                <a:srgbClr val="C00000"/>
              </a:solidFill>
            </a:endParaRPr>
          </a:p>
          <a:p>
            <a:endParaRPr lang="en-US" sz="1700" dirty="0" smtClean="0">
              <a:solidFill>
                <a:srgbClr val="C00000"/>
              </a:solidFill>
            </a:endParaRPr>
          </a:p>
          <a:p>
            <a:endParaRPr lang="en-US" sz="1700" dirty="0" smtClean="0">
              <a:solidFill>
                <a:srgbClr val="C00000"/>
              </a:solidFill>
            </a:endParaRPr>
          </a:p>
          <a:p>
            <a:r>
              <a:rPr lang="en-US" sz="1700" dirty="0" smtClean="0">
                <a:solidFill>
                  <a:srgbClr val="C00000"/>
                </a:solidFill>
              </a:rPr>
              <a:t> </a:t>
            </a:r>
            <a:endParaRPr lang="en-US" sz="17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27584" y="0"/>
            <a:ext cx="7772400" cy="720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tx2">
                    <a:lumMod val="75000"/>
                  </a:schemeClr>
                </a:solidFill>
                <a:latin typeface="+mj-lt"/>
                <a:ea typeface="+mj-ea"/>
                <a:cs typeface="+mj-cs"/>
              </a:rPr>
              <a:t>Conclusion</a:t>
            </a:r>
            <a:r>
              <a:rPr kumimoji="0" lang="en-US" sz="3200" b="1" i="0" u="none" strike="noStrike" kern="1200" cap="none" spc="0" normalizeH="0" noProof="0" dirty="0" smtClean="0">
                <a:ln>
                  <a:noFill/>
                </a:ln>
                <a:solidFill>
                  <a:srgbClr val="FF0000"/>
                </a:solidFill>
                <a:effectLst/>
                <a:uLnTx/>
                <a:uFillTx/>
                <a:latin typeface="+mj-lt"/>
                <a:ea typeface="+mj-ea"/>
                <a:cs typeface="+mj-cs"/>
              </a:rPr>
              <a:t> </a:t>
            </a:r>
            <a:endParaRPr kumimoji="0" lang="en-US"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4" name="TextBox 3"/>
          <p:cNvSpPr txBox="1"/>
          <p:nvPr/>
        </p:nvSpPr>
        <p:spPr>
          <a:xfrm>
            <a:off x="179512" y="260648"/>
            <a:ext cx="8460432" cy="7971413"/>
          </a:xfrm>
          <a:prstGeom prst="rect">
            <a:avLst/>
          </a:prstGeom>
          <a:noFill/>
        </p:spPr>
        <p:txBody>
          <a:bodyPr wrap="square" rtlCol="0">
            <a:spAutoFit/>
          </a:bodyPr>
          <a:lstStyle/>
          <a:p>
            <a:pPr>
              <a:lnSpc>
                <a:spcPct val="150000"/>
              </a:lnSpc>
            </a:pPr>
            <a:r>
              <a:rPr lang="en-US" sz="2400" b="1" u="sng" dirty="0" smtClean="0">
                <a:solidFill>
                  <a:schemeClr val="tx2">
                    <a:lumMod val="75000"/>
                  </a:schemeClr>
                </a:solidFill>
                <a:latin typeface="+mj-lt"/>
                <a:cs typeface="Aharoni" pitchFamily="2" charset="-79"/>
              </a:rPr>
              <a:t>RE4/1:</a:t>
            </a:r>
          </a:p>
          <a:p>
            <a:pPr marL="342900" indent="-342900">
              <a:lnSpc>
                <a:spcPct val="150000"/>
              </a:lnSpc>
              <a:buFont typeface="+mj-lt"/>
              <a:buAutoNum type="arabicPeriod"/>
            </a:pPr>
            <a:r>
              <a:rPr lang="en-US" b="1" dirty="0" smtClean="0"/>
              <a:t>Surface between YE3 and YE4 at P5 was not opened for access. Based on the main drawing and results from RE3/1 chambers, the value “Z” for RE4/1 was studied. </a:t>
            </a:r>
          </a:p>
          <a:p>
            <a:pPr marL="342900" indent="-342900">
              <a:lnSpc>
                <a:spcPct val="150000"/>
              </a:lnSpc>
              <a:buFont typeface="+mj-lt"/>
              <a:buAutoNum type="arabicPeriod"/>
            </a:pPr>
            <a:r>
              <a:rPr lang="en-US" b="1" dirty="0" smtClean="0"/>
              <a:t>Preliminary of value “Z” for RE4/1 chambers is about 80+/-1 mm. </a:t>
            </a:r>
          </a:p>
          <a:p>
            <a:pPr marL="342900" indent="-342900">
              <a:lnSpc>
                <a:spcPct val="150000"/>
              </a:lnSpc>
              <a:buFont typeface="+mj-lt"/>
              <a:buAutoNum type="arabicPeriod"/>
            </a:pPr>
            <a:r>
              <a:rPr lang="en-US" b="1" dirty="0" smtClean="0"/>
              <a:t>Value “Z” is not enough to mounting RE4/1 with the overlapping.</a:t>
            </a:r>
          </a:p>
          <a:p>
            <a:pPr marL="342900" indent="-342900">
              <a:lnSpc>
                <a:spcPct val="150000"/>
              </a:lnSpc>
              <a:buFont typeface="+mj-lt"/>
              <a:buAutoNum type="arabicPeriod"/>
            </a:pPr>
            <a:r>
              <a:rPr lang="en-US" b="1" dirty="0" smtClean="0"/>
              <a:t>The preliminary RE4/1 chambers ‘s design without overlapping was proposed.</a:t>
            </a:r>
          </a:p>
          <a:p>
            <a:pPr marL="342900" indent="-342900">
              <a:lnSpc>
                <a:spcPct val="150000"/>
              </a:lnSpc>
              <a:buFont typeface="+mj-lt"/>
              <a:buAutoNum type="arabicPeriod"/>
            </a:pPr>
            <a:r>
              <a:rPr lang="en-US" b="1" dirty="0" smtClean="0"/>
              <a:t>In this case, FEB will be visible.</a:t>
            </a:r>
          </a:p>
          <a:p>
            <a:pPr marL="342900" indent="-342900">
              <a:lnSpc>
                <a:spcPct val="150000"/>
              </a:lnSpc>
              <a:buFont typeface="+mj-lt"/>
              <a:buAutoNum type="arabicPeriod"/>
            </a:pPr>
            <a:r>
              <a:rPr lang="en-US" b="1" dirty="0" smtClean="0"/>
              <a:t>For mounting RE4/1 chambers, the mounting frames were proposed.</a:t>
            </a:r>
            <a:endParaRPr lang="en-US" sz="1600" dirty="0" smtClean="0"/>
          </a:p>
          <a:p>
            <a:pPr marL="342900" indent="-342900">
              <a:lnSpc>
                <a:spcPct val="150000"/>
              </a:lnSpc>
            </a:pPr>
            <a:r>
              <a:rPr lang="en-US" b="1" u="sng" dirty="0" smtClean="0">
                <a:solidFill>
                  <a:srgbClr val="0070C0"/>
                </a:solidFill>
              </a:rPr>
              <a:t>In summary:</a:t>
            </a:r>
            <a:r>
              <a:rPr lang="en-US" b="1" dirty="0" smtClean="0">
                <a:solidFill>
                  <a:srgbClr val="0070C0"/>
                </a:solidFill>
              </a:rPr>
              <a:t> </a:t>
            </a:r>
            <a:r>
              <a:rPr lang="en-US" sz="2000" b="1" dirty="0" smtClean="0">
                <a:solidFill>
                  <a:srgbClr val="0070C0"/>
                </a:solidFill>
              </a:rPr>
              <a:t> </a:t>
            </a:r>
            <a:r>
              <a:rPr lang="en-US" b="1" dirty="0" smtClean="0">
                <a:solidFill>
                  <a:srgbClr val="0070C0"/>
                </a:solidFill>
              </a:rPr>
              <a:t>for better understanding of the value “Z” for RE4/1, the surface between YE3 and YE4 at P5 should be opened to access. In this case, received information would be helping for better determining of the thickness (Z) for the future RE4/1 chambers and on selecting the  technology of making and the </a:t>
            </a:r>
            <a:r>
              <a:rPr lang="en-US" b="1" dirty="0" err="1" smtClean="0">
                <a:solidFill>
                  <a:srgbClr val="0070C0"/>
                </a:solidFill>
              </a:rPr>
              <a:t>attaching's</a:t>
            </a:r>
            <a:r>
              <a:rPr lang="en-US" b="1" dirty="0" smtClean="0">
                <a:solidFill>
                  <a:srgbClr val="0070C0"/>
                </a:solidFill>
              </a:rPr>
              <a:t> methods.</a:t>
            </a:r>
            <a:endParaRPr lang="en-US" sz="2000" b="1" dirty="0" smtClean="0">
              <a:solidFill>
                <a:srgbClr val="0070C0"/>
              </a:solidFill>
            </a:endParaRPr>
          </a:p>
          <a:p>
            <a:endParaRPr lang="en-US" sz="2000" dirty="0" smtClean="0">
              <a:solidFill>
                <a:srgbClr val="C00000"/>
              </a:solidFill>
            </a:endParaRPr>
          </a:p>
          <a:p>
            <a:r>
              <a:rPr lang="en-US" sz="2000" dirty="0" smtClean="0">
                <a:solidFill>
                  <a:srgbClr val="C00000"/>
                </a:solidFill>
              </a:rPr>
              <a:t> </a:t>
            </a:r>
          </a:p>
          <a:p>
            <a:endParaRPr lang="en-US" sz="2000" dirty="0" smtClean="0">
              <a:solidFill>
                <a:srgbClr val="C00000"/>
              </a:solidFill>
            </a:endParaRPr>
          </a:p>
          <a:p>
            <a:endParaRPr lang="en-US" sz="2000" dirty="0" smtClean="0">
              <a:solidFill>
                <a:srgbClr val="C00000"/>
              </a:solidFill>
            </a:endParaRPr>
          </a:p>
          <a:p>
            <a:endParaRPr lang="en-US" sz="2000" dirty="0" smtClean="0">
              <a:solidFill>
                <a:srgbClr val="C00000"/>
              </a:solidFill>
            </a:endParaRPr>
          </a:p>
          <a:p>
            <a:endParaRPr lang="en-US" sz="2000" dirty="0" smtClean="0">
              <a:solidFill>
                <a:srgbClr val="C00000"/>
              </a:solidFill>
            </a:endParaRPr>
          </a:p>
          <a:p>
            <a:endParaRPr lang="en-US" sz="2000" dirty="0" smtClean="0">
              <a:solidFill>
                <a:srgbClr val="C00000"/>
              </a:solidFill>
            </a:endParaRPr>
          </a:p>
          <a:p>
            <a:r>
              <a:rPr lang="en-US" sz="2000" dirty="0" smtClean="0">
                <a:solidFill>
                  <a:srgbClr val="C00000"/>
                </a:solidFill>
              </a:rPr>
              <a:t> </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noAutofit/>
            <a:scene3d>
              <a:camera prst="isometricRightUp"/>
              <a:lightRig rig="threePt" dir="t"/>
            </a:scene3d>
          </a:bodyPr>
          <a:lstStyle/>
          <a:p>
            <a:r>
              <a:rPr lang="en-US" sz="13800" b="1" dirty="0" smtClean="0"/>
              <a:t>Backup</a:t>
            </a:r>
            <a:endParaRPr lang="it-IT" sz="13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1183</Words>
  <Application>Microsoft Office PowerPoint</Application>
  <PresentationFormat>Экран (4:3)</PresentationFormat>
  <Paragraphs>261</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Main results received during the  EYETS16 for the RE3/1 and RE4/1 envelope</vt:lpstr>
      <vt:lpstr>Three main parameters which are determined the available  “Z” space for RE3/1 RPC chambers</vt:lpstr>
      <vt:lpstr>Available value “Z” for RE3/1 RPC chambers </vt:lpstr>
      <vt:lpstr>CSCs  are not flat. complicate  understanding</vt:lpstr>
      <vt:lpstr>Design RE3/1 and RE4/1 RPC chambers </vt:lpstr>
      <vt:lpstr>Available  value “Z” space for RE4/1 RPC chambers</vt:lpstr>
      <vt:lpstr>Слайд 7</vt:lpstr>
      <vt:lpstr>Слайд 8</vt:lpstr>
      <vt:lpstr>Backup</vt:lpstr>
      <vt:lpstr>1. Main drawing of  the CMS (3D model) </vt:lpstr>
      <vt:lpstr>Слайд 11</vt:lpstr>
      <vt:lpstr>Слайд 12</vt:lpstr>
      <vt:lpstr>Слайд 13</vt:lpstr>
      <vt:lpstr>Слайд 14</vt:lpstr>
      <vt:lpstr>4. IR – sensors (preliminary results)</vt:lpstr>
      <vt:lpstr>4. IR - sensors</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ELENA</dc:creator>
  <cp:lastModifiedBy>ELENA</cp:lastModifiedBy>
  <cp:revision>30</cp:revision>
  <dcterms:created xsi:type="dcterms:W3CDTF">2017-05-13T11:19:11Z</dcterms:created>
  <dcterms:modified xsi:type="dcterms:W3CDTF">2017-05-15T06:43:49Z</dcterms:modified>
</cp:coreProperties>
</file>