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60" r:id="rId6"/>
    <p:sldId id="259" r:id="rId7"/>
    <p:sldId id="264" r:id="rId8"/>
    <p:sldId id="265" r:id="rId9"/>
    <p:sldId id="266" r:id="rId10"/>
    <p:sldId id="267" r:id="rId11"/>
    <p:sldId id="268" r:id="rId12"/>
    <p:sldId id="269" r:id="rId13"/>
    <p:sldId id="270"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D72A02-7279-4C9E-B1B2-321A47D7C68A}"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130897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D72A02-7279-4C9E-B1B2-321A47D7C68A}"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291219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D72A02-7279-4C9E-B1B2-321A47D7C68A}"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335673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D72A02-7279-4C9E-B1B2-321A47D7C68A}"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19820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72A02-7279-4C9E-B1B2-321A47D7C68A}"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23904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D72A02-7279-4C9E-B1B2-321A47D7C68A}"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7295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D72A02-7279-4C9E-B1B2-321A47D7C68A}" type="datetimeFigureOut">
              <a:rPr lang="en-GB" smtClean="0"/>
              <a:t>04/07/2018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38071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D72A02-7279-4C9E-B1B2-321A47D7C68A}" type="datetimeFigureOut">
              <a:rPr lang="en-GB" smtClean="0"/>
              <a:t>04/07/2018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38520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72A02-7279-4C9E-B1B2-321A47D7C68A}" type="datetimeFigureOut">
              <a:rPr lang="en-GB" smtClean="0"/>
              <a:t>04/07/2018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279054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D72A02-7279-4C9E-B1B2-321A47D7C68A}"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171483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D72A02-7279-4C9E-B1B2-321A47D7C68A}"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CACFFC-1DC1-49AC-923E-0C90C3C4B336}" type="slidenum">
              <a:rPr lang="en-GB" smtClean="0"/>
              <a:t>‹#›</a:t>
            </a:fld>
            <a:endParaRPr lang="en-GB"/>
          </a:p>
        </p:txBody>
      </p:sp>
    </p:spTree>
    <p:extLst>
      <p:ext uri="{BB962C8B-B14F-4D97-AF65-F5344CB8AC3E}">
        <p14:creationId xmlns:p14="http://schemas.microsoft.com/office/powerpoint/2010/main" val="118962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72A02-7279-4C9E-B1B2-321A47D7C68A}" type="datetimeFigureOut">
              <a:rPr lang="en-GB" smtClean="0"/>
              <a:t>04/07/2018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ACFFC-1DC1-49AC-923E-0C90C3C4B336}" type="slidenum">
              <a:rPr lang="en-GB" smtClean="0"/>
              <a:t>‹#›</a:t>
            </a:fld>
            <a:endParaRPr lang="en-GB"/>
          </a:p>
        </p:txBody>
      </p:sp>
    </p:spTree>
    <p:extLst>
      <p:ext uri="{BB962C8B-B14F-4D97-AF65-F5344CB8AC3E}">
        <p14:creationId xmlns:p14="http://schemas.microsoft.com/office/powerpoint/2010/main" val="208066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FEB mounting, constrained mounts</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June 2018</a:t>
            </a:r>
          </a:p>
          <a:p>
            <a:endParaRPr lang="en-GB" dirty="0"/>
          </a:p>
        </p:txBody>
      </p:sp>
    </p:spTree>
    <p:extLst>
      <p:ext uri="{BB962C8B-B14F-4D97-AF65-F5344CB8AC3E}">
        <p14:creationId xmlns:p14="http://schemas.microsoft.com/office/powerpoint/2010/main" val="347993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62" y="129747"/>
            <a:ext cx="5272217" cy="29656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4375" y="0"/>
            <a:ext cx="3857625"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41998"/>
            <a:ext cx="4898080" cy="27551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2550" y="3910721"/>
            <a:ext cx="4953684" cy="2786447"/>
          </a:xfrm>
          <a:prstGeom prst="rect">
            <a:avLst/>
          </a:prstGeom>
        </p:spPr>
      </p:pic>
      <p:sp>
        <p:nvSpPr>
          <p:cNvPr id="8" name="Rectangle 7"/>
          <p:cNvSpPr/>
          <p:nvPr/>
        </p:nvSpPr>
        <p:spPr>
          <a:xfrm>
            <a:off x="3602550" y="3136612"/>
            <a:ext cx="3770199" cy="584775"/>
          </a:xfrm>
          <a:prstGeom prst="rect">
            <a:avLst/>
          </a:prstGeom>
        </p:spPr>
        <p:txBody>
          <a:bodyPr wrap="none">
            <a:spAutoFit/>
          </a:bodyPr>
          <a:lstStyle/>
          <a:p>
            <a:r>
              <a:rPr lang="en-GB" sz="3200" dirty="0" smtClean="0"/>
              <a:t>Fan </a:t>
            </a:r>
            <a:r>
              <a:rPr lang="en-GB" sz="3200" smtClean="0"/>
              <a:t>out </a:t>
            </a:r>
            <a:r>
              <a:rPr lang="en-GB" sz="3200" smtClean="0"/>
              <a:t>for SHIP RPCs</a:t>
            </a:r>
            <a:endParaRPr lang="en-GB" sz="3200" dirty="0"/>
          </a:p>
        </p:txBody>
      </p:sp>
    </p:spTree>
    <p:extLst>
      <p:ext uri="{BB962C8B-B14F-4D97-AF65-F5344CB8AC3E}">
        <p14:creationId xmlns:p14="http://schemas.microsoft.com/office/powerpoint/2010/main" val="363476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4" y="267216"/>
            <a:ext cx="4753231" cy="26736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577" y="3247893"/>
            <a:ext cx="5297621" cy="29799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047" y="3517812"/>
            <a:ext cx="5037439" cy="2833559"/>
          </a:xfrm>
          <a:prstGeom prst="rect">
            <a:avLst/>
          </a:prstGeom>
        </p:spPr>
      </p:pic>
    </p:spTree>
    <p:extLst>
      <p:ext uri="{BB962C8B-B14F-4D97-AF65-F5344CB8AC3E}">
        <p14:creationId xmlns:p14="http://schemas.microsoft.com/office/powerpoint/2010/main" val="1840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567" y="2631989"/>
            <a:ext cx="7205362" cy="40530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86" y="222421"/>
            <a:ext cx="5821407" cy="3274542"/>
          </a:xfrm>
          <a:prstGeom prst="rect">
            <a:avLst/>
          </a:prstGeom>
        </p:spPr>
      </p:pic>
      <p:sp>
        <p:nvSpPr>
          <p:cNvPr id="6" name="TextBox 5"/>
          <p:cNvSpPr txBox="1"/>
          <p:nvPr/>
        </p:nvSpPr>
        <p:spPr>
          <a:xfrm>
            <a:off x="6858000" y="716692"/>
            <a:ext cx="2483708" cy="923330"/>
          </a:xfrm>
          <a:prstGeom prst="rect">
            <a:avLst/>
          </a:prstGeom>
          <a:noFill/>
        </p:spPr>
        <p:txBody>
          <a:bodyPr wrap="square" rtlCol="0">
            <a:spAutoFit/>
          </a:bodyPr>
          <a:lstStyle/>
          <a:p>
            <a:r>
              <a:rPr lang="en-GB" dirty="0" smtClean="0"/>
              <a:t>Soldered card between two Mechanical elements.</a:t>
            </a:r>
            <a:endParaRPr lang="en-GB" dirty="0"/>
          </a:p>
        </p:txBody>
      </p:sp>
      <p:sp>
        <p:nvSpPr>
          <p:cNvPr id="7" name="TextBox 6"/>
          <p:cNvSpPr txBox="1"/>
          <p:nvPr/>
        </p:nvSpPr>
        <p:spPr>
          <a:xfrm>
            <a:off x="9502346" y="3021228"/>
            <a:ext cx="1902941" cy="951470"/>
          </a:xfrm>
          <a:prstGeom prst="rect">
            <a:avLst/>
          </a:prstGeom>
          <a:solidFill>
            <a:srgbClr val="FFC000"/>
          </a:solidFill>
        </p:spPr>
        <p:txBody>
          <a:bodyPr wrap="square" rtlCol="0">
            <a:spAutoFit/>
          </a:bodyPr>
          <a:lstStyle/>
          <a:p>
            <a:r>
              <a:rPr lang="en-GB" dirty="0" smtClean="0"/>
              <a:t>Screws retaining the HCP elements together</a:t>
            </a:r>
            <a:endParaRPr lang="en-GB" dirty="0"/>
          </a:p>
        </p:txBody>
      </p:sp>
      <p:cxnSp>
        <p:nvCxnSpPr>
          <p:cNvPr id="9" name="Straight Arrow Connector 8"/>
          <p:cNvCxnSpPr>
            <a:stCxn id="7" idx="1"/>
          </p:cNvCxnSpPr>
          <p:nvPr/>
        </p:nvCxnSpPr>
        <p:spPr>
          <a:xfrm flipH="1" flipV="1">
            <a:off x="8550876" y="3126259"/>
            <a:ext cx="951470" cy="37070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395309" y="2835876"/>
            <a:ext cx="3107037" cy="66108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928078" y="517271"/>
            <a:ext cx="5574268" cy="279434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8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We can not rigidly mount the FEB to the cooling.</a:t>
            </a:r>
          </a:p>
          <a:p>
            <a:r>
              <a:rPr lang="en-GB" dirty="0" smtClean="0"/>
              <a:t>Limited cooling ability.</a:t>
            </a:r>
          </a:p>
          <a:p>
            <a:r>
              <a:rPr lang="en-GB" dirty="0" smtClean="0"/>
              <a:t>Some flexibility has to be introduced to </a:t>
            </a:r>
            <a:r>
              <a:rPr lang="en-GB" dirty="0" err="1" smtClean="0"/>
              <a:t>unconstrain</a:t>
            </a:r>
            <a:r>
              <a:rPr lang="en-GB" dirty="0" smtClean="0"/>
              <a:t> the system</a:t>
            </a:r>
          </a:p>
          <a:p>
            <a:r>
              <a:rPr lang="en-GB" dirty="0" smtClean="0"/>
              <a:t>Introduce flexible connection between the FEB and PUSP. </a:t>
            </a:r>
          </a:p>
          <a:p>
            <a:r>
              <a:rPr lang="en-GB" dirty="0" smtClean="0"/>
              <a:t>If retaining the “rigid” direct connect then a </a:t>
            </a:r>
            <a:r>
              <a:rPr lang="en-GB" dirty="0" err="1" smtClean="0"/>
              <a:t>mechamnical</a:t>
            </a:r>
            <a:r>
              <a:rPr lang="en-GB" dirty="0" smtClean="0"/>
              <a:t> mounting of the two must be introduced.</a:t>
            </a:r>
          </a:p>
          <a:p>
            <a:endParaRPr lang="en-GB" dirty="0"/>
          </a:p>
        </p:txBody>
      </p:sp>
    </p:spTree>
    <p:extLst>
      <p:ext uri="{BB962C8B-B14F-4D97-AF65-F5344CB8AC3E}">
        <p14:creationId xmlns:p14="http://schemas.microsoft.com/office/powerpoint/2010/main" val="360215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879" y="908596"/>
            <a:ext cx="9903229" cy="4801314"/>
          </a:xfrm>
          <a:prstGeom prst="rect">
            <a:avLst/>
          </a:prstGeom>
        </p:spPr>
        <p:txBody>
          <a:bodyPr wrap="square">
            <a:spAutoFit/>
          </a:bodyPr>
          <a:lstStyle/>
          <a:p>
            <a:r>
              <a:rPr lang="en-GB" dirty="0" smtClean="0"/>
              <a:t>“When designing products that have features that need to be constrained, it’s best to figure out and implement the minimum number of constraints necessary to adequately constrain the feature “</a:t>
            </a:r>
          </a:p>
          <a:p>
            <a:endParaRPr lang="en-GB" dirty="0"/>
          </a:p>
          <a:p>
            <a:endParaRPr lang="en-GB" dirty="0" smtClean="0"/>
          </a:p>
          <a:p>
            <a:r>
              <a:rPr lang="en-GB" dirty="0" smtClean="0"/>
              <a:t>Degrees of Freedom with respect to …….		</a:t>
            </a:r>
            <a:r>
              <a:rPr lang="en-GB" dirty="0" err="1" smtClean="0"/>
              <a:t>DoF</a:t>
            </a:r>
            <a:endParaRPr lang="en-GB" dirty="0" smtClean="0"/>
          </a:p>
          <a:p>
            <a:endParaRPr lang="en-GB" dirty="0" smtClean="0"/>
          </a:p>
          <a:p>
            <a:r>
              <a:rPr lang="en-GB" dirty="0" smtClean="0"/>
              <a:t>Doff Vertical </a:t>
            </a:r>
          </a:p>
          <a:p>
            <a:endParaRPr lang="en-GB" dirty="0"/>
          </a:p>
          <a:p>
            <a:r>
              <a:rPr lang="en-GB" dirty="0" err="1" smtClean="0"/>
              <a:t>DoF</a:t>
            </a:r>
            <a:r>
              <a:rPr lang="en-GB" dirty="0" smtClean="0"/>
              <a:t> Horizontal </a:t>
            </a:r>
            <a:r>
              <a:rPr lang="en-GB" dirty="0" err="1" smtClean="0"/>
              <a:t>wrt</a:t>
            </a:r>
            <a:r>
              <a:rPr lang="en-GB" dirty="0" smtClean="0"/>
              <a:t>			</a:t>
            </a:r>
          </a:p>
          <a:p>
            <a:r>
              <a:rPr lang="en-GB" dirty="0" smtClean="0"/>
              <a:t>				</a:t>
            </a:r>
          </a:p>
          <a:p>
            <a:r>
              <a:rPr lang="en-GB" dirty="0" err="1" smtClean="0"/>
              <a:t>Dof</a:t>
            </a:r>
            <a:r>
              <a:rPr lang="en-GB" dirty="0" smtClean="0"/>
              <a:t> Phi </a:t>
            </a:r>
          </a:p>
          <a:p>
            <a:endParaRPr lang="en-GB" dirty="0"/>
          </a:p>
          <a:p>
            <a:r>
              <a:rPr lang="en-GB" dirty="0" smtClean="0"/>
              <a:t>Pick-up strip panel			PUSP</a:t>
            </a:r>
          </a:p>
          <a:p>
            <a:r>
              <a:rPr lang="en-GB" dirty="0" smtClean="0"/>
              <a:t>Front End Board			FEB</a:t>
            </a:r>
          </a:p>
          <a:p>
            <a:r>
              <a:rPr lang="en-GB" dirty="0" smtClean="0"/>
              <a:t>Honeycomb Panel			HCP</a:t>
            </a:r>
          </a:p>
          <a:p>
            <a:r>
              <a:rPr lang="en-GB" dirty="0" smtClean="0"/>
              <a:t>Copper cooling plate		CCP</a:t>
            </a:r>
          </a:p>
          <a:p>
            <a:endParaRPr lang="en-GB" dirty="0"/>
          </a:p>
        </p:txBody>
      </p:sp>
      <p:cxnSp>
        <p:nvCxnSpPr>
          <p:cNvPr id="6" name="Straight Arrow Connector 5"/>
          <p:cNvCxnSpPr/>
          <p:nvPr/>
        </p:nvCxnSpPr>
        <p:spPr>
          <a:xfrm flipV="1">
            <a:off x="5511114" y="2446638"/>
            <a:ext cx="0" cy="46955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3660" y="3321610"/>
            <a:ext cx="6549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Flowchart: Summing Junction 11"/>
          <p:cNvSpPr/>
          <p:nvPr/>
        </p:nvSpPr>
        <p:spPr>
          <a:xfrm>
            <a:off x="5367114" y="3707028"/>
            <a:ext cx="288000" cy="288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642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1876" y="2490764"/>
            <a:ext cx="6771054" cy="525794"/>
          </a:xfrm>
          <a:prstGeom prst="rect">
            <a:avLst/>
          </a:prstGeom>
          <a:pattFill prst="openDmnd">
            <a:fgClr>
              <a:schemeClr val="bg2">
                <a:lumMod val="50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21876" y="3203171"/>
            <a:ext cx="5959038" cy="491751"/>
          </a:xfrm>
          <a:prstGeom prst="rect">
            <a:avLst/>
          </a:prstGeom>
          <a:pattFill prst="ltHorz">
            <a:fgClr>
              <a:schemeClr val="accent2">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2201772" y="3943318"/>
            <a:ext cx="867746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89416" y="1950435"/>
            <a:ext cx="4655976"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92285" y="2199594"/>
            <a:ext cx="6363477" cy="11909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621876" y="4068149"/>
            <a:ext cx="5959038" cy="491751"/>
          </a:xfrm>
          <a:prstGeom prst="rect">
            <a:avLst/>
          </a:prstGeom>
          <a:pattFill prst="ltHorz">
            <a:fgClr>
              <a:schemeClr val="accent2">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57181" y="2010605"/>
            <a:ext cx="630862" cy="9247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337847" y="2946070"/>
            <a:ext cx="1060261" cy="9354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21876" y="4746543"/>
            <a:ext cx="6771054" cy="525794"/>
          </a:xfrm>
          <a:prstGeom prst="rect">
            <a:avLst/>
          </a:prstGeom>
          <a:pattFill prst="openDmnd">
            <a:fgClr>
              <a:schemeClr val="bg2">
                <a:lumMod val="50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91229" y="4022649"/>
            <a:ext cx="890973" cy="369332"/>
          </a:xfrm>
          <a:prstGeom prst="rect">
            <a:avLst/>
          </a:prstGeom>
          <a:noFill/>
        </p:spPr>
        <p:txBody>
          <a:bodyPr wrap="square" rtlCol="0">
            <a:spAutoFit/>
          </a:bodyPr>
          <a:lstStyle/>
          <a:p>
            <a:r>
              <a:rPr lang="en-GB" dirty="0" smtClean="0"/>
              <a:t>PUSP</a:t>
            </a:r>
            <a:endParaRPr lang="en-GB" dirty="0"/>
          </a:p>
        </p:txBody>
      </p:sp>
      <p:cxnSp>
        <p:nvCxnSpPr>
          <p:cNvPr id="16" name="Straight Arrow Connector 15"/>
          <p:cNvCxnSpPr/>
          <p:nvPr/>
        </p:nvCxnSpPr>
        <p:spPr>
          <a:xfrm flipV="1">
            <a:off x="1482811" y="3646756"/>
            <a:ext cx="0" cy="46955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48511" y="4202811"/>
            <a:ext cx="6549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6070" y="1611579"/>
            <a:ext cx="603683" cy="369332"/>
          </a:xfrm>
          <a:prstGeom prst="rect">
            <a:avLst/>
          </a:prstGeom>
          <a:noFill/>
        </p:spPr>
        <p:txBody>
          <a:bodyPr wrap="square" rtlCol="0">
            <a:spAutoFit/>
          </a:bodyPr>
          <a:lstStyle/>
          <a:p>
            <a:r>
              <a:rPr lang="en-GB" dirty="0" smtClean="0"/>
              <a:t>FEB</a:t>
            </a:r>
            <a:endParaRPr lang="en-GB" dirty="0"/>
          </a:p>
        </p:txBody>
      </p:sp>
      <p:cxnSp>
        <p:nvCxnSpPr>
          <p:cNvPr id="21" name="Straight Arrow Connector 20"/>
          <p:cNvCxnSpPr/>
          <p:nvPr/>
        </p:nvCxnSpPr>
        <p:spPr>
          <a:xfrm flipV="1">
            <a:off x="5716969" y="1211877"/>
            <a:ext cx="0" cy="46955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574525" y="1480878"/>
            <a:ext cx="0" cy="46955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20922" y="1302762"/>
            <a:ext cx="6549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744731" y="1435546"/>
            <a:ext cx="6549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70752" y="4837962"/>
            <a:ext cx="1666033" cy="369332"/>
          </a:xfrm>
          <a:prstGeom prst="rect">
            <a:avLst/>
          </a:prstGeom>
          <a:solidFill>
            <a:schemeClr val="bg1"/>
          </a:solidFill>
        </p:spPr>
        <p:txBody>
          <a:bodyPr wrap="square" rtlCol="0">
            <a:spAutoFit/>
          </a:bodyPr>
          <a:lstStyle/>
          <a:p>
            <a:r>
              <a:rPr lang="en-GB" dirty="0" smtClean="0"/>
              <a:t>HCP Mechanics</a:t>
            </a:r>
            <a:endParaRPr lang="en-GB" dirty="0"/>
          </a:p>
        </p:txBody>
      </p:sp>
      <p:sp>
        <p:nvSpPr>
          <p:cNvPr id="27" name="TextBox 26"/>
          <p:cNvSpPr txBox="1"/>
          <p:nvPr/>
        </p:nvSpPr>
        <p:spPr>
          <a:xfrm>
            <a:off x="6415216" y="2597399"/>
            <a:ext cx="1666033" cy="369332"/>
          </a:xfrm>
          <a:prstGeom prst="rect">
            <a:avLst/>
          </a:prstGeom>
          <a:solidFill>
            <a:schemeClr val="bg1"/>
          </a:solidFill>
        </p:spPr>
        <p:txBody>
          <a:bodyPr wrap="square" rtlCol="0">
            <a:spAutoFit/>
          </a:bodyPr>
          <a:lstStyle/>
          <a:p>
            <a:r>
              <a:rPr lang="en-GB" dirty="0" smtClean="0"/>
              <a:t>HCP Mechanics</a:t>
            </a:r>
            <a:endParaRPr lang="en-GB" dirty="0"/>
          </a:p>
        </p:txBody>
      </p:sp>
      <p:sp>
        <p:nvSpPr>
          <p:cNvPr id="28" name="TextBox 27"/>
          <p:cNvSpPr txBox="1"/>
          <p:nvPr/>
        </p:nvSpPr>
        <p:spPr>
          <a:xfrm>
            <a:off x="6845392" y="3250030"/>
            <a:ext cx="691979" cy="381167"/>
          </a:xfrm>
          <a:prstGeom prst="rect">
            <a:avLst/>
          </a:prstGeom>
          <a:solidFill>
            <a:schemeClr val="bg1"/>
          </a:solidFill>
        </p:spPr>
        <p:txBody>
          <a:bodyPr wrap="square" rtlCol="0">
            <a:spAutoFit/>
          </a:bodyPr>
          <a:lstStyle/>
          <a:p>
            <a:r>
              <a:rPr lang="en-GB" dirty="0" smtClean="0"/>
              <a:t>GAP</a:t>
            </a:r>
            <a:endParaRPr lang="en-GB" dirty="0"/>
          </a:p>
        </p:txBody>
      </p:sp>
      <p:sp>
        <p:nvSpPr>
          <p:cNvPr id="29" name="TextBox 28"/>
          <p:cNvSpPr txBox="1"/>
          <p:nvPr/>
        </p:nvSpPr>
        <p:spPr>
          <a:xfrm>
            <a:off x="6845392" y="4129962"/>
            <a:ext cx="691979" cy="381167"/>
          </a:xfrm>
          <a:prstGeom prst="rect">
            <a:avLst/>
          </a:prstGeom>
          <a:solidFill>
            <a:schemeClr val="bg1"/>
          </a:solidFill>
        </p:spPr>
        <p:txBody>
          <a:bodyPr wrap="square" rtlCol="0">
            <a:spAutoFit/>
          </a:bodyPr>
          <a:lstStyle/>
          <a:p>
            <a:r>
              <a:rPr lang="en-GB" dirty="0" smtClean="0"/>
              <a:t>GAP</a:t>
            </a:r>
            <a:endParaRPr lang="en-GB" dirty="0"/>
          </a:p>
        </p:txBody>
      </p:sp>
      <p:cxnSp>
        <p:nvCxnSpPr>
          <p:cNvPr id="30" name="Straight Arrow Connector 29"/>
          <p:cNvCxnSpPr/>
          <p:nvPr/>
        </p:nvCxnSpPr>
        <p:spPr>
          <a:xfrm flipV="1">
            <a:off x="1803419" y="1600912"/>
            <a:ext cx="0" cy="46955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55593" y="1067234"/>
            <a:ext cx="718932" cy="369332"/>
          </a:xfrm>
          <a:prstGeom prst="rect">
            <a:avLst/>
          </a:prstGeom>
          <a:noFill/>
        </p:spPr>
        <p:txBody>
          <a:bodyPr wrap="square" rtlCol="0">
            <a:spAutoFit/>
          </a:bodyPr>
          <a:lstStyle/>
          <a:p>
            <a:r>
              <a:rPr lang="en-GB" dirty="0" smtClean="0"/>
              <a:t>CCP</a:t>
            </a:r>
            <a:endParaRPr lang="en-GB" dirty="0"/>
          </a:p>
        </p:txBody>
      </p:sp>
      <p:cxnSp>
        <p:nvCxnSpPr>
          <p:cNvPr id="33" name="Straight Connector 32"/>
          <p:cNvCxnSpPr/>
          <p:nvPr/>
        </p:nvCxnSpPr>
        <p:spPr>
          <a:xfrm>
            <a:off x="2337847" y="4746543"/>
            <a:ext cx="20735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602210" y="4812808"/>
            <a:ext cx="1865870" cy="1200329"/>
          </a:xfrm>
          <a:prstGeom prst="rect">
            <a:avLst/>
          </a:prstGeom>
          <a:noFill/>
        </p:spPr>
        <p:txBody>
          <a:bodyPr wrap="square" rtlCol="0">
            <a:spAutoFit/>
          </a:bodyPr>
          <a:lstStyle/>
          <a:p>
            <a:r>
              <a:rPr lang="en-GB" dirty="0" smtClean="0"/>
              <a:t>“0” ref</a:t>
            </a:r>
          </a:p>
          <a:p>
            <a:r>
              <a:rPr lang="en-GB" dirty="0" smtClean="0"/>
              <a:t>Delta R = 0</a:t>
            </a:r>
          </a:p>
          <a:p>
            <a:r>
              <a:rPr lang="en-GB" dirty="0" smtClean="0"/>
              <a:t>Delta Z = 0</a:t>
            </a:r>
          </a:p>
          <a:p>
            <a:r>
              <a:rPr lang="en-GB" dirty="0" smtClean="0"/>
              <a:t>Delta Phi = 0</a:t>
            </a:r>
            <a:endParaRPr lang="en-GB" dirty="0"/>
          </a:p>
        </p:txBody>
      </p:sp>
      <p:cxnSp>
        <p:nvCxnSpPr>
          <p:cNvPr id="35" name="Straight Arrow Connector 34"/>
          <p:cNvCxnSpPr/>
          <p:nvPr/>
        </p:nvCxnSpPr>
        <p:spPr>
          <a:xfrm>
            <a:off x="6946487" y="6085247"/>
            <a:ext cx="3009275"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256303" y="5761379"/>
            <a:ext cx="636444" cy="369332"/>
          </a:xfrm>
          <a:prstGeom prst="rect">
            <a:avLst/>
          </a:prstGeom>
          <a:noFill/>
        </p:spPr>
        <p:txBody>
          <a:bodyPr wrap="square" rtlCol="0">
            <a:spAutoFit/>
          </a:bodyPr>
          <a:lstStyle/>
          <a:p>
            <a:r>
              <a:rPr lang="en-GB" dirty="0" smtClean="0"/>
              <a:t>“R”</a:t>
            </a:r>
            <a:endParaRPr lang="en-GB" dirty="0"/>
          </a:p>
        </p:txBody>
      </p:sp>
      <p:cxnSp>
        <p:nvCxnSpPr>
          <p:cNvPr id="38" name="Straight Arrow Connector 37"/>
          <p:cNvCxnSpPr/>
          <p:nvPr/>
        </p:nvCxnSpPr>
        <p:spPr>
          <a:xfrm flipV="1">
            <a:off x="11664779" y="3474013"/>
            <a:ext cx="0" cy="233982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82396" y="1211877"/>
            <a:ext cx="760011" cy="369332"/>
          </a:xfrm>
          <a:prstGeom prst="rect">
            <a:avLst/>
          </a:prstGeom>
          <a:noFill/>
        </p:spPr>
        <p:txBody>
          <a:bodyPr wrap="square" rtlCol="0">
            <a:spAutoFit/>
          </a:bodyPr>
          <a:lstStyle/>
          <a:p>
            <a:r>
              <a:rPr lang="en-GB" dirty="0" smtClean="0"/>
              <a:t>“Phi”</a:t>
            </a:r>
            <a:endParaRPr lang="en-GB" dirty="0"/>
          </a:p>
        </p:txBody>
      </p:sp>
      <p:sp>
        <p:nvSpPr>
          <p:cNvPr id="41" name="TextBox 40"/>
          <p:cNvSpPr txBox="1"/>
          <p:nvPr/>
        </p:nvSpPr>
        <p:spPr>
          <a:xfrm>
            <a:off x="11182132" y="4207315"/>
            <a:ext cx="636444" cy="369332"/>
          </a:xfrm>
          <a:prstGeom prst="rect">
            <a:avLst/>
          </a:prstGeom>
          <a:noFill/>
        </p:spPr>
        <p:txBody>
          <a:bodyPr wrap="square" rtlCol="0">
            <a:spAutoFit/>
          </a:bodyPr>
          <a:lstStyle/>
          <a:p>
            <a:r>
              <a:rPr lang="en-GB" dirty="0" smtClean="0"/>
              <a:t>“Z”</a:t>
            </a:r>
            <a:endParaRPr lang="en-GB" dirty="0"/>
          </a:p>
        </p:txBody>
      </p:sp>
      <p:sp>
        <p:nvSpPr>
          <p:cNvPr id="42" name="Oval 41"/>
          <p:cNvSpPr/>
          <p:nvPr/>
        </p:nvSpPr>
        <p:spPr>
          <a:xfrm>
            <a:off x="10835923" y="1740394"/>
            <a:ext cx="72000" cy="7200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0691923" y="1611579"/>
            <a:ext cx="360000" cy="36000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Summing Junction 43"/>
          <p:cNvSpPr/>
          <p:nvPr/>
        </p:nvSpPr>
        <p:spPr>
          <a:xfrm>
            <a:off x="11212930" y="1611579"/>
            <a:ext cx="360000" cy="360000"/>
          </a:xfrm>
          <a:prstGeom prst="flowChartSummingJunction">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Summing Junction 44"/>
          <p:cNvSpPr/>
          <p:nvPr/>
        </p:nvSpPr>
        <p:spPr>
          <a:xfrm>
            <a:off x="910042" y="3701534"/>
            <a:ext cx="288000" cy="288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Summing Junction 45"/>
          <p:cNvSpPr/>
          <p:nvPr/>
        </p:nvSpPr>
        <p:spPr>
          <a:xfrm>
            <a:off x="8007403" y="1531730"/>
            <a:ext cx="288000" cy="288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501126" y="1296212"/>
            <a:ext cx="1097063" cy="369332"/>
          </a:xfrm>
          <a:prstGeom prst="rect">
            <a:avLst/>
          </a:prstGeom>
          <a:noFill/>
        </p:spPr>
        <p:txBody>
          <a:bodyPr wrap="square" rtlCol="0">
            <a:spAutoFit/>
          </a:bodyPr>
          <a:lstStyle/>
          <a:p>
            <a:r>
              <a:rPr lang="en-GB" dirty="0" smtClean="0"/>
              <a:t>± 0.5mm</a:t>
            </a:r>
            <a:endParaRPr lang="en-GB" dirty="0"/>
          </a:p>
        </p:txBody>
      </p:sp>
      <p:sp>
        <p:nvSpPr>
          <p:cNvPr id="48" name="TextBox 47"/>
          <p:cNvSpPr txBox="1"/>
          <p:nvPr/>
        </p:nvSpPr>
        <p:spPr>
          <a:xfrm>
            <a:off x="633670" y="4409737"/>
            <a:ext cx="1097063" cy="369332"/>
          </a:xfrm>
          <a:prstGeom prst="rect">
            <a:avLst/>
          </a:prstGeom>
          <a:noFill/>
        </p:spPr>
        <p:txBody>
          <a:bodyPr wrap="square" rtlCol="0">
            <a:spAutoFit/>
          </a:bodyPr>
          <a:lstStyle/>
          <a:p>
            <a:r>
              <a:rPr lang="en-GB" dirty="0" smtClean="0"/>
              <a:t>± 1.5mm</a:t>
            </a:r>
            <a:endParaRPr lang="en-GB" dirty="0"/>
          </a:p>
        </p:txBody>
      </p:sp>
      <p:sp>
        <p:nvSpPr>
          <p:cNvPr id="49" name="TextBox 48"/>
          <p:cNvSpPr txBox="1"/>
          <p:nvPr/>
        </p:nvSpPr>
        <p:spPr>
          <a:xfrm>
            <a:off x="7523653" y="1759894"/>
            <a:ext cx="1097063" cy="369332"/>
          </a:xfrm>
          <a:prstGeom prst="rect">
            <a:avLst/>
          </a:prstGeom>
          <a:noFill/>
        </p:spPr>
        <p:txBody>
          <a:bodyPr wrap="square" rtlCol="0">
            <a:spAutoFit/>
          </a:bodyPr>
          <a:lstStyle/>
          <a:p>
            <a:r>
              <a:rPr lang="en-GB" dirty="0" smtClean="0"/>
              <a:t>± 1.5mm</a:t>
            </a:r>
            <a:endParaRPr lang="en-GB" dirty="0"/>
          </a:p>
        </p:txBody>
      </p:sp>
      <p:sp>
        <p:nvSpPr>
          <p:cNvPr id="50" name="Flowchart: Summing Junction 49"/>
          <p:cNvSpPr/>
          <p:nvPr/>
        </p:nvSpPr>
        <p:spPr>
          <a:xfrm>
            <a:off x="5235606" y="1413277"/>
            <a:ext cx="288000" cy="288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4191708" y="866165"/>
            <a:ext cx="2559949" cy="369332"/>
          </a:xfrm>
          <a:prstGeom prst="rect">
            <a:avLst/>
          </a:prstGeom>
          <a:noFill/>
        </p:spPr>
        <p:txBody>
          <a:bodyPr wrap="square" rtlCol="0">
            <a:spAutoFit/>
          </a:bodyPr>
          <a:lstStyle/>
          <a:p>
            <a:r>
              <a:rPr lang="en-GB" dirty="0" err="1" smtClean="0"/>
              <a:t>DoF</a:t>
            </a:r>
            <a:r>
              <a:rPr lang="en-GB" dirty="0" smtClean="0"/>
              <a:t> CCP to FEB &gt;1.0mm</a:t>
            </a:r>
            <a:endParaRPr lang="en-GB" dirty="0"/>
          </a:p>
        </p:txBody>
      </p:sp>
      <p:sp>
        <p:nvSpPr>
          <p:cNvPr id="52" name="TextBox 51"/>
          <p:cNvSpPr txBox="1"/>
          <p:nvPr/>
        </p:nvSpPr>
        <p:spPr>
          <a:xfrm>
            <a:off x="2175995" y="142896"/>
            <a:ext cx="5781531" cy="523220"/>
          </a:xfrm>
          <a:prstGeom prst="rect">
            <a:avLst/>
          </a:prstGeom>
          <a:noFill/>
        </p:spPr>
        <p:txBody>
          <a:bodyPr wrap="square" rtlCol="0">
            <a:spAutoFit/>
          </a:bodyPr>
          <a:lstStyle/>
          <a:p>
            <a:r>
              <a:rPr lang="en-GB" sz="2800" b="1" dirty="0" smtClean="0"/>
              <a:t>Constraint and degrees of Freedom</a:t>
            </a:r>
            <a:endParaRPr lang="en-GB" sz="2800" b="1" dirty="0"/>
          </a:p>
        </p:txBody>
      </p:sp>
      <p:sp>
        <p:nvSpPr>
          <p:cNvPr id="53" name="TextBox 52"/>
          <p:cNvSpPr txBox="1"/>
          <p:nvPr/>
        </p:nvSpPr>
        <p:spPr>
          <a:xfrm>
            <a:off x="9374524" y="1928889"/>
            <a:ext cx="718932" cy="369332"/>
          </a:xfrm>
          <a:prstGeom prst="rect">
            <a:avLst/>
          </a:prstGeom>
          <a:noFill/>
        </p:spPr>
        <p:txBody>
          <a:bodyPr wrap="square" rtlCol="0">
            <a:spAutoFit/>
          </a:bodyPr>
          <a:lstStyle/>
          <a:p>
            <a:r>
              <a:rPr lang="en-GB" dirty="0" smtClean="0"/>
              <a:t>CCP</a:t>
            </a:r>
            <a:endParaRPr lang="en-GB" dirty="0"/>
          </a:p>
        </p:txBody>
      </p:sp>
    </p:spTree>
    <p:extLst>
      <p:ext uri="{BB962C8B-B14F-4D97-AF65-F5344CB8AC3E}">
        <p14:creationId xmlns:p14="http://schemas.microsoft.com/office/powerpoint/2010/main" val="231098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647" y="1080654"/>
            <a:ext cx="8911244" cy="2862322"/>
          </a:xfrm>
          <a:prstGeom prst="rect">
            <a:avLst/>
          </a:prstGeom>
          <a:noFill/>
        </p:spPr>
        <p:txBody>
          <a:bodyPr wrap="square" rtlCol="0">
            <a:spAutoFit/>
          </a:bodyPr>
          <a:lstStyle/>
          <a:p>
            <a:r>
              <a:rPr lang="en-GB" dirty="0" smtClean="0"/>
              <a:t>GEM are modifying their board design as they have been criticised during an engineering review and so will adopt flexible connections to avoid over constraint which can introduce stresses in their connectors, which are very similar to ours.</a:t>
            </a:r>
          </a:p>
          <a:p>
            <a:endParaRPr lang="en-GB" dirty="0"/>
          </a:p>
          <a:p>
            <a:endParaRPr lang="en-GB" dirty="0" smtClean="0"/>
          </a:p>
          <a:p>
            <a:r>
              <a:rPr lang="en-GB" dirty="0" smtClean="0"/>
              <a:t>One example is the need to cut their main full length (GEB ?) board in half and join it together with another board (</a:t>
            </a:r>
            <a:r>
              <a:rPr lang="en-GB" dirty="0" err="1" smtClean="0"/>
              <a:t>Opto</a:t>
            </a:r>
            <a:r>
              <a:rPr lang="en-GB" dirty="0" smtClean="0"/>
              <a:t> </a:t>
            </a:r>
            <a:r>
              <a:rPr lang="en-GB" dirty="0" err="1" smtClean="0"/>
              <a:t>Highbread</a:t>
            </a:r>
            <a:r>
              <a:rPr lang="en-GB" dirty="0" smtClean="0"/>
              <a:t>) on top. The main board that is now split is secured to the structure of the chamber so putting a </a:t>
            </a:r>
            <a:r>
              <a:rPr lang="en-GB" dirty="0" err="1" smtClean="0"/>
              <a:t>strees</a:t>
            </a:r>
            <a:r>
              <a:rPr lang="en-GB" dirty="0" smtClean="0"/>
              <a:t> on the connectors linking them to the top board that links the two. </a:t>
            </a:r>
          </a:p>
          <a:p>
            <a:endParaRPr lang="en-GB" dirty="0"/>
          </a:p>
        </p:txBody>
      </p:sp>
    </p:spTree>
    <p:extLst>
      <p:ext uri="{BB962C8B-B14F-4D97-AF65-F5344CB8AC3E}">
        <p14:creationId xmlns:p14="http://schemas.microsoft.com/office/powerpoint/2010/main" val="34409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109" t="22599" r="8067" b="17057"/>
          <a:stretch/>
        </p:blipFill>
        <p:spPr>
          <a:xfrm>
            <a:off x="748146" y="1047404"/>
            <a:ext cx="6724997" cy="2527069"/>
          </a:xfrm>
          <a:prstGeom prst="rect">
            <a:avLst/>
          </a:prstGeom>
        </p:spPr>
      </p:pic>
      <p:sp>
        <p:nvSpPr>
          <p:cNvPr id="5" name="Rectangle 4"/>
          <p:cNvSpPr/>
          <p:nvPr/>
        </p:nvSpPr>
        <p:spPr>
          <a:xfrm>
            <a:off x="429491" y="329385"/>
            <a:ext cx="10526684" cy="369332"/>
          </a:xfrm>
          <a:prstGeom prst="rect">
            <a:avLst/>
          </a:prstGeom>
        </p:spPr>
        <p:txBody>
          <a:bodyPr wrap="square">
            <a:spAutoFit/>
          </a:bodyPr>
          <a:lstStyle/>
          <a:p>
            <a:r>
              <a:rPr lang="en-GB" dirty="0" smtClean="0"/>
              <a:t>http://booksite.elsevier.com/samplechapters/9780750678667/Sample_Chapter.pdf</a:t>
            </a:r>
            <a:endParaRPr lang="en-GB" dirty="0"/>
          </a:p>
        </p:txBody>
      </p:sp>
    </p:spTree>
    <p:extLst>
      <p:ext uri="{BB962C8B-B14F-4D97-AF65-F5344CB8AC3E}">
        <p14:creationId xmlns:p14="http://schemas.microsoft.com/office/powerpoint/2010/main" val="388078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5" y="654907"/>
            <a:ext cx="5030572" cy="28296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735" y="2113004"/>
            <a:ext cx="48768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249" y="3669955"/>
            <a:ext cx="4802658" cy="2701495"/>
          </a:xfrm>
          <a:prstGeom prst="rect">
            <a:avLst/>
          </a:prstGeom>
        </p:spPr>
      </p:pic>
      <p:sp>
        <p:nvSpPr>
          <p:cNvPr id="7" name="TextBox 6"/>
          <p:cNvSpPr txBox="1"/>
          <p:nvPr/>
        </p:nvSpPr>
        <p:spPr>
          <a:xfrm>
            <a:off x="6981567" y="444843"/>
            <a:ext cx="2669059" cy="1077218"/>
          </a:xfrm>
          <a:prstGeom prst="rect">
            <a:avLst/>
          </a:prstGeom>
          <a:noFill/>
        </p:spPr>
        <p:txBody>
          <a:bodyPr wrap="square" rtlCol="0">
            <a:spAutoFit/>
          </a:bodyPr>
          <a:lstStyle/>
          <a:p>
            <a:r>
              <a:rPr lang="en-GB" sz="3200" dirty="0" smtClean="0"/>
              <a:t>CSC cooling plate and FEBs</a:t>
            </a:r>
            <a:endParaRPr lang="en-GB" sz="3200" dirty="0"/>
          </a:p>
        </p:txBody>
      </p:sp>
    </p:spTree>
    <p:extLst>
      <p:ext uri="{BB962C8B-B14F-4D97-AF65-F5344CB8AC3E}">
        <p14:creationId xmlns:p14="http://schemas.microsoft.com/office/powerpoint/2010/main" val="96608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092" y="1668160"/>
            <a:ext cx="3844325" cy="21624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09215" y="1597885"/>
            <a:ext cx="5609965" cy="31556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85701" y="1650014"/>
            <a:ext cx="5424613" cy="30513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89" y="4343398"/>
            <a:ext cx="4064000" cy="2286000"/>
          </a:xfrm>
          <a:prstGeom prst="rect">
            <a:avLst/>
          </a:prstGeom>
        </p:spPr>
      </p:pic>
      <p:sp>
        <p:nvSpPr>
          <p:cNvPr id="8" name="TextBox 7"/>
          <p:cNvSpPr txBox="1"/>
          <p:nvPr/>
        </p:nvSpPr>
        <p:spPr>
          <a:xfrm>
            <a:off x="2261287" y="773666"/>
            <a:ext cx="1359243" cy="584775"/>
          </a:xfrm>
          <a:prstGeom prst="rect">
            <a:avLst/>
          </a:prstGeom>
          <a:noFill/>
        </p:spPr>
        <p:txBody>
          <a:bodyPr wrap="square" rtlCol="0">
            <a:spAutoFit/>
          </a:bodyPr>
          <a:lstStyle/>
          <a:p>
            <a:r>
              <a:rPr lang="en-GB" sz="3200" dirty="0" smtClean="0"/>
              <a:t>ME1/1</a:t>
            </a:r>
            <a:endParaRPr lang="en-GB" sz="3200" dirty="0"/>
          </a:p>
        </p:txBody>
      </p:sp>
    </p:spTree>
    <p:extLst>
      <p:ext uri="{BB962C8B-B14F-4D97-AF65-F5344CB8AC3E}">
        <p14:creationId xmlns:p14="http://schemas.microsoft.com/office/powerpoint/2010/main" val="155748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16828" y="1500188"/>
            <a:ext cx="6858000" cy="38576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585" y="1680519"/>
            <a:ext cx="5192002" cy="2920501"/>
          </a:xfrm>
          <a:prstGeom prst="rect">
            <a:avLst/>
          </a:prstGeom>
        </p:spPr>
      </p:pic>
      <p:sp>
        <p:nvSpPr>
          <p:cNvPr id="6" name="Rectangle 5"/>
          <p:cNvSpPr/>
          <p:nvPr/>
        </p:nvSpPr>
        <p:spPr>
          <a:xfrm>
            <a:off x="1868835" y="760625"/>
            <a:ext cx="3562770" cy="584775"/>
          </a:xfrm>
          <a:prstGeom prst="rect">
            <a:avLst/>
          </a:prstGeom>
        </p:spPr>
        <p:txBody>
          <a:bodyPr wrap="none">
            <a:spAutoFit/>
          </a:bodyPr>
          <a:lstStyle/>
          <a:p>
            <a:r>
              <a:rPr lang="en-GB" sz="3200" dirty="0" smtClean="0"/>
              <a:t>Beam Pipe  detector</a:t>
            </a:r>
            <a:endParaRPr lang="en-GB" sz="3200" dirty="0"/>
          </a:p>
        </p:txBody>
      </p:sp>
    </p:spTree>
    <p:extLst>
      <p:ext uri="{BB962C8B-B14F-4D97-AF65-F5344CB8AC3E}">
        <p14:creationId xmlns:p14="http://schemas.microsoft.com/office/powerpoint/2010/main" val="275642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842" y="4250724"/>
            <a:ext cx="4635157" cy="26072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9968" y="580768"/>
            <a:ext cx="4514335" cy="25393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90" y="3620530"/>
            <a:ext cx="5140409" cy="2891480"/>
          </a:xfrm>
          <a:prstGeom prst="rect">
            <a:avLst/>
          </a:prstGeom>
        </p:spPr>
      </p:pic>
      <p:sp>
        <p:nvSpPr>
          <p:cNvPr id="7" name="Rectangle 6"/>
          <p:cNvSpPr/>
          <p:nvPr/>
        </p:nvSpPr>
        <p:spPr>
          <a:xfrm>
            <a:off x="1016218" y="896550"/>
            <a:ext cx="3846566" cy="584775"/>
          </a:xfrm>
          <a:prstGeom prst="rect">
            <a:avLst/>
          </a:prstGeom>
        </p:spPr>
        <p:txBody>
          <a:bodyPr wrap="none">
            <a:spAutoFit/>
          </a:bodyPr>
          <a:lstStyle/>
          <a:p>
            <a:r>
              <a:rPr lang="en-GB" sz="3200" dirty="0" smtClean="0"/>
              <a:t>Fan out for Barrel RPC</a:t>
            </a:r>
            <a:endParaRPr lang="en-GB" sz="3200" dirty="0"/>
          </a:p>
        </p:txBody>
      </p:sp>
    </p:spTree>
    <p:extLst>
      <p:ext uri="{BB962C8B-B14F-4D97-AF65-F5344CB8AC3E}">
        <p14:creationId xmlns:p14="http://schemas.microsoft.com/office/powerpoint/2010/main" val="2662598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20251</TotalTime>
  <Words>292</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FEB mounting, constrained mounts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 mounting, constrained mounts</dc:title>
  <dc:creator>Ian Crotty</dc:creator>
  <cp:lastModifiedBy>Ian Crotty</cp:lastModifiedBy>
  <cp:revision>28</cp:revision>
  <cp:lastPrinted>2018-06-15T12:53:35Z</cp:lastPrinted>
  <dcterms:created xsi:type="dcterms:W3CDTF">2018-06-14T14:30:39Z</dcterms:created>
  <dcterms:modified xsi:type="dcterms:W3CDTF">2018-07-13T09:59:08Z</dcterms:modified>
</cp:coreProperties>
</file>