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1" r:id="rId2"/>
    <p:sldId id="265" r:id="rId3"/>
    <p:sldId id="257" r:id="rId4"/>
    <p:sldId id="259" r:id="rId5"/>
    <p:sldId id="267" r:id="rId6"/>
    <p:sldId id="270" r:id="rId7"/>
    <p:sldId id="268" r:id="rId8"/>
    <p:sldId id="26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9785B-DBA9-4E71-AA40-6D49F6998980}" type="datetimeFigureOut">
              <a:rPr lang="en-GB" smtClean="0"/>
              <a:pPr/>
              <a:t>11/07/2017</a:t>
            </a:fld>
            <a:endParaRPr lang="en-GB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7D155-48FF-4CF6-AEFE-C56709CE178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7D155-48FF-4CF6-AEFE-C56709CE1787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/>
          <a:lstStyle/>
          <a:p>
            <a:r>
              <a:rPr lang="en-GB" dirty="0" smtClean="0"/>
              <a:t>Chamber  Integration Update</a:t>
            </a:r>
            <a:endParaRPr lang="en-GB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550912"/>
          </a:xfrm>
        </p:spPr>
        <p:txBody>
          <a:bodyPr>
            <a:normAutofit/>
          </a:bodyPr>
          <a:lstStyle/>
          <a:p>
            <a:r>
              <a:rPr lang="en-GB" sz="2400" b="1" dirty="0" smtClean="0">
                <a:solidFill>
                  <a:srgbClr val="0070C0"/>
                </a:solidFill>
              </a:rPr>
              <a:t>Ian </a:t>
            </a:r>
            <a:r>
              <a:rPr lang="en-GB" sz="2400" b="1" dirty="0" err="1" smtClean="0">
                <a:solidFill>
                  <a:srgbClr val="0070C0"/>
                </a:solidFill>
              </a:rPr>
              <a:t>Crotty</a:t>
            </a:r>
            <a:r>
              <a:rPr lang="en-GB" sz="2400" b="1" dirty="0" smtClean="0">
                <a:solidFill>
                  <a:srgbClr val="0070C0"/>
                </a:solidFill>
              </a:rPr>
              <a:t>, Elena </a:t>
            </a:r>
            <a:r>
              <a:rPr lang="en-GB" sz="2400" b="1" dirty="0" err="1" smtClean="0">
                <a:solidFill>
                  <a:srgbClr val="0070C0"/>
                </a:solidFill>
              </a:rPr>
              <a:t>Voevodina</a:t>
            </a:r>
            <a:endParaRPr lang="en-GB" sz="2400" b="1" dirty="0">
              <a:solidFill>
                <a:srgbClr val="0070C0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115616" y="6093296"/>
            <a:ext cx="6400800" cy="550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11/07/2017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1728" y="692696"/>
            <a:ext cx="2143686" cy="5941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77180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Return strip panel  </a:t>
            </a:r>
            <a:endParaRPr lang="en-GB" sz="2400" b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76672"/>
            <a:ext cx="2525407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 rot="16200000">
            <a:off x="2925689" y="3419127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</a:rPr>
              <a:t>1645 mm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6045967">
            <a:off x="2595488" y="334073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</a:rPr>
              <a:t>1584 mm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1720" y="5929535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</a:rPr>
              <a:t>319.7 mm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1720" y="623731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</a:rPr>
              <a:t>318.1 mm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63688" y="620688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</a:rPr>
              <a:t>565.3 mm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3688" y="38491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</a:rPr>
              <a:t>570 mm</a:t>
            </a:r>
            <a:endParaRPr lang="en-GB" sz="1400" b="1" dirty="0">
              <a:solidFill>
                <a:schemeClr val="tx2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8308032" y="692696"/>
            <a:ext cx="72008" cy="58326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659960" y="692696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812360" y="6525344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736" y="656280"/>
            <a:ext cx="2143686" cy="5941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7731968" y="908720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7731968" y="6309320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8020000" y="980728"/>
            <a:ext cx="72008" cy="52565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6200000">
            <a:off x="7966249" y="3419127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</a:rPr>
              <a:t>1700 mm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16200000">
            <a:off x="7462193" y="3491136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</a:rPr>
              <a:t>1570 mm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-2196752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Pick-up strip panel  </a:t>
            </a:r>
            <a:endParaRPr lang="en-GB" sz="2400" b="1" dirty="0">
              <a:solidFill>
                <a:schemeClr val="tx2"/>
              </a:solidFill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5724128" y="620688"/>
            <a:ext cx="201622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6516216" y="6597352"/>
            <a:ext cx="122413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6804248" y="6165304"/>
            <a:ext cx="864096" cy="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6012160" y="980728"/>
            <a:ext cx="1728192" cy="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88224" y="6550223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</a:rPr>
              <a:t>341 mm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32240" y="587727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274.5 mm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300192" y="980728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495 mm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228184" y="38491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tx2"/>
                </a:solidFill>
              </a:rPr>
              <a:t>586 mm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796136" y="2780928"/>
            <a:ext cx="2736304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</a:rPr>
              <a:t>Total: 88 strips </a:t>
            </a:r>
            <a:endParaRPr lang="en-GB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8720001" cy="4382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Прямая со стрелкой 3"/>
          <p:cNvCxnSpPr/>
          <p:nvPr/>
        </p:nvCxnSpPr>
        <p:spPr>
          <a:xfrm>
            <a:off x="1015145" y="2564904"/>
            <a:ext cx="720080" cy="1368152"/>
          </a:xfrm>
          <a:prstGeom prst="straightConnector1">
            <a:avLst/>
          </a:prstGeom>
          <a:ln w="9525"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1591209" y="1916832"/>
            <a:ext cx="504056" cy="122413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 flipV="1">
            <a:off x="4759561" y="4149080"/>
            <a:ext cx="1656184" cy="9361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 flipV="1">
            <a:off x="6055705" y="4149080"/>
            <a:ext cx="648072" cy="15841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7063817" y="3068960"/>
            <a:ext cx="936104" cy="792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6919801" y="2708920"/>
            <a:ext cx="936104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6055705" y="2564904"/>
            <a:ext cx="648072" cy="792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199721" y="2287905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+mj-lt"/>
              </a:rPr>
              <a:t>Insulator layer, 300 </a:t>
            </a:r>
            <a:r>
              <a:rPr lang="en-GB" sz="1200" dirty="0" smtClean="0"/>
              <a:t>µ</a:t>
            </a:r>
            <a:r>
              <a:rPr lang="en-GB" sz="1200" dirty="0" smtClean="0">
                <a:latin typeface="+mj-lt"/>
              </a:rPr>
              <a:t>m</a:t>
            </a:r>
            <a:endParaRPr lang="en-GB" sz="1200" dirty="0" smtClean="0"/>
          </a:p>
        </p:txBody>
      </p:sp>
      <p:sp>
        <p:nvSpPr>
          <p:cNvPr id="43" name="TextBox 42"/>
          <p:cNvSpPr txBox="1"/>
          <p:nvPr/>
        </p:nvSpPr>
        <p:spPr>
          <a:xfrm>
            <a:off x="7711889" y="2420888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+mj-lt"/>
              </a:rPr>
              <a:t>Graphite</a:t>
            </a:r>
            <a:endParaRPr lang="en-GB" sz="1200" dirty="0" smtClean="0"/>
          </a:p>
        </p:txBody>
      </p:sp>
      <p:sp>
        <p:nvSpPr>
          <p:cNvPr id="46" name="TextBox 45"/>
          <p:cNvSpPr txBox="1"/>
          <p:nvPr/>
        </p:nvSpPr>
        <p:spPr>
          <a:xfrm>
            <a:off x="6415745" y="5661248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+mj-lt"/>
              </a:rPr>
              <a:t>Spacers, </a:t>
            </a:r>
            <a:r>
              <a:rPr lang="en-GB" sz="1200" i="1" dirty="0" smtClean="0">
                <a:latin typeface="+mj-lt"/>
              </a:rPr>
              <a:t>Ф 8 mm</a:t>
            </a:r>
            <a:endParaRPr lang="en-GB" sz="1200" i="1" dirty="0" smtClean="0"/>
          </a:p>
        </p:txBody>
      </p:sp>
      <p:sp>
        <p:nvSpPr>
          <p:cNvPr id="47" name="TextBox 46"/>
          <p:cNvSpPr txBox="1"/>
          <p:nvPr/>
        </p:nvSpPr>
        <p:spPr>
          <a:xfrm>
            <a:off x="7783897" y="2852936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+mj-lt"/>
              </a:rPr>
              <a:t>Strips readout</a:t>
            </a:r>
            <a:endParaRPr lang="en-GB" sz="1200" dirty="0" smtClean="0"/>
          </a:p>
        </p:txBody>
      </p:sp>
      <p:cxnSp>
        <p:nvCxnSpPr>
          <p:cNvPr id="51" name="Прямая со стрелкой 50"/>
          <p:cNvCxnSpPr/>
          <p:nvPr/>
        </p:nvCxnSpPr>
        <p:spPr>
          <a:xfrm flipH="1">
            <a:off x="5263617" y="2708920"/>
            <a:ext cx="288032" cy="792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263617" y="2420888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+mj-lt"/>
              </a:rPr>
              <a:t>HPL, 1.4 mm</a:t>
            </a:r>
            <a:endParaRPr lang="en-GB" sz="1200" dirty="0" smtClean="0"/>
          </a:p>
        </p:txBody>
      </p:sp>
      <p:sp>
        <p:nvSpPr>
          <p:cNvPr id="54" name="TextBox 53"/>
          <p:cNvSpPr txBox="1"/>
          <p:nvPr/>
        </p:nvSpPr>
        <p:spPr>
          <a:xfrm>
            <a:off x="727113" y="2348880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+mj-lt"/>
              </a:rPr>
              <a:t>Bar</a:t>
            </a:r>
            <a:endParaRPr lang="en-GB" sz="1200" dirty="0" smtClean="0"/>
          </a:p>
        </p:txBody>
      </p:sp>
      <p:sp>
        <p:nvSpPr>
          <p:cNvPr id="55" name="TextBox 54"/>
          <p:cNvSpPr txBox="1"/>
          <p:nvPr/>
        </p:nvSpPr>
        <p:spPr>
          <a:xfrm>
            <a:off x="1231169" y="1700808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+mj-lt"/>
              </a:rPr>
              <a:t>Honey comb panel</a:t>
            </a:r>
            <a:endParaRPr lang="en-GB" sz="1200" dirty="0" smtClean="0"/>
          </a:p>
        </p:txBody>
      </p:sp>
      <p:cxnSp>
        <p:nvCxnSpPr>
          <p:cNvPr id="59" name="Прямая со стрелкой 58"/>
          <p:cNvCxnSpPr/>
          <p:nvPr/>
        </p:nvCxnSpPr>
        <p:spPr>
          <a:xfrm flipH="1">
            <a:off x="4975585" y="1772816"/>
            <a:ext cx="360040" cy="72008"/>
          </a:xfrm>
          <a:prstGeom prst="straightConnector1">
            <a:avLst/>
          </a:prstGeom>
          <a:ln w="12700">
            <a:solidFill>
              <a:srgbClr val="F80ED7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335625" y="1556792"/>
            <a:ext cx="1440160" cy="276999"/>
          </a:xfrm>
          <a:prstGeom prst="rect">
            <a:avLst/>
          </a:prstGeom>
          <a:noFill/>
          <a:ln>
            <a:solidFill>
              <a:srgbClr val="F80ED7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+mj-lt"/>
              </a:rPr>
              <a:t>Start  of Active area</a:t>
            </a:r>
            <a:endParaRPr lang="en-GB" sz="1200" dirty="0" smtClean="0"/>
          </a:p>
        </p:txBody>
      </p:sp>
      <p:sp>
        <p:nvSpPr>
          <p:cNvPr id="63" name="TextBox 62"/>
          <p:cNvSpPr txBox="1"/>
          <p:nvPr/>
        </p:nvSpPr>
        <p:spPr>
          <a:xfrm>
            <a:off x="1835696" y="260648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tx2"/>
                </a:solidFill>
              </a:rPr>
              <a:t>Mechanical details of RPC chambers</a:t>
            </a:r>
            <a:endParaRPr lang="en-GB" sz="3200" b="1" dirty="0">
              <a:solidFill>
                <a:schemeClr val="tx2"/>
              </a:solidFill>
            </a:endParaRPr>
          </a:p>
        </p:txBody>
      </p:sp>
      <p:cxnSp>
        <p:nvCxnSpPr>
          <p:cNvPr id="64" name="Прямая со стрелкой 63"/>
          <p:cNvCxnSpPr/>
          <p:nvPr/>
        </p:nvCxnSpPr>
        <p:spPr>
          <a:xfrm>
            <a:off x="2267744" y="2348880"/>
            <a:ext cx="1440160" cy="122413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1835696" y="2132857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+mj-lt"/>
              </a:rPr>
              <a:t>Frame</a:t>
            </a:r>
            <a:endParaRPr lang="en-GB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548680"/>
            <a:ext cx="4848225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 стрелкой 6"/>
          <p:cNvCxnSpPr/>
          <p:nvPr/>
        </p:nvCxnSpPr>
        <p:spPr>
          <a:xfrm>
            <a:off x="3275856" y="2852936"/>
            <a:ext cx="0" cy="792090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4211960" y="5229201"/>
            <a:ext cx="72009" cy="936103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491880" y="1741458"/>
            <a:ext cx="0" cy="197557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699520" y="1412776"/>
            <a:ext cx="8384" cy="231264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139952" y="908720"/>
            <a:ext cx="0" cy="252028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763688" y="2514382"/>
            <a:ext cx="151216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Service  panel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79712" y="1763524"/>
            <a:ext cx="1512168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B050"/>
                </a:solidFill>
              </a:rPr>
              <a:t>Gap Bottom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87352" y="1124744"/>
            <a:ext cx="151216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Strip panel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27784" y="539388"/>
            <a:ext cx="1512168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B050"/>
                </a:solidFill>
              </a:rPr>
              <a:t>Gap Top</a:t>
            </a:r>
          </a:p>
        </p:txBody>
      </p:sp>
      <p:cxnSp>
        <p:nvCxnSpPr>
          <p:cNvPr id="26" name="Прямая со стрелкой 25"/>
          <p:cNvCxnSpPr/>
          <p:nvPr/>
        </p:nvCxnSpPr>
        <p:spPr>
          <a:xfrm flipH="1" flipV="1">
            <a:off x="3707904" y="5229200"/>
            <a:ext cx="504056" cy="936104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 flipV="1">
            <a:off x="3347864" y="5301208"/>
            <a:ext cx="864096" cy="864096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 flipV="1">
            <a:off x="3563888" y="5229200"/>
            <a:ext cx="648072" cy="936105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275856" y="6156593"/>
            <a:ext cx="1872208" cy="58477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0070C0"/>
                </a:solidFill>
              </a:rPr>
              <a:t>Effective areas</a:t>
            </a:r>
          </a:p>
          <a:p>
            <a:pPr algn="ctr"/>
            <a:r>
              <a:rPr lang="en-GB" sz="1600" dirty="0" smtClean="0">
                <a:solidFill>
                  <a:srgbClr val="0070C0"/>
                </a:solidFill>
              </a:rPr>
              <a:t>(graphite layers)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2123728" y="0"/>
            <a:ext cx="34329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 smtClean="0">
                <a:solidFill>
                  <a:srgbClr val="0070C0"/>
                </a:solidFill>
              </a:rPr>
              <a:t>Topology of RPC chamber</a:t>
            </a:r>
            <a:endParaRPr lang="en-GB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22486" y="-27384"/>
            <a:ext cx="66458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 smtClean="0">
                <a:solidFill>
                  <a:srgbClr val="0070C0"/>
                </a:solidFill>
              </a:rPr>
              <a:t>Probability using of RE2/2 ‘s gap top  for prototype</a:t>
            </a:r>
            <a:endParaRPr lang="en-GB" sz="24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89551" y="868650"/>
            <a:ext cx="32609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Coaxial Return</a:t>
            </a: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Strip panel </a:t>
            </a:r>
            <a:endParaRPr lang="en-GB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6057" y="1268760"/>
            <a:ext cx="2211793" cy="3600400"/>
          </a:xfrm>
          <a:prstGeom prst="rect">
            <a:avLst/>
          </a:prstGeom>
          <a:ln w="3810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556792"/>
            <a:ext cx="2304256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1628800"/>
            <a:ext cx="2188523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1628800"/>
            <a:ext cx="2438400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593429"/>
            <a:ext cx="377946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 стрелкой 8"/>
          <p:cNvCxnSpPr>
            <a:stCxn id="10" idx="2"/>
          </p:cNvCxnSpPr>
          <p:nvPr/>
        </p:nvCxnSpPr>
        <p:spPr>
          <a:xfrm>
            <a:off x="5400092" y="2233389"/>
            <a:ext cx="36004" cy="576064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44008" y="1894835"/>
            <a:ext cx="151216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Service  panel 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6300192" y="1801341"/>
            <a:ext cx="0" cy="111148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80112" y="1441301"/>
            <a:ext cx="1512168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B050"/>
                </a:solidFill>
              </a:rPr>
              <a:t>Gap Bottom</a:t>
            </a:r>
          </a:p>
        </p:txBody>
      </p:sp>
      <p:cxnSp>
        <p:nvCxnSpPr>
          <p:cNvPr id="15" name="Прямая со стрелкой 14"/>
          <p:cNvCxnSpPr>
            <a:stCxn id="16" idx="2"/>
          </p:cNvCxnSpPr>
          <p:nvPr/>
        </p:nvCxnSpPr>
        <p:spPr>
          <a:xfrm flipH="1">
            <a:off x="7092280" y="1350060"/>
            <a:ext cx="468052" cy="135886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804248" y="980728"/>
            <a:ext cx="1512168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B050"/>
                </a:solidFill>
              </a:rPr>
              <a:t>Gap Top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380312" y="5589240"/>
            <a:ext cx="151216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Strips</a:t>
            </a:r>
          </a:p>
        </p:txBody>
      </p:sp>
      <p:cxnSp>
        <p:nvCxnSpPr>
          <p:cNvPr id="21" name="Прямая со стрелкой 20"/>
          <p:cNvCxnSpPr>
            <a:stCxn id="20" idx="0"/>
          </p:cNvCxnSpPr>
          <p:nvPr/>
        </p:nvCxnSpPr>
        <p:spPr>
          <a:xfrm flipH="1" flipV="1">
            <a:off x="7740352" y="4643844"/>
            <a:ext cx="396044" cy="9453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692696"/>
            <a:ext cx="412832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Прямая со стрелкой 24"/>
          <p:cNvCxnSpPr/>
          <p:nvPr/>
        </p:nvCxnSpPr>
        <p:spPr>
          <a:xfrm>
            <a:off x="7884368" y="4365104"/>
            <a:ext cx="0" cy="288032"/>
          </a:xfrm>
          <a:prstGeom prst="straightConnector1">
            <a:avLst/>
          </a:prstGeom>
          <a:ln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7884368" y="4293096"/>
            <a:ext cx="840295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dirty="0" smtClean="0">
                <a:solidFill>
                  <a:srgbClr val="FFFF00"/>
                </a:solidFill>
              </a:rPr>
              <a:t>20 mm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236296" y="4005064"/>
            <a:ext cx="1370824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dirty="0" smtClean="0">
                <a:solidFill>
                  <a:srgbClr val="FFFF00"/>
                </a:solidFill>
              </a:rPr>
              <a:t>for soldering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043608" y="188640"/>
            <a:ext cx="7132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Schematic of the assembly RPC chamber with Pick-up Strip panel </a:t>
            </a:r>
            <a:endParaRPr lang="en-GB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108437" y="4941168"/>
            <a:ext cx="663964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Band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22486" y="-27384"/>
            <a:ext cx="66458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 smtClean="0">
                <a:solidFill>
                  <a:srgbClr val="0070C0"/>
                </a:solidFill>
              </a:rPr>
              <a:t>Probability using of RE2/2 ‘s gap top  for prototype</a:t>
            </a:r>
            <a:endParaRPr lang="en-GB" sz="24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89551" y="652626"/>
            <a:ext cx="37269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Pick-Up strip </a:t>
            </a: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 Strip </a:t>
            </a: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Return </a:t>
            </a:r>
            <a:endParaRPr lang="en-GB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1990614" cy="3240360"/>
          </a:xfrm>
          <a:prstGeom prst="rect">
            <a:avLst/>
          </a:prstGeom>
          <a:ln w="3810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628800"/>
            <a:ext cx="2160239" cy="3024336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Прямоугольник 10"/>
          <p:cNvSpPr/>
          <p:nvPr/>
        </p:nvSpPr>
        <p:spPr>
          <a:xfrm>
            <a:off x="395536" y="6341258"/>
            <a:ext cx="59059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* We took into account dimensions of service passage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14" name="Стрелка вверх 13"/>
          <p:cNvSpPr/>
          <p:nvPr/>
        </p:nvSpPr>
        <p:spPr>
          <a:xfrm>
            <a:off x="7596336" y="4797152"/>
            <a:ext cx="720080" cy="7920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Прямоугольник 14"/>
          <p:cNvSpPr/>
          <p:nvPr/>
        </p:nvSpPr>
        <p:spPr>
          <a:xfrm>
            <a:off x="6444208" y="5589240"/>
            <a:ext cx="2561407" cy="70788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Top gap will not cover </a:t>
            </a:r>
          </a:p>
          <a:p>
            <a:r>
              <a:rPr lang="en-GB" sz="2000" b="1" dirty="0" smtClean="0">
                <a:solidFill>
                  <a:srgbClr val="FF0000"/>
                </a:solidFill>
              </a:rPr>
              <a:t>about 3 strips !</a:t>
            </a:r>
            <a:endParaRPr lang="en-GB" sz="20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37387" y="1682477"/>
            <a:ext cx="2143125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59" y="1556792"/>
            <a:ext cx="2079231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340768"/>
            <a:ext cx="8362950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-252536" y="47667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Connecters of Return Strip panel  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1043608" y="4725144"/>
            <a:ext cx="2736304" cy="36004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21295546">
            <a:off x="986655" y="4485208"/>
            <a:ext cx="273630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79 mm </a:t>
            </a:r>
            <a:endParaRPr lang="en-GB" sz="2400" b="1" dirty="0">
              <a:solidFill>
                <a:srgbClr val="FF0000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115616" y="3645024"/>
            <a:ext cx="72008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 flipV="1">
            <a:off x="2123728" y="3573016"/>
            <a:ext cx="72008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1187624" y="3861048"/>
            <a:ext cx="936104" cy="144016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1295546">
            <a:off x="262492" y="3523261"/>
            <a:ext cx="27363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26 mm </a:t>
            </a:r>
            <a:endParaRPr lang="en-GB" b="1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 flipV="1">
            <a:off x="3275856" y="3645024"/>
            <a:ext cx="144016" cy="108012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2627784" y="3861048"/>
            <a:ext cx="648072" cy="7200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3635896" y="3852664"/>
            <a:ext cx="783704" cy="838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123728" y="3356992"/>
            <a:ext cx="27363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 mm </a:t>
            </a:r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H="1" flipV="1">
            <a:off x="3635896" y="3645024"/>
            <a:ext cx="144016" cy="108012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4499992" y="2636912"/>
            <a:ext cx="0" cy="4320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4932040" y="2636912"/>
            <a:ext cx="0" cy="4320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4932040" y="28529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3995936" y="2852936"/>
            <a:ext cx="512440" cy="838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707904" y="2348880"/>
            <a:ext cx="27363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Pitch 11.2 mm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563888" y="2996952"/>
            <a:ext cx="1584176" cy="3168352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Прямоугольник 30"/>
          <p:cNvSpPr/>
          <p:nvPr/>
        </p:nvSpPr>
        <p:spPr>
          <a:xfrm>
            <a:off x="3275856" y="6105490"/>
            <a:ext cx="25202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/>
              <a:t>Top gap will not cover </a:t>
            </a:r>
          </a:p>
          <a:p>
            <a:r>
              <a:rPr lang="en-GB" sz="2000" b="1" dirty="0" smtClean="0"/>
              <a:t>about 3 strips !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189</Words>
  <Application>Microsoft Office PowerPoint</Application>
  <PresentationFormat>Экран (4:3)</PresentationFormat>
  <Paragraphs>58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Chamber  Integration Update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LENA</dc:creator>
  <cp:lastModifiedBy>ELENA</cp:lastModifiedBy>
  <cp:revision>89</cp:revision>
  <dcterms:created xsi:type="dcterms:W3CDTF">2017-07-09T12:32:18Z</dcterms:created>
  <dcterms:modified xsi:type="dcterms:W3CDTF">2017-07-11T14:39:36Z</dcterms:modified>
</cp:coreProperties>
</file>