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1" r:id="rId9"/>
    <p:sldId id="262"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4660"/>
  </p:normalViewPr>
  <p:slideViewPr>
    <p:cSldViewPr snapToGrid="0">
      <p:cViewPr varScale="1">
        <p:scale>
          <a:sx n="74" d="100"/>
          <a:sy n="74" d="100"/>
        </p:scale>
        <p:origin x="54"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3783241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225261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890380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2181186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1269093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959172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3331379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2738761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1581240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495479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813AA9C-A110-4086-8EBC-10CC49EAD4DF}" type="datetimeFigureOut">
              <a:rPr lang="en-GB" smtClean="0"/>
              <a:t>05/04/2018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033F4BA-EFE3-4BDE-9E81-4A100CD582C3}" type="slidenum">
              <a:rPr lang="en-GB" smtClean="0"/>
              <a:t>‹#›</a:t>
            </a:fld>
            <a:endParaRPr lang="en-GB" dirty="0"/>
          </a:p>
        </p:txBody>
      </p:sp>
    </p:spTree>
    <p:extLst>
      <p:ext uri="{BB962C8B-B14F-4D97-AF65-F5344CB8AC3E}">
        <p14:creationId xmlns:p14="http://schemas.microsoft.com/office/powerpoint/2010/main" val="3892002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13AA9C-A110-4086-8EBC-10CC49EAD4DF}" type="datetimeFigureOut">
              <a:rPr lang="en-GB" smtClean="0"/>
              <a:t>05/04/2018</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33F4BA-EFE3-4BDE-9E81-4A100CD582C3}" type="slidenum">
              <a:rPr lang="en-GB" smtClean="0"/>
              <a:t>‹#›</a:t>
            </a:fld>
            <a:endParaRPr lang="en-GB" dirty="0"/>
          </a:p>
        </p:txBody>
      </p:sp>
    </p:spTree>
    <p:extLst>
      <p:ext uri="{BB962C8B-B14F-4D97-AF65-F5344CB8AC3E}">
        <p14:creationId xmlns:p14="http://schemas.microsoft.com/office/powerpoint/2010/main" val="2685096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ideal chamber, at least in terms of signal</a:t>
            </a:r>
            <a:endParaRPr lang="en-GB" dirty="0"/>
          </a:p>
        </p:txBody>
      </p:sp>
      <p:sp>
        <p:nvSpPr>
          <p:cNvPr id="3" name="Subtitle 2"/>
          <p:cNvSpPr>
            <a:spLocks noGrp="1"/>
          </p:cNvSpPr>
          <p:nvPr>
            <p:ph type="subTitle" idx="1"/>
          </p:nvPr>
        </p:nvSpPr>
        <p:spPr/>
        <p:txBody>
          <a:bodyPr/>
          <a:lstStyle/>
          <a:p>
            <a:r>
              <a:rPr lang="en-GB" dirty="0" smtClean="0"/>
              <a:t>Ideas taken from K.S. Lee and developed</a:t>
            </a:r>
          </a:p>
          <a:p>
            <a:endParaRPr lang="en-GB" dirty="0"/>
          </a:p>
          <a:p>
            <a:r>
              <a:rPr lang="en-GB" dirty="0" smtClean="0"/>
              <a:t>Ian April 2018</a:t>
            </a:r>
            <a:endParaRPr lang="en-GB" dirty="0"/>
          </a:p>
        </p:txBody>
      </p:sp>
    </p:spTree>
    <p:extLst>
      <p:ext uri="{BB962C8B-B14F-4D97-AF65-F5344CB8AC3E}">
        <p14:creationId xmlns:p14="http://schemas.microsoft.com/office/powerpoint/2010/main" val="4041648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Orientation nomenclature for discussion</a:t>
            </a:r>
            <a:endParaRPr lang="en-GB" dirty="0"/>
          </a:p>
        </p:txBody>
      </p:sp>
      <p:sp>
        <p:nvSpPr>
          <p:cNvPr id="4" name="Trapezoid 3"/>
          <p:cNvSpPr/>
          <p:nvPr/>
        </p:nvSpPr>
        <p:spPr>
          <a:xfrm rot="10800000">
            <a:off x="3825025" y="2228045"/>
            <a:ext cx="3116687" cy="3438659"/>
          </a:xfrm>
          <a:prstGeom prst="trapezoi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 name="Straight Arrow Connector 5"/>
          <p:cNvCxnSpPr/>
          <p:nvPr/>
        </p:nvCxnSpPr>
        <p:spPr>
          <a:xfrm>
            <a:off x="5164428" y="6117465"/>
            <a:ext cx="2575775"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7830355" y="2228045"/>
            <a:ext cx="0" cy="274320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933386" y="3024045"/>
            <a:ext cx="399245" cy="923330"/>
          </a:xfrm>
          <a:prstGeom prst="rect">
            <a:avLst/>
          </a:prstGeom>
          <a:noFill/>
        </p:spPr>
        <p:txBody>
          <a:bodyPr wrap="square" rtlCol="0">
            <a:spAutoFit/>
          </a:bodyPr>
          <a:lstStyle/>
          <a:p>
            <a:r>
              <a:rPr lang="en-GB" sz="5400" dirty="0" smtClean="0"/>
              <a:t>Y</a:t>
            </a:r>
            <a:endParaRPr lang="en-GB" sz="5400" dirty="0"/>
          </a:p>
        </p:txBody>
      </p:sp>
      <p:sp>
        <p:nvSpPr>
          <p:cNvPr id="12" name="TextBox 11"/>
          <p:cNvSpPr txBox="1"/>
          <p:nvPr/>
        </p:nvSpPr>
        <p:spPr>
          <a:xfrm>
            <a:off x="4522584" y="5666705"/>
            <a:ext cx="543739" cy="923330"/>
          </a:xfrm>
          <a:prstGeom prst="rect">
            <a:avLst/>
          </a:prstGeom>
          <a:noFill/>
        </p:spPr>
        <p:txBody>
          <a:bodyPr wrap="none" rtlCol="0">
            <a:spAutoFit/>
          </a:bodyPr>
          <a:lstStyle/>
          <a:p>
            <a:r>
              <a:rPr lang="en-GB" sz="5400" dirty="0" smtClean="0"/>
              <a:t>X</a:t>
            </a:r>
            <a:endParaRPr lang="en-GB" sz="5400" dirty="0"/>
          </a:p>
        </p:txBody>
      </p:sp>
      <p:sp>
        <p:nvSpPr>
          <p:cNvPr id="13" name="Content Placeholder 12"/>
          <p:cNvSpPr>
            <a:spLocks noGrp="1"/>
          </p:cNvSpPr>
          <p:nvPr>
            <p:ph idx="1"/>
          </p:nvPr>
        </p:nvSpPr>
        <p:spPr/>
        <p:txBody>
          <a:bodyPr/>
          <a:lstStyle/>
          <a:p>
            <a:pPr marL="0" indent="0">
              <a:buNone/>
            </a:pPr>
            <a:endParaRPr lang="en-GB" dirty="0"/>
          </a:p>
        </p:txBody>
      </p:sp>
      <p:sp>
        <p:nvSpPr>
          <p:cNvPr id="14" name="TextBox 13"/>
          <p:cNvSpPr txBox="1"/>
          <p:nvPr/>
        </p:nvSpPr>
        <p:spPr>
          <a:xfrm>
            <a:off x="8628847" y="2640169"/>
            <a:ext cx="2369711" cy="923330"/>
          </a:xfrm>
          <a:prstGeom prst="rect">
            <a:avLst/>
          </a:prstGeom>
          <a:noFill/>
        </p:spPr>
        <p:txBody>
          <a:bodyPr wrap="square" rtlCol="0">
            <a:spAutoFit/>
          </a:bodyPr>
          <a:lstStyle/>
          <a:p>
            <a:r>
              <a:rPr lang="en-GB" dirty="0" smtClean="0"/>
              <a:t>This is the CMS configuration with “Y” equal to “R”</a:t>
            </a:r>
            <a:endParaRPr lang="en-GB" dirty="0"/>
          </a:p>
        </p:txBody>
      </p:sp>
    </p:spTree>
    <p:extLst>
      <p:ext uri="{BB962C8B-B14F-4D97-AF65-F5344CB8AC3E}">
        <p14:creationId xmlns:p14="http://schemas.microsoft.com/office/powerpoint/2010/main" val="3803354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More brain storming with convergence</a:t>
            </a:r>
            <a:endParaRPr lang="en-GB" dirty="0"/>
          </a:p>
        </p:txBody>
      </p:sp>
    </p:spTree>
    <p:extLst>
      <p:ext uri="{BB962C8B-B14F-4D97-AF65-F5344CB8AC3E}">
        <p14:creationId xmlns:p14="http://schemas.microsoft.com/office/powerpoint/2010/main" val="3704571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44717" y="1030015"/>
            <a:ext cx="7809186" cy="3693319"/>
          </a:xfrm>
          <a:prstGeom prst="rect">
            <a:avLst/>
          </a:prstGeom>
          <a:noFill/>
        </p:spPr>
        <p:txBody>
          <a:bodyPr wrap="square" rtlCol="0">
            <a:spAutoFit/>
          </a:bodyPr>
          <a:lstStyle/>
          <a:p>
            <a:r>
              <a:rPr lang="en-GB" dirty="0" smtClean="0"/>
              <a:t>The impedance of trapezoidal pick up strips is not constant along the length, this causes ………………</a:t>
            </a:r>
          </a:p>
          <a:p>
            <a:endParaRPr lang="en-GB" dirty="0"/>
          </a:p>
          <a:p>
            <a:r>
              <a:rPr lang="en-GB" dirty="0" smtClean="0"/>
              <a:t>Solution put the ground plane at the correct distance form the strip along the full length of the strip.</a:t>
            </a:r>
          </a:p>
          <a:p>
            <a:endParaRPr lang="en-GB" dirty="0"/>
          </a:p>
          <a:p>
            <a:endParaRPr lang="en-GB" dirty="0" smtClean="0"/>
          </a:p>
          <a:p>
            <a:endParaRPr lang="en-GB" dirty="0"/>
          </a:p>
          <a:p>
            <a:r>
              <a:rPr lang="en-GB" dirty="0" smtClean="0"/>
              <a:t>The use of the ground plane at the optimum distance from the pick-up strip  to define the strip impedance for good signal reception at the FEB </a:t>
            </a:r>
          </a:p>
          <a:p>
            <a:endParaRPr lang="en-GB" dirty="0"/>
          </a:p>
          <a:p>
            <a:endParaRPr lang="en-GB" dirty="0" smtClean="0"/>
          </a:p>
          <a:p>
            <a:r>
              <a:rPr lang="en-GB" dirty="0" smtClean="0"/>
              <a:t>Use the construction mechanics as part of the ground plane.</a:t>
            </a:r>
            <a:endParaRPr lang="en-GB" dirty="0"/>
          </a:p>
        </p:txBody>
      </p:sp>
    </p:spTree>
    <p:extLst>
      <p:ext uri="{BB962C8B-B14F-4D97-AF65-F5344CB8AC3E}">
        <p14:creationId xmlns:p14="http://schemas.microsoft.com/office/powerpoint/2010/main" val="4258448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apezoid 4"/>
          <p:cNvSpPr/>
          <p:nvPr/>
        </p:nvSpPr>
        <p:spPr>
          <a:xfrm rot="15314659">
            <a:off x="3275728" y="-1044674"/>
            <a:ext cx="5813678" cy="10190158"/>
          </a:xfrm>
          <a:prstGeom prst="trapezoid">
            <a:avLst>
              <a:gd name="adj" fmla="val 0"/>
            </a:avLst>
          </a:prstGeom>
          <a:solidFill>
            <a:srgbClr val="00B0F0"/>
          </a:solidFill>
          <a:scene3d>
            <a:camera prst="isometricTopUp">
              <a:rot lat="19200000" lon="15000000" rev="6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rapezoid 3"/>
          <p:cNvSpPr/>
          <p:nvPr/>
        </p:nvSpPr>
        <p:spPr>
          <a:xfrm rot="15314659">
            <a:off x="5987297" y="-1633795"/>
            <a:ext cx="768319" cy="9539070"/>
          </a:xfrm>
          <a:prstGeom prst="trapezoid">
            <a:avLst/>
          </a:prstGeom>
          <a:solidFill>
            <a:srgbClr val="FF0000"/>
          </a:solidFill>
          <a:scene3d>
            <a:camera prst="isometricTopUp">
              <a:rot lat="19200000" lon="15000000" rev="6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2047741" y="1133342"/>
            <a:ext cx="3915177" cy="646331"/>
          </a:xfrm>
          <a:prstGeom prst="rect">
            <a:avLst/>
          </a:prstGeom>
          <a:noFill/>
        </p:spPr>
        <p:txBody>
          <a:bodyPr wrap="square" rtlCol="0">
            <a:spAutoFit/>
          </a:bodyPr>
          <a:lstStyle/>
          <a:p>
            <a:r>
              <a:rPr lang="en-GB" dirty="0" smtClean="0"/>
              <a:t>Strip is fixed distance from the Back plane or ground plane so for </a:t>
            </a:r>
            <a:endParaRPr lang="en-GB" dirty="0"/>
          </a:p>
        </p:txBody>
      </p:sp>
      <p:sp>
        <p:nvSpPr>
          <p:cNvPr id="7" name="Trapezoid 6"/>
          <p:cNvSpPr/>
          <p:nvPr/>
        </p:nvSpPr>
        <p:spPr>
          <a:xfrm rot="15314659">
            <a:off x="7397534" y="-1633796"/>
            <a:ext cx="768319" cy="9539070"/>
          </a:xfrm>
          <a:prstGeom prst="trapezoid">
            <a:avLst>
              <a:gd name="adj" fmla="val 0"/>
            </a:avLst>
          </a:prstGeom>
          <a:solidFill>
            <a:srgbClr val="FF0000"/>
          </a:solidFill>
          <a:scene3d>
            <a:camera prst="isometricTopUp">
              <a:rot lat="19200000" lon="15000000" rev="6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976852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47741" y="1700011"/>
            <a:ext cx="7727324" cy="283335"/>
          </a:xfrm>
          <a:prstGeom prst="rect">
            <a:avLst/>
          </a:prstGeom>
          <a:pattFill prst="dkVert">
            <a:fgClr>
              <a:schemeClr val="accent6">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 name="Straight Connector 5"/>
          <p:cNvCxnSpPr/>
          <p:nvPr/>
        </p:nvCxnSpPr>
        <p:spPr>
          <a:xfrm>
            <a:off x="2047741" y="2150772"/>
            <a:ext cx="7868991" cy="0"/>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047741" y="3281966"/>
            <a:ext cx="7727324" cy="283335"/>
          </a:xfrm>
          <a:prstGeom prst="rect">
            <a:avLst/>
          </a:prstGeom>
          <a:pattFill prst="dkVert">
            <a:fgClr>
              <a:schemeClr val="accent6">
                <a:lumMod val="60000"/>
                <a:lumOff val="4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92212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8720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46986" y="592428"/>
            <a:ext cx="4675031" cy="2308324"/>
          </a:xfrm>
          <a:prstGeom prst="rect">
            <a:avLst/>
          </a:prstGeom>
          <a:noFill/>
        </p:spPr>
        <p:txBody>
          <a:bodyPr wrap="square" rtlCol="0">
            <a:spAutoFit/>
          </a:bodyPr>
          <a:lstStyle/>
          <a:p>
            <a:r>
              <a:rPr lang="en-GB" dirty="0" smtClean="0"/>
              <a:t>ATLAS FE </a:t>
            </a:r>
          </a:p>
          <a:p>
            <a:endParaRPr lang="en-GB" dirty="0"/>
          </a:p>
          <a:p>
            <a:endParaRPr lang="en-GB" dirty="0" smtClean="0"/>
          </a:p>
          <a:p>
            <a:endParaRPr lang="en-GB" dirty="0"/>
          </a:p>
          <a:p>
            <a:endParaRPr lang="en-GB" dirty="0" smtClean="0"/>
          </a:p>
          <a:p>
            <a:endParaRPr lang="en-GB" dirty="0"/>
          </a:p>
          <a:p>
            <a:r>
              <a:rPr lang="en-GB" dirty="0" smtClean="0"/>
              <a:t>This should occupy 30mm at the end of the strips</a:t>
            </a:r>
            <a:endParaRPr lang="en-GB" dirty="0"/>
          </a:p>
        </p:txBody>
      </p:sp>
    </p:spTree>
    <p:extLst>
      <p:ext uri="{BB962C8B-B14F-4D97-AF65-F5344CB8AC3E}">
        <p14:creationId xmlns:p14="http://schemas.microsoft.com/office/powerpoint/2010/main" val="2016744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allelogram 3"/>
          <p:cNvSpPr/>
          <p:nvPr/>
        </p:nvSpPr>
        <p:spPr>
          <a:xfrm rot="9113369">
            <a:off x="2019201" y="1856224"/>
            <a:ext cx="5517087" cy="2907595"/>
          </a:xfrm>
          <a:prstGeom prst="parallelogram">
            <a:avLst/>
          </a:prstGeom>
          <a:scene3d>
            <a:camera prst="orthographicFront">
              <a:rot lat="3000000" lon="3600000" rev="3000000"/>
            </a:camera>
            <a:lightRig rig="threePt" dir="t"/>
          </a:scene3d>
          <a:sp3d extrusionH="184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2"/>
          <a:stretch>
            <a:fillRect/>
          </a:stretch>
        </p:blipFill>
        <p:spPr>
          <a:xfrm>
            <a:off x="1659606" y="1451245"/>
            <a:ext cx="5991621" cy="2579842"/>
          </a:xfrm>
          <a:prstGeom prst="rect">
            <a:avLst/>
          </a:prstGeom>
          <a:noFill/>
        </p:spPr>
      </p:pic>
      <p:sp>
        <p:nvSpPr>
          <p:cNvPr id="7" name="Rectangle 6"/>
          <p:cNvSpPr/>
          <p:nvPr/>
        </p:nvSpPr>
        <p:spPr>
          <a:xfrm rot="21371312">
            <a:off x="1647989" y="1647066"/>
            <a:ext cx="5553308" cy="164767"/>
          </a:xfrm>
          <a:prstGeom prst="rect">
            <a:avLst/>
          </a:prstGeom>
          <a:solidFill>
            <a:srgbClr val="FFC000"/>
          </a:solidFill>
          <a:scene3d>
            <a:camera prst="orthographicFront">
              <a:rot lat="2400000" lon="2400000" rev="13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rot="1815421">
            <a:off x="6410781" y="5384210"/>
            <a:ext cx="3361386" cy="807987"/>
          </a:xfrm>
          <a:prstGeom prst="rect">
            <a:avLst/>
          </a:prstGeom>
          <a:solidFill>
            <a:srgbClr val="FFC000"/>
          </a:solidFill>
          <a:scene3d>
            <a:camera prst="orthographicFront">
              <a:rot lat="3000000" lon="10800000" rev="11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p:nvPicPr>
        <p:blipFill>
          <a:blip r:embed="rId3"/>
          <a:stretch>
            <a:fillRect/>
          </a:stretch>
        </p:blipFill>
        <p:spPr>
          <a:xfrm>
            <a:off x="2385734" y="1351701"/>
            <a:ext cx="4511431" cy="2194750"/>
          </a:xfrm>
          <a:prstGeom prst="rect">
            <a:avLst/>
          </a:prstGeom>
        </p:spPr>
      </p:pic>
      <p:pic>
        <p:nvPicPr>
          <p:cNvPr id="10" name="Picture 9"/>
          <p:cNvPicPr>
            <a:picLocks noChangeAspect="1"/>
          </p:cNvPicPr>
          <p:nvPr/>
        </p:nvPicPr>
        <p:blipFill>
          <a:blip r:embed="rId3"/>
          <a:stretch>
            <a:fillRect/>
          </a:stretch>
        </p:blipFill>
        <p:spPr>
          <a:xfrm>
            <a:off x="2640437" y="1518577"/>
            <a:ext cx="4511431" cy="2194750"/>
          </a:xfrm>
          <a:prstGeom prst="rect">
            <a:avLst/>
          </a:prstGeom>
        </p:spPr>
      </p:pic>
      <p:pic>
        <p:nvPicPr>
          <p:cNvPr id="11" name="Picture 10"/>
          <p:cNvPicPr>
            <a:picLocks noChangeAspect="1"/>
          </p:cNvPicPr>
          <p:nvPr/>
        </p:nvPicPr>
        <p:blipFill>
          <a:blip r:embed="rId3"/>
          <a:stretch>
            <a:fillRect/>
          </a:stretch>
        </p:blipFill>
        <p:spPr>
          <a:xfrm>
            <a:off x="2885093" y="1695266"/>
            <a:ext cx="4511431" cy="2194750"/>
          </a:xfrm>
          <a:prstGeom prst="rect">
            <a:avLst/>
          </a:prstGeom>
        </p:spPr>
      </p:pic>
      <p:pic>
        <p:nvPicPr>
          <p:cNvPr id="12" name="Picture 11"/>
          <p:cNvPicPr>
            <a:picLocks noChangeAspect="1"/>
          </p:cNvPicPr>
          <p:nvPr/>
        </p:nvPicPr>
        <p:blipFill>
          <a:blip r:embed="rId3"/>
          <a:stretch>
            <a:fillRect/>
          </a:stretch>
        </p:blipFill>
        <p:spPr>
          <a:xfrm>
            <a:off x="2097911" y="1235258"/>
            <a:ext cx="4511431" cy="2194750"/>
          </a:xfrm>
          <a:prstGeom prst="rect">
            <a:avLst/>
          </a:prstGeom>
        </p:spPr>
      </p:pic>
    </p:spTree>
    <p:extLst>
      <p:ext uri="{BB962C8B-B14F-4D97-AF65-F5344CB8AC3E}">
        <p14:creationId xmlns:p14="http://schemas.microsoft.com/office/powerpoint/2010/main" val="3202739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9967" t="66455" r="40973" b="18335"/>
          <a:stretch/>
        </p:blipFill>
        <p:spPr>
          <a:xfrm>
            <a:off x="72496" y="1625332"/>
            <a:ext cx="7180043" cy="2525040"/>
          </a:xfrm>
          <a:prstGeom prst="rect">
            <a:avLst/>
          </a:prstGeom>
        </p:spPr>
      </p:pic>
      <p:sp>
        <p:nvSpPr>
          <p:cNvPr id="5" name="TextBox 4"/>
          <p:cNvSpPr txBox="1"/>
          <p:nvPr/>
        </p:nvSpPr>
        <p:spPr>
          <a:xfrm>
            <a:off x="2511380" y="425003"/>
            <a:ext cx="7868992" cy="1200329"/>
          </a:xfrm>
          <a:prstGeom prst="rect">
            <a:avLst/>
          </a:prstGeom>
          <a:noFill/>
        </p:spPr>
        <p:txBody>
          <a:bodyPr wrap="square" rtlCol="0">
            <a:spAutoFit/>
          </a:bodyPr>
          <a:lstStyle/>
          <a:p>
            <a:r>
              <a:rPr lang="en-GB" dirty="0" smtClean="0"/>
              <a:t>Overlap of the new 060418 chamber design with x2 gaps each with its own “X” and “Y” read out planes. This package is in excess of the 25mm available and so will not </a:t>
            </a:r>
            <a:r>
              <a:rPr lang="en-GB" dirty="0"/>
              <a:t>n</a:t>
            </a:r>
            <a:r>
              <a:rPr lang="en-GB" dirty="0" smtClean="0"/>
              <a:t>ominally fit with overlapped chambers.</a:t>
            </a:r>
          </a:p>
          <a:p>
            <a:r>
              <a:rPr lang="en-GB" dirty="0" smtClean="0"/>
              <a:t>Diagram taken from the Muon TDR 1997</a:t>
            </a:r>
            <a:endParaRPr lang="en-GB" dirty="0"/>
          </a:p>
        </p:txBody>
      </p:sp>
      <p:pic>
        <p:nvPicPr>
          <p:cNvPr id="6" name="Picture 5"/>
          <p:cNvPicPr>
            <a:picLocks noChangeAspect="1"/>
          </p:cNvPicPr>
          <p:nvPr/>
        </p:nvPicPr>
        <p:blipFill rotWithShape="1">
          <a:blip r:embed="rId3"/>
          <a:srcRect l="31212" t="72415" r="37127" b="8925"/>
          <a:stretch/>
        </p:blipFill>
        <p:spPr>
          <a:xfrm>
            <a:off x="5492687" y="4150372"/>
            <a:ext cx="6699313" cy="2653048"/>
          </a:xfrm>
          <a:prstGeom prst="rect">
            <a:avLst/>
          </a:prstGeom>
        </p:spPr>
      </p:pic>
      <p:sp>
        <p:nvSpPr>
          <p:cNvPr id="7" name="TextBox 6"/>
          <p:cNvSpPr txBox="1"/>
          <p:nvPr/>
        </p:nvSpPr>
        <p:spPr>
          <a:xfrm>
            <a:off x="8842343" y="3274402"/>
            <a:ext cx="2530699" cy="646331"/>
          </a:xfrm>
          <a:prstGeom prst="rect">
            <a:avLst/>
          </a:prstGeom>
          <a:noFill/>
        </p:spPr>
        <p:txBody>
          <a:bodyPr wrap="square" rtlCol="0">
            <a:spAutoFit/>
          </a:bodyPr>
          <a:lstStyle/>
          <a:p>
            <a:r>
              <a:rPr lang="en-GB" dirty="0" smtClean="0"/>
              <a:t>ME1/1 refers to RE1/1 during these early days</a:t>
            </a:r>
            <a:endParaRPr lang="en-GB" dirty="0"/>
          </a:p>
        </p:txBody>
      </p:sp>
      <p:sp>
        <p:nvSpPr>
          <p:cNvPr id="8" name="TextBox 7"/>
          <p:cNvSpPr txBox="1"/>
          <p:nvPr/>
        </p:nvSpPr>
        <p:spPr>
          <a:xfrm>
            <a:off x="502276" y="4868215"/>
            <a:ext cx="4456089" cy="923330"/>
          </a:xfrm>
          <a:prstGeom prst="rect">
            <a:avLst/>
          </a:prstGeom>
          <a:noFill/>
        </p:spPr>
        <p:txBody>
          <a:bodyPr wrap="square" rtlCol="0">
            <a:spAutoFit/>
          </a:bodyPr>
          <a:lstStyle/>
          <a:p>
            <a:r>
              <a:rPr lang="en-GB" dirty="0" smtClean="0"/>
              <a:t>An optimistic 68mm total for overlapped chambers was given with 10mm for FEB space rather than the 20mm used finally. !</a:t>
            </a:r>
            <a:endParaRPr lang="en-GB" dirty="0"/>
          </a:p>
        </p:txBody>
      </p:sp>
    </p:spTree>
    <p:extLst>
      <p:ext uri="{BB962C8B-B14F-4D97-AF65-F5344CB8AC3E}">
        <p14:creationId xmlns:p14="http://schemas.microsoft.com/office/powerpoint/2010/main" val="3782088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8677" t="70955" r="35818" b="7882"/>
          <a:stretch/>
        </p:blipFill>
        <p:spPr>
          <a:xfrm>
            <a:off x="1906074" y="1803042"/>
            <a:ext cx="10483554" cy="4198513"/>
          </a:xfrm>
          <a:prstGeom prst="rect">
            <a:avLst/>
          </a:prstGeom>
        </p:spPr>
      </p:pic>
      <p:sp>
        <p:nvSpPr>
          <p:cNvPr id="5" name="Rectangle 4"/>
          <p:cNvSpPr/>
          <p:nvPr/>
        </p:nvSpPr>
        <p:spPr>
          <a:xfrm>
            <a:off x="7353836" y="1235230"/>
            <a:ext cx="4288665" cy="1477328"/>
          </a:xfrm>
          <a:prstGeom prst="rect">
            <a:avLst/>
          </a:prstGeom>
        </p:spPr>
        <p:txBody>
          <a:bodyPr wrap="square">
            <a:spAutoFit/>
          </a:bodyPr>
          <a:lstStyle/>
          <a:p>
            <a:endParaRPr lang="en-GB" dirty="0" smtClean="0"/>
          </a:p>
          <a:p>
            <a:r>
              <a:rPr lang="en-GB" dirty="0" smtClean="0"/>
              <a:t>CMS Muon TDR 1997. Same constraints  and similar solutions</a:t>
            </a:r>
            <a:endParaRPr lang="en-GB" dirty="0"/>
          </a:p>
          <a:p>
            <a:endParaRPr lang="en-GB" dirty="0" smtClean="0"/>
          </a:p>
          <a:p>
            <a:r>
              <a:rPr lang="en-GB" dirty="0" smtClean="0"/>
              <a:t>https://cds.cern.ch/record/343814?ln=en</a:t>
            </a:r>
            <a:endParaRPr lang="en-GB" dirty="0"/>
          </a:p>
        </p:txBody>
      </p:sp>
    </p:spTree>
    <p:extLst>
      <p:ext uri="{BB962C8B-B14F-4D97-AF65-F5344CB8AC3E}">
        <p14:creationId xmlns:p14="http://schemas.microsoft.com/office/powerpoint/2010/main" val="2640144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5985</TotalTime>
  <Words>240</Words>
  <Application>Microsoft Office PowerPoint</Application>
  <PresentationFormat>Widescreen</PresentationFormat>
  <Paragraphs>36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The ideal chamber, at least in terms of signal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Orientation nomenclature for discussion</vt:lpstr>
      <vt:lpstr>Conclusion</vt:lpstr>
    </vt:vector>
  </TitlesOfParts>
  <Company>CERN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ideal chamber, at least in terms of signal</dc:title>
  <dc:creator>Ian Crotty</dc:creator>
  <cp:lastModifiedBy>Ian Crotty</cp:lastModifiedBy>
  <cp:revision>27</cp:revision>
  <dcterms:created xsi:type="dcterms:W3CDTF">2018-04-05T09:48:04Z</dcterms:created>
  <dcterms:modified xsi:type="dcterms:W3CDTF">2018-04-09T13:33:21Z</dcterms:modified>
</cp:coreProperties>
</file>