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7" r:id="rId10"/>
    <p:sldId id="268" r:id="rId11"/>
    <p:sldId id="269" r:id="rId12"/>
    <p:sldId id="266"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02" d="100"/>
          <a:sy n="102" d="100"/>
        </p:scale>
        <p:origin x="15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B45A0A-E2C7-4C7D-9D1E-FB294541EAD3}"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69112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B45A0A-E2C7-4C7D-9D1E-FB294541EAD3}"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377855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B45A0A-E2C7-4C7D-9D1E-FB294541EAD3}"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73902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B45A0A-E2C7-4C7D-9D1E-FB294541EAD3}"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203103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B45A0A-E2C7-4C7D-9D1E-FB294541EAD3}"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68341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B45A0A-E2C7-4C7D-9D1E-FB294541EAD3}"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194616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B45A0A-E2C7-4C7D-9D1E-FB294541EAD3}"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179690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B45A0A-E2C7-4C7D-9D1E-FB294541EAD3}"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5286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45A0A-E2C7-4C7D-9D1E-FB294541EAD3}"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372514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B45A0A-E2C7-4C7D-9D1E-FB294541EAD3}"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378350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B45A0A-E2C7-4C7D-9D1E-FB294541EAD3}"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2F277E-E7BB-49BC-BA0D-9BD43922B023}" type="slidenum">
              <a:rPr lang="en-GB" smtClean="0"/>
              <a:t>‹#›</a:t>
            </a:fld>
            <a:endParaRPr lang="en-GB"/>
          </a:p>
        </p:txBody>
      </p:sp>
    </p:spTree>
    <p:extLst>
      <p:ext uri="{BB962C8B-B14F-4D97-AF65-F5344CB8AC3E}">
        <p14:creationId xmlns:p14="http://schemas.microsoft.com/office/powerpoint/2010/main" val="406417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45A0A-E2C7-4C7D-9D1E-FB294541EAD3}" type="datetimeFigureOut">
              <a:rPr lang="en-GB" smtClean="0"/>
              <a:t>25/01/2019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F277E-E7BB-49BC-BA0D-9BD43922B023}" type="slidenum">
              <a:rPr lang="en-GB" smtClean="0"/>
              <a:t>‹#›</a:t>
            </a:fld>
            <a:endParaRPr lang="en-GB"/>
          </a:p>
        </p:txBody>
      </p:sp>
    </p:spTree>
    <p:extLst>
      <p:ext uri="{BB962C8B-B14F-4D97-AF65-F5344CB8AC3E}">
        <p14:creationId xmlns:p14="http://schemas.microsoft.com/office/powerpoint/2010/main" val="4089201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ouldlife.net/ekmps/shops/mouldlife/resources/Other/araldite-aw-106-hardener-hv-953-u-eur-e-1-.pdf" TargetMode="External"/><Relationship Id="rId2" Type="http://schemas.openxmlformats.org/officeDocument/2006/relationships/hyperlink" Target="http://adhesive.leaderseal.com/download/TDS-A106-953(U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HCP small proto Panel</a:t>
            </a:r>
            <a:endParaRPr lang="en-GB" dirty="0"/>
          </a:p>
        </p:txBody>
      </p:sp>
      <p:sp>
        <p:nvSpPr>
          <p:cNvPr id="3" name="Subtitle 2"/>
          <p:cNvSpPr>
            <a:spLocks noGrp="1"/>
          </p:cNvSpPr>
          <p:nvPr>
            <p:ph type="subTitle" idx="1"/>
          </p:nvPr>
        </p:nvSpPr>
        <p:spPr/>
        <p:txBody>
          <a:bodyPr/>
          <a:lstStyle/>
          <a:p>
            <a:r>
              <a:rPr lang="en-GB" dirty="0" smtClean="0"/>
              <a:t>Ian</a:t>
            </a:r>
          </a:p>
          <a:p>
            <a:r>
              <a:rPr lang="en-GB" dirty="0" smtClean="0"/>
              <a:t>06.04.18</a:t>
            </a:r>
          </a:p>
          <a:p>
            <a:r>
              <a:rPr lang="en-GB" dirty="0" smtClean="0"/>
              <a:t>16.04.18</a:t>
            </a:r>
            <a:endParaRPr lang="en-GB" dirty="0"/>
          </a:p>
        </p:txBody>
      </p:sp>
    </p:spTree>
    <p:extLst>
      <p:ext uri="{BB962C8B-B14F-4D97-AF65-F5344CB8AC3E}">
        <p14:creationId xmlns:p14="http://schemas.microsoft.com/office/powerpoint/2010/main" val="216237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70" y="439616"/>
            <a:ext cx="5408245" cy="30421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076" y="2435469"/>
            <a:ext cx="4861170" cy="27344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4660" y="3802673"/>
            <a:ext cx="3938955" cy="2215662"/>
          </a:xfrm>
          <a:prstGeom prst="rect">
            <a:avLst/>
          </a:prstGeom>
        </p:spPr>
      </p:pic>
      <p:sp>
        <p:nvSpPr>
          <p:cNvPr id="2" name="TextBox 1"/>
          <p:cNvSpPr txBox="1"/>
          <p:nvPr/>
        </p:nvSpPr>
        <p:spPr>
          <a:xfrm>
            <a:off x="6716684" y="1213658"/>
            <a:ext cx="2759825" cy="646331"/>
          </a:xfrm>
          <a:prstGeom prst="rect">
            <a:avLst/>
          </a:prstGeom>
          <a:noFill/>
        </p:spPr>
        <p:txBody>
          <a:bodyPr wrap="square" rtlCol="0">
            <a:spAutoFit/>
          </a:bodyPr>
          <a:lstStyle/>
          <a:p>
            <a:r>
              <a:rPr lang="en-GB" dirty="0" smtClean="0"/>
              <a:t>Finished after cleaning looks fine</a:t>
            </a:r>
            <a:endParaRPr lang="en-GB" dirty="0"/>
          </a:p>
        </p:txBody>
      </p:sp>
    </p:spTree>
    <p:extLst>
      <p:ext uri="{BB962C8B-B14F-4D97-AF65-F5344CB8AC3E}">
        <p14:creationId xmlns:p14="http://schemas.microsoft.com/office/powerpoint/2010/main" val="37779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Conclusions for the small insert prototype</a:t>
            </a:r>
            <a:endParaRPr lang="en-GB" dirty="0"/>
          </a:p>
        </p:txBody>
      </p:sp>
      <p:sp>
        <p:nvSpPr>
          <p:cNvPr id="3" name="Content Placeholder 2"/>
          <p:cNvSpPr>
            <a:spLocks noGrp="1"/>
          </p:cNvSpPr>
          <p:nvPr>
            <p:ph idx="1"/>
          </p:nvPr>
        </p:nvSpPr>
        <p:spPr/>
        <p:txBody>
          <a:bodyPr/>
          <a:lstStyle/>
          <a:p>
            <a:r>
              <a:rPr lang="en-GB" sz="1800" dirty="0" smtClean="0"/>
              <a:t>The method of bonded in inserts for treaded mounting points is viable for HCP production, as known by Industry for many years.</a:t>
            </a:r>
          </a:p>
          <a:p>
            <a:r>
              <a:rPr lang="en-GB" sz="1800" dirty="0" smtClean="0"/>
              <a:t>For a full size chamber the insert position definition prier to bonding will be changed, the question of tolerances during machining. The stiffness of the panel will be influenced by the rigidity of the insert/panel bond, notably the transfer of shear load from the insert to the HCP skin.</a:t>
            </a:r>
            <a:endParaRPr lang="en-GB" dirty="0" smtClean="0"/>
          </a:p>
          <a:p>
            <a:r>
              <a:rPr lang="en-GB" sz="1800" dirty="0" smtClean="0"/>
              <a:t>Once all is prepared the bonding goes quickly. </a:t>
            </a:r>
          </a:p>
          <a:p>
            <a:r>
              <a:rPr lang="en-GB" sz="1800" dirty="0" smtClean="0"/>
              <a:t>A search for inserts will continue with the associated epoxy, in house is possible for small runs.</a:t>
            </a:r>
          </a:p>
          <a:p>
            <a:r>
              <a:rPr lang="en-GB" sz="1800" dirty="0" smtClean="0"/>
              <a:t>The finishing of the edges both internal and external is not yet solved.</a:t>
            </a:r>
            <a:endParaRPr lang="en-GB" sz="1800" dirty="0"/>
          </a:p>
          <a:p>
            <a:r>
              <a:rPr lang="en-GB" sz="1800" dirty="0" smtClean="0"/>
              <a:t>Strength and stiffness tests will be performed on some panels, both P5 and CEL, different skins and cell size.</a:t>
            </a:r>
          </a:p>
          <a:p>
            <a:r>
              <a:rPr lang="en-GB" sz="1800" dirty="0" smtClean="0"/>
              <a:t>We are ready to make a full size mechanical mock-up of a RE3/1 chamber, to study the questions of tolerances, rigidity, weight and method.</a:t>
            </a:r>
          </a:p>
          <a:p>
            <a:r>
              <a:rPr lang="en-GB" sz="1800" dirty="0"/>
              <a:t>Does this HCP production method satisfy the needs of the RE3/1 &amp; RE4/1 project.</a:t>
            </a:r>
          </a:p>
          <a:p>
            <a:endParaRPr lang="en-GB" sz="1800" dirty="0"/>
          </a:p>
        </p:txBody>
      </p:sp>
    </p:spTree>
    <p:extLst>
      <p:ext uri="{BB962C8B-B14F-4D97-AF65-F5344CB8AC3E}">
        <p14:creationId xmlns:p14="http://schemas.microsoft.com/office/powerpoint/2010/main" val="108421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3779"/>
            <a:ext cx="9144000" cy="6617196"/>
          </a:xfrm>
          <a:prstGeom prst="rect">
            <a:avLst/>
          </a:prstGeom>
        </p:spPr>
        <p:txBody>
          <a:bodyPr wrap="square">
            <a:spAutoFit/>
          </a:bodyPr>
          <a:lstStyle/>
          <a:p>
            <a:r>
              <a:rPr lang="en-GB" sz="2800" dirty="0" smtClean="0"/>
              <a:t>References;</a:t>
            </a:r>
          </a:p>
          <a:p>
            <a:endParaRPr lang="en-GB" dirty="0"/>
          </a:p>
          <a:p>
            <a:endParaRPr lang="en-GB" dirty="0" smtClean="0"/>
          </a:p>
          <a:p>
            <a:r>
              <a:rPr lang="nb-NO" dirty="0"/>
              <a:t>Resin AW 106 + hardener HV 953 U</a:t>
            </a:r>
          </a:p>
          <a:p>
            <a:endParaRPr lang="en-GB" dirty="0" smtClean="0"/>
          </a:p>
          <a:p>
            <a:r>
              <a:rPr lang="en-GB" dirty="0" smtClean="0">
                <a:hlinkClick r:id="rId2"/>
              </a:rPr>
              <a:t>http</a:t>
            </a:r>
            <a:r>
              <a:rPr lang="en-GB" dirty="0">
                <a:hlinkClick r:id="rId2"/>
              </a:rPr>
              <a:t>://adhesive.leaderseal.com/download/TDS-A106-953(US).</a:t>
            </a:r>
            <a:r>
              <a:rPr lang="en-GB" dirty="0" smtClean="0">
                <a:hlinkClick r:id="rId2"/>
              </a:rPr>
              <a:t>pdf</a:t>
            </a:r>
            <a:endParaRPr lang="en-GB" dirty="0" smtClean="0"/>
          </a:p>
          <a:p>
            <a:endParaRPr lang="en-GB" dirty="0" smtClean="0"/>
          </a:p>
          <a:p>
            <a:r>
              <a:rPr lang="en-GB" dirty="0">
                <a:hlinkClick r:id="rId3"/>
              </a:rPr>
              <a:t>http://www.mouldlife.net/ekmps/shops/mouldlife/resources/Other/araldite-aw-106-hardener-hv-953-u-eur-e-1-.</a:t>
            </a:r>
            <a:r>
              <a:rPr lang="en-GB" dirty="0" smtClean="0">
                <a:hlinkClick r:id="rId3"/>
              </a:rPr>
              <a:t>pdf</a:t>
            </a:r>
            <a:endParaRPr lang="en-GB" dirty="0" smtClean="0"/>
          </a:p>
          <a:p>
            <a:endParaRPr lang="en-GB" dirty="0"/>
          </a:p>
          <a:p>
            <a:r>
              <a:rPr lang="en-GB" dirty="0" err="1" smtClean="0"/>
              <a:t>Stycast</a:t>
            </a:r>
            <a:r>
              <a:rPr lang="en-GB" dirty="0" smtClean="0"/>
              <a:t> </a:t>
            </a:r>
          </a:p>
          <a:p>
            <a:r>
              <a:rPr lang="pl-PL" dirty="0"/>
              <a:t>Stycast 2651-40 W 1 &amp; catalyser LV23 </a:t>
            </a:r>
            <a:endParaRPr lang="en-GB" dirty="0" smtClean="0"/>
          </a:p>
          <a:p>
            <a:r>
              <a:rPr lang="en-GB"/>
              <a:t>https://www.ellsworth.com/products/encapsulants/catalyst/henkel-loctite-catalyst-23-lv-1-lb-bottle/</a:t>
            </a:r>
            <a:endParaRPr lang="en-GB" dirty="0"/>
          </a:p>
          <a:p>
            <a:endParaRPr lang="en-GB" dirty="0" smtClean="0"/>
          </a:p>
          <a:p>
            <a:endParaRPr lang="en-GB" dirty="0" smtClean="0"/>
          </a:p>
          <a:p>
            <a:endParaRPr lang="en-GB" dirty="0"/>
          </a:p>
          <a:p>
            <a:r>
              <a:rPr lang="en-GB" dirty="0" smtClean="0"/>
              <a:t>Viscosity </a:t>
            </a:r>
            <a:r>
              <a:rPr lang="en-GB" dirty="0" err="1" smtClean="0"/>
              <a:t>Convertion</a:t>
            </a:r>
            <a:endParaRPr lang="en-GB" dirty="0" smtClean="0"/>
          </a:p>
          <a:p>
            <a:r>
              <a:rPr lang="en-GB" dirty="0"/>
              <a:t>https://www.engineeringtoolbox.com/dynamic-viscosity-d_571.html</a:t>
            </a:r>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58889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1181101"/>
            <a:ext cx="11887200" cy="2031325"/>
          </a:xfrm>
          <a:prstGeom prst="rect">
            <a:avLst/>
          </a:prstGeom>
          <a:noFill/>
        </p:spPr>
        <p:txBody>
          <a:bodyPr wrap="square" rtlCol="0">
            <a:spAutoFit/>
          </a:bodyPr>
          <a:lstStyle/>
          <a:p>
            <a:r>
              <a:rPr lang="en-GB" dirty="0" smtClean="0"/>
              <a:t>This document is available here;</a:t>
            </a:r>
          </a:p>
          <a:p>
            <a:endParaRPr lang="en-GB" dirty="0" smtClean="0"/>
          </a:p>
          <a:p>
            <a:endParaRPr lang="en-GB" dirty="0" smtClean="0"/>
          </a:p>
          <a:p>
            <a:r>
              <a:rPr lang="en-GB" dirty="0"/>
              <a:t>http://</a:t>
            </a:r>
            <a:r>
              <a:rPr lang="en-GB" dirty="0" smtClean="0"/>
              <a:t>project-cms-rpc-endcap.web.cern.ch/project-cms-rpc-endcap/rpc/UpscopeHighEta/RPCDevelopements/RE31and41/Production/Components/HoneycombPanels/TestPanelsMarch2018/HCPSmallProtoPanelPartTwoApril2018.pptx</a:t>
            </a:r>
            <a:endParaRPr lang="en-GB" dirty="0"/>
          </a:p>
          <a:p>
            <a:endParaRPr lang="en-GB" dirty="0"/>
          </a:p>
        </p:txBody>
      </p:sp>
    </p:spTree>
    <p:extLst>
      <p:ext uri="{BB962C8B-B14F-4D97-AF65-F5344CB8AC3E}">
        <p14:creationId xmlns:p14="http://schemas.microsoft.com/office/powerpoint/2010/main" val="50626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73870" y="1798804"/>
            <a:ext cx="7181888" cy="5059196"/>
          </a:xfrm>
          <a:prstGeom prst="rect">
            <a:avLst/>
          </a:prstGeom>
        </p:spPr>
      </p:pic>
      <p:sp>
        <p:nvSpPr>
          <p:cNvPr id="4" name="TextBox 3"/>
          <p:cNvSpPr txBox="1"/>
          <p:nvPr/>
        </p:nvSpPr>
        <p:spPr>
          <a:xfrm>
            <a:off x="147145" y="493986"/>
            <a:ext cx="7620000" cy="4154984"/>
          </a:xfrm>
          <a:prstGeom prst="rect">
            <a:avLst/>
          </a:prstGeom>
          <a:noFill/>
        </p:spPr>
        <p:txBody>
          <a:bodyPr wrap="square" rtlCol="0">
            <a:spAutoFit/>
          </a:bodyPr>
          <a:lstStyle/>
          <a:p>
            <a:r>
              <a:rPr lang="en-GB" sz="3600" dirty="0" smtClean="0"/>
              <a:t>First attempt to build a Honeycomb panel  (HCP) with inserts</a:t>
            </a:r>
            <a:r>
              <a:rPr lang="en-GB" dirty="0" smtClean="0"/>
              <a:t>.</a:t>
            </a:r>
          </a:p>
          <a:p>
            <a:endParaRPr lang="en-GB" dirty="0"/>
          </a:p>
          <a:p>
            <a:r>
              <a:rPr lang="en-GB" sz="2400" dirty="0" smtClean="0"/>
              <a:t>In house design of inserts.</a:t>
            </a:r>
          </a:p>
          <a:p>
            <a:r>
              <a:rPr lang="en-GB" sz="2400" dirty="0" smtClean="0"/>
              <a:t>Recovered HCP panels from P5</a:t>
            </a:r>
          </a:p>
          <a:p>
            <a:endParaRPr lang="en-GB" sz="2400" dirty="0" smtClean="0"/>
          </a:p>
          <a:p>
            <a:r>
              <a:rPr lang="en-GB" sz="2400" dirty="0" err="1"/>
              <a:t>S</a:t>
            </a:r>
            <a:r>
              <a:rPr lang="en-GB" sz="2400" dirty="0" err="1" smtClean="0"/>
              <a:t>amvel</a:t>
            </a:r>
            <a:r>
              <a:rPr lang="en-GB" sz="2400" dirty="0" smtClean="0"/>
              <a:t> </a:t>
            </a:r>
            <a:r>
              <a:rPr lang="en-GB" sz="2400" dirty="0" err="1" smtClean="0"/>
              <a:t>Martirosyan</a:t>
            </a:r>
            <a:r>
              <a:rPr lang="en-GB" sz="2400" dirty="0" smtClean="0"/>
              <a:t> ( IO) drawings</a:t>
            </a:r>
            <a:endParaRPr lang="en-GB" sz="2400" dirty="0"/>
          </a:p>
          <a:p>
            <a:r>
              <a:rPr lang="en-GB" sz="2400" dirty="0" smtClean="0"/>
              <a:t>Mechanics prepared by Russian team at P5</a:t>
            </a:r>
          </a:p>
          <a:p>
            <a:endParaRPr lang="en-GB" dirty="0"/>
          </a:p>
          <a:p>
            <a:endParaRPr lang="en-GB" dirty="0" smtClean="0"/>
          </a:p>
          <a:p>
            <a:endParaRPr lang="en-GB" dirty="0"/>
          </a:p>
        </p:txBody>
      </p:sp>
    </p:spTree>
    <p:extLst>
      <p:ext uri="{BB962C8B-B14F-4D97-AF65-F5344CB8AC3E}">
        <p14:creationId xmlns:p14="http://schemas.microsoft.com/office/powerpoint/2010/main" val="367882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2685" y="1439917"/>
            <a:ext cx="6178844" cy="4843416"/>
          </a:xfrm>
          <a:prstGeom prst="rect">
            <a:avLst/>
          </a:prstGeom>
        </p:spPr>
      </p:pic>
      <p:sp>
        <p:nvSpPr>
          <p:cNvPr id="5" name="TextBox 4"/>
          <p:cNvSpPr txBox="1"/>
          <p:nvPr/>
        </p:nvSpPr>
        <p:spPr>
          <a:xfrm>
            <a:off x="2333297" y="199697"/>
            <a:ext cx="5612524" cy="646331"/>
          </a:xfrm>
          <a:prstGeom prst="rect">
            <a:avLst/>
          </a:prstGeom>
          <a:noFill/>
        </p:spPr>
        <p:txBody>
          <a:bodyPr wrap="square" rtlCol="0">
            <a:spAutoFit/>
          </a:bodyPr>
          <a:lstStyle/>
          <a:p>
            <a:r>
              <a:rPr lang="en-GB" sz="3600" dirty="0" smtClean="0"/>
              <a:t>Insert Design , first version</a:t>
            </a:r>
            <a:endParaRPr lang="en-GB" sz="3600" dirty="0"/>
          </a:p>
        </p:txBody>
      </p:sp>
      <p:sp>
        <p:nvSpPr>
          <p:cNvPr id="6" name="TextBox 5"/>
          <p:cNvSpPr txBox="1"/>
          <p:nvPr/>
        </p:nvSpPr>
        <p:spPr>
          <a:xfrm>
            <a:off x="9270124" y="1166648"/>
            <a:ext cx="2375338" cy="646331"/>
          </a:xfrm>
          <a:prstGeom prst="rect">
            <a:avLst/>
          </a:prstGeom>
          <a:noFill/>
        </p:spPr>
        <p:txBody>
          <a:bodyPr wrap="square" rtlCol="0">
            <a:spAutoFit/>
          </a:bodyPr>
          <a:lstStyle/>
          <a:p>
            <a:r>
              <a:rPr lang="en-GB" dirty="0" smtClean="0"/>
              <a:t>Injection and air extraction orifice</a:t>
            </a:r>
            <a:endParaRPr lang="en-GB" dirty="0"/>
          </a:p>
        </p:txBody>
      </p:sp>
      <p:cxnSp>
        <p:nvCxnSpPr>
          <p:cNvPr id="8" name="Straight Arrow Connector 7"/>
          <p:cNvCxnSpPr/>
          <p:nvPr/>
        </p:nvCxnSpPr>
        <p:spPr>
          <a:xfrm>
            <a:off x="2034090" y="2884868"/>
            <a:ext cx="3413673" cy="64394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2202288"/>
            <a:ext cx="2629955" cy="923330"/>
          </a:xfrm>
          <a:prstGeom prst="rect">
            <a:avLst/>
          </a:prstGeom>
          <a:noFill/>
        </p:spPr>
        <p:txBody>
          <a:bodyPr wrap="square" rtlCol="0">
            <a:spAutoFit/>
          </a:bodyPr>
          <a:lstStyle/>
          <a:p>
            <a:r>
              <a:rPr lang="en-GB" dirty="0" smtClean="0"/>
              <a:t>Counter sunk screws flush or undercut with external HCP surface</a:t>
            </a:r>
            <a:endParaRPr lang="en-GB" dirty="0"/>
          </a:p>
        </p:txBody>
      </p:sp>
      <p:cxnSp>
        <p:nvCxnSpPr>
          <p:cNvPr id="12" name="Straight Arrow Connector 11"/>
          <p:cNvCxnSpPr/>
          <p:nvPr/>
        </p:nvCxnSpPr>
        <p:spPr>
          <a:xfrm flipH="1">
            <a:off x="6967470" y="1812979"/>
            <a:ext cx="3013657" cy="1213556"/>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98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333" y="592428"/>
            <a:ext cx="5483538" cy="30844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2190" y="2401910"/>
            <a:ext cx="5655257" cy="3181082"/>
          </a:xfrm>
          <a:prstGeom prst="rect">
            <a:avLst/>
          </a:prstGeom>
        </p:spPr>
      </p:pic>
      <p:sp>
        <p:nvSpPr>
          <p:cNvPr id="6" name="TextBox 5"/>
          <p:cNvSpPr txBox="1"/>
          <p:nvPr/>
        </p:nvSpPr>
        <p:spPr>
          <a:xfrm>
            <a:off x="7759700" y="812800"/>
            <a:ext cx="2679700" cy="646331"/>
          </a:xfrm>
          <a:prstGeom prst="rect">
            <a:avLst/>
          </a:prstGeom>
          <a:noFill/>
        </p:spPr>
        <p:txBody>
          <a:bodyPr wrap="square" rtlCol="0">
            <a:spAutoFit/>
          </a:bodyPr>
          <a:lstStyle/>
          <a:p>
            <a:r>
              <a:rPr lang="en-GB" dirty="0" smtClean="0"/>
              <a:t>Panel before Bonding of inserts</a:t>
            </a:r>
            <a:endParaRPr lang="en-GB" dirty="0"/>
          </a:p>
        </p:txBody>
      </p:sp>
    </p:spTree>
    <p:extLst>
      <p:ext uri="{BB962C8B-B14F-4D97-AF65-F5344CB8AC3E}">
        <p14:creationId xmlns:p14="http://schemas.microsoft.com/office/powerpoint/2010/main" val="428248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704" y="521593"/>
            <a:ext cx="6525296" cy="36704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39" y="3132081"/>
            <a:ext cx="4979568" cy="2801007"/>
          </a:xfrm>
          <a:prstGeom prst="rect">
            <a:avLst/>
          </a:prstGeom>
        </p:spPr>
      </p:pic>
      <p:sp>
        <p:nvSpPr>
          <p:cNvPr id="6" name="TextBox 5"/>
          <p:cNvSpPr txBox="1"/>
          <p:nvPr/>
        </p:nvSpPr>
        <p:spPr>
          <a:xfrm>
            <a:off x="412239" y="698500"/>
            <a:ext cx="4979568" cy="1477328"/>
          </a:xfrm>
          <a:prstGeom prst="rect">
            <a:avLst/>
          </a:prstGeom>
          <a:noFill/>
        </p:spPr>
        <p:txBody>
          <a:bodyPr wrap="square" rtlCol="0">
            <a:spAutoFit/>
          </a:bodyPr>
          <a:lstStyle/>
          <a:p>
            <a:r>
              <a:rPr lang="en-GB" dirty="0" smtClean="0"/>
              <a:t>Inserts optimised for strength in compression so that high tightening torque can be applied to increase shear resistance during bending loads on chamber.</a:t>
            </a:r>
          </a:p>
          <a:p>
            <a:endParaRPr lang="en-GB" dirty="0"/>
          </a:p>
        </p:txBody>
      </p:sp>
      <p:sp>
        <p:nvSpPr>
          <p:cNvPr id="7" name="TextBox 6"/>
          <p:cNvSpPr txBox="1"/>
          <p:nvPr/>
        </p:nvSpPr>
        <p:spPr>
          <a:xfrm>
            <a:off x="6629400" y="4813300"/>
            <a:ext cx="4406900" cy="1200329"/>
          </a:xfrm>
          <a:prstGeom prst="rect">
            <a:avLst/>
          </a:prstGeom>
          <a:noFill/>
        </p:spPr>
        <p:txBody>
          <a:bodyPr wrap="square" rtlCol="0">
            <a:spAutoFit/>
          </a:bodyPr>
          <a:lstStyle/>
          <a:p>
            <a:r>
              <a:rPr lang="en-GB" dirty="0" smtClean="0"/>
              <a:t>Tolerances on spacers and their pockets is important for bending resistance. This question will be investigated with full scale mechanic prototype.</a:t>
            </a:r>
            <a:endParaRPr lang="en-GB" dirty="0"/>
          </a:p>
        </p:txBody>
      </p:sp>
    </p:spTree>
    <p:extLst>
      <p:ext uri="{BB962C8B-B14F-4D97-AF65-F5344CB8AC3E}">
        <p14:creationId xmlns:p14="http://schemas.microsoft.com/office/powerpoint/2010/main" val="118139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25518"/>
            <a:ext cx="10720552" cy="3847207"/>
          </a:xfrm>
          <a:prstGeom prst="rect">
            <a:avLst/>
          </a:prstGeom>
          <a:noFill/>
        </p:spPr>
        <p:txBody>
          <a:bodyPr wrap="square" rtlCol="0">
            <a:spAutoFit/>
          </a:bodyPr>
          <a:lstStyle/>
          <a:p>
            <a:r>
              <a:rPr lang="en-GB" sz="2800" dirty="0" smtClean="0"/>
              <a:t>Epoxy injection, Two types, two viscosities</a:t>
            </a:r>
          </a:p>
          <a:p>
            <a:endParaRPr lang="en-GB" dirty="0"/>
          </a:p>
          <a:p>
            <a:r>
              <a:rPr lang="en-GB" dirty="0" smtClean="0"/>
              <a:t>Araldite 2011A and 2011B from CERN stores (AW106)</a:t>
            </a:r>
          </a:p>
          <a:p>
            <a:r>
              <a:rPr lang="nb-NO" dirty="0"/>
              <a:t>Resin AW 106 + hardener HV 953 </a:t>
            </a:r>
            <a:r>
              <a:rPr lang="nb-NO" dirty="0" smtClean="0"/>
              <a:t>U</a:t>
            </a:r>
          </a:p>
          <a:p>
            <a:r>
              <a:rPr lang="nb-NO" dirty="0" smtClean="0"/>
              <a:t>Mixed viscosity 45000 [cP] @ 25degC	Mixed viscosity 30-45 [Pas]</a:t>
            </a:r>
          </a:p>
          <a:p>
            <a:endParaRPr lang="en-GB" dirty="0" smtClean="0"/>
          </a:p>
          <a:p>
            <a:endParaRPr lang="en-GB" dirty="0"/>
          </a:p>
          <a:p>
            <a:r>
              <a:rPr lang="en-GB" dirty="0" err="1" smtClean="0"/>
              <a:t>Stycast</a:t>
            </a:r>
            <a:r>
              <a:rPr lang="en-GB" dirty="0" smtClean="0"/>
              <a:t> 2651-40 W 1 &amp; catalyser LV23 old dated 2013 !</a:t>
            </a:r>
          </a:p>
          <a:p>
            <a:endParaRPr lang="en-GB" dirty="0"/>
          </a:p>
          <a:p>
            <a:r>
              <a:rPr lang="en-GB" dirty="0" smtClean="0"/>
              <a:t>Mixed viscosity 2200 [</a:t>
            </a:r>
            <a:r>
              <a:rPr lang="en-GB" dirty="0" err="1" smtClean="0"/>
              <a:t>cP</a:t>
            </a:r>
            <a:r>
              <a:rPr lang="en-GB" dirty="0" smtClean="0"/>
              <a:t>] @ 25degC</a:t>
            </a:r>
          </a:p>
          <a:p>
            <a:endParaRPr lang="en-GB" dirty="0"/>
          </a:p>
          <a:p>
            <a:endParaRPr lang="en-GB" dirty="0" smtClean="0"/>
          </a:p>
          <a:p>
            <a:endParaRPr lang="en-GB" dirty="0"/>
          </a:p>
        </p:txBody>
      </p:sp>
    </p:spTree>
    <p:extLst>
      <p:ext uri="{BB962C8B-B14F-4D97-AF65-F5344CB8AC3E}">
        <p14:creationId xmlns:p14="http://schemas.microsoft.com/office/powerpoint/2010/main" val="166527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294305"/>
          </a:xfrm>
          <a:prstGeom prst="rect">
            <a:avLst/>
          </a:prstGeom>
          <a:noFill/>
        </p:spPr>
        <p:txBody>
          <a:bodyPr wrap="square" rtlCol="0">
            <a:spAutoFit/>
          </a:bodyPr>
          <a:lstStyle/>
          <a:p>
            <a:endParaRPr lang="en-GB" dirty="0" smtClean="0"/>
          </a:p>
          <a:p>
            <a:r>
              <a:rPr lang="en-GB" sz="3200" dirty="0" smtClean="0"/>
              <a:t>Notes on the insert bonding method.</a:t>
            </a:r>
          </a:p>
          <a:p>
            <a:endParaRPr lang="en-GB" dirty="0" smtClean="0"/>
          </a:p>
          <a:p>
            <a:endParaRPr lang="en-GB" dirty="0" smtClean="0"/>
          </a:p>
          <a:p>
            <a:r>
              <a:rPr lang="en-GB" dirty="0" smtClean="0"/>
              <a:t>The initial inject of AW106 once mixed with the hardener was found to be difficult even after warming in hot (~60degC ) water. The hole size is 2.0mm, syringe was 20ml with 1.371mm int. dia. nozzle. In addition the distribution of the epoxy around the insert was incomplete despite warming of the panel and insert with a hot air gun.</a:t>
            </a:r>
          </a:p>
          <a:p>
            <a:endParaRPr lang="en-GB" dirty="0"/>
          </a:p>
          <a:p>
            <a:r>
              <a:rPr lang="en-GB" dirty="0" smtClean="0"/>
              <a:t>The second attempt was made with an old tin of </a:t>
            </a:r>
            <a:r>
              <a:rPr lang="en-GB" dirty="0" err="1" smtClean="0"/>
              <a:t>Stycast</a:t>
            </a:r>
            <a:r>
              <a:rPr lang="en-GB" dirty="0" smtClean="0"/>
              <a:t> found in our 904 stock. Here the mixed viscosity was 20 times lower and gave good results in terms of filling. However additional problems where encountered  namely as the cell size is large and the inserts are near the edge of the panel, as the design requires, the epoxy would leak out of the panel !  A temporary solution was to use hot melt adhesive which if opaque and moulded in a suitable fashion would/could be a solution. This method is used in making the gas gaps from Korea. The </a:t>
            </a:r>
            <a:r>
              <a:rPr lang="en-GB" dirty="0" err="1" smtClean="0"/>
              <a:t>stycast</a:t>
            </a:r>
            <a:r>
              <a:rPr lang="en-GB" dirty="0" smtClean="0"/>
              <a:t> fully polymerised despite its 5 years of age. </a:t>
            </a:r>
          </a:p>
          <a:p>
            <a:endParaRPr lang="en-GB" dirty="0"/>
          </a:p>
          <a:p>
            <a:r>
              <a:rPr lang="en-GB" dirty="0" smtClean="0"/>
              <a:t>A suitable bonding agent must be sourced.</a:t>
            </a:r>
          </a:p>
          <a:p>
            <a:endParaRPr lang="en-GB" dirty="0"/>
          </a:p>
          <a:p>
            <a:r>
              <a:rPr lang="en-GB" dirty="0" smtClean="0"/>
              <a:t>This brings to a head the need to solve the edge question.</a:t>
            </a:r>
          </a:p>
          <a:p>
            <a:endParaRPr lang="en-GB" dirty="0"/>
          </a:p>
          <a:p>
            <a:r>
              <a:rPr lang="en-GB" dirty="0" smtClean="0"/>
              <a:t>In addition the use of tape to seal the bottom of the insert to the panel is not a good solution if the screws and spacer bar are used to position the insert within the thickness of the panel as the insert twists slightly during the tightening  which rotates the insert and introduces wrinkles. they then allow the potting compound to spread out beyond the insert so complicating the  clean up procedure and increasing the time to completion. An alternative method must be found.</a:t>
            </a:r>
          </a:p>
          <a:p>
            <a:endParaRPr lang="en-GB" dirty="0"/>
          </a:p>
          <a:p>
            <a:endParaRPr lang="en-GB" dirty="0" smtClean="0"/>
          </a:p>
          <a:p>
            <a:endParaRPr lang="en-GB" dirty="0"/>
          </a:p>
        </p:txBody>
      </p:sp>
    </p:spTree>
    <p:extLst>
      <p:ext uri="{BB962C8B-B14F-4D97-AF65-F5344CB8AC3E}">
        <p14:creationId xmlns:p14="http://schemas.microsoft.com/office/powerpoint/2010/main" val="102544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0" y="2316558"/>
            <a:ext cx="5613400" cy="31575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610518"/>
            <a:ext cx="5716412" cy="3215482"/>
          </a:xfrm>
          <a:prstGeom prst="rect">
            <a:avLst/>
          </a:prstGeom>
        </p:spPr>
      </p:pic>
      <p:sp>
        <p:nvSpPr>
          <p:cNvPr id="7" name="TextBox 6"/>
          <p:cNvSpPr txBox="1"/>
          <p:nvPr/>
        </p:nvSpPr>
        <p:spPr>
          <a:xfrm>
            <a:off x="1206500" y="1610518"/>
            <a:ext cx="3289300" cy="646331"/>
          </a:xfrm>
          <a:prstGeom prst="rect">
            <a:avLst/>
          </a:prstGeom>
          <a:noFill/>
        </p:spPr>
        <p:txBody>
          <a:bodyPr wrap="square" rtlCol="0">
            <a:spAutoFit/>
          </a:bodyPr>
          <a:lstStyle/>
          <a:p>
            <a:r>
              <a:rPr lang="en-GB" dirty="0" smtClean="0"/>
              <a:t>Sealing of the HCP edge to stop the epoxy leak</a:t>
            </a:r>
            <a:endParaRPr lang="en-GB" dirty="0"/>
          </a:p>
        </p:txBody>
      </p:sp>
      <p:sp>
        <p:nvSpPr>
          <p:cNvPr id="8" name="TextBox 7"/>
          <p:cNvSpPr txBox="1"/>
          <p:nvPr/>
        </p:nvSpPr>
        <p:spPr>
          <a:xfrm>
            <a:off x="6851650" y="4826000"/>
            <a:ext cx="4509912" cy="1200329"/>
          </a:xfrm>
          <a:prstGeom prst="rect">
            <a:avLst/>
          </a:prstGeom>
          <a:noFill/>
        </p:spPr>
        <p:txBody>
          <a:bodyPr wrap="square" rtlCol="0">
            <a:spAutoFit/>
          </a:bodyPr>
          <a:lstStyle/>
          <a:p>
            <a:r>
              <a:rPr lang="en-GB" dirty="0" smtClean="0"/>
              <a:t>Finished injection with both holes full of epoxy after the bubbles have exited. The excess can be readily removed given the long operating life</a:t>
            </a:r>
            <a:endParaRPr lang="en-GB" dirty="0"/>
          </a:p>
        </p:txBody>
      </p:sp>
    </p:spTree>
    <p:extLst>
      <p:ext uri="{BB962C8B-B14F-4D97-AF65-F5344CB8AC3E}">
        <p14:creationId xmlns:p14="http://schemas.microsoft.com/office/powerpoint/2010/main" val="34174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287" y="623454"/>
            <a:ext cx="5090651" cy="286397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00" y="3200400"/>
            <a:ext cx="6502400" cy="3657600"/>
          </a:xfrm>
          <a:prstGeom prst="rect">
            <a:avLst/>
          </a:prstGeom>
        </p:spPr>
      </p:pic>
      <p:sp>
        <p:nvSpPr>
          <p:cNvPr id="5" name="TextBox 4"/>
          <p:cNvSpPr txBox="1"/>
          <p:nvPr/>
        </p:nvSpPr>
        <p:spPr>
          <a:xfrm>
            <a:off x="980902" y="3665913"/>
            <a:ext cx="2768138" cy="923330"/>
          </a:xfrm>
          <a:prstGeom prst="rect">
            <a:avLst/>
          </a:prstGeom>
          <a:noFill/>
        </p:spPr>
        <p:txBody>
          <a:bodyPr wrap="square" rtlCol="0">
            <a:spAutoFit/>
          </a:bodyPr>
          <a:lstStyle/>
          <a:p>
            <a:r>
              <a:rPr lang="en-GB" dirty="0" smtClean="0"/>
              <a:t>An example of tape distortion and epoxy spreading below tape</a:t>
            </a:r>
            <a:endParaRPr lang="en-GB" dirty="0"/>
          </a:p>
        </p:txBody>
      </p:sp>
      <p:sp>
        <p:nvSpPr>
          <p:cNvPr id="6" name="TextBox 5"/>
          <p:cNvSpPr txBox="1"/>
          <p:nvPr/>
        </p:nvSpPr>
        <p:spPr>
          <a:xfrm>
            <a:off x="7664335" y="1878676"/>
            <a:ext cx="3017520" cy="646331"/>
          </a:xfrm>
          <a:prstGeom prst="rect">
            <a:avLst/>
          </a:prstGeom>
          <a:noFill/>
        </p:spPr>
        <p:txBody>
          <a:bodyPr wrap="square" rtlCol="0">
            <a:spAutoFit/>
          </a:bodyPr>
          <a:lstStyle/>
          <a:p>
            <a:r>
              <a:rPr lang="en-GB" dirty="0" smtClean="0"/>
              <a:t>Preparing the HCP and inserts for bonding. One is left out.</a:t>
            </a:r>
            <a:endParaRPr lang="en-GB" dirty="0"/>
          </a:p>
        </p:txBody>
      </p:sp>
    </p:spTree>
    <p:extLst>
      <p:ext uri="{BB962C8B-B14F-4D97-AF65-F5344CB8AC3E}">
        <p14:creationId xmlns:p14="http://schemas.microsoft.com/office/powerpoint/2010/main" val="3403429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749</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HCP small proto Panel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Conclusions for the small insert prototype</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HCP small proto Panel</dc:title>
  <dc:creator>Ian Crotty</dc:creator>
  <cp:lastModifiedBy>Ian Crotty</cp:lastModifiedBy>
  <cp:revision>63</cp:revision>
  <dcterms:created xsi:type="dcterms:W3CDTF">2018-04-06T12:19:38Z</dcterms:created>
  <dcterms:modified xsi:type="dcterms:W3CDTF">2019-01-25T17:20:54Z</dcterms:modified>
</cp:coreProperties>
</file>