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67" r:id="rId5"/>
    <p:sldId id="268" r:id="rId6"/>
    <p:sldId id="262" r:id="rId7"/>
    <p:sldId id="265" r:id="rId8"/>
    <p:sldId id="266" r:id="rId9"/>
    <p:sldId id="261"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01" d="100"/>
          <a:sy n="101" d="100"/>
        </p:scale>
        <p:origin x="12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Chamber deflection of original high grade alloy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No End support.St edge on Ch</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'18and19April2018'!$E$13:$E$19</c:f>
              <c:numCache>
                <c:formatCode>General</c:formatCode>
                <c:ptCount val="7"/>
                <c:pt idx="0">
                  <c:v>0</c:v>
                </c:pt>
                <c:pt idx="1">
                  <c:v>24</c:v>
                </c:pt>
                <c:pt idx="2">
                  <c:v>44.5</c:v>
                </c:pt>
                <c:pt idx="3">
                  <c:v>85</c:v>
                </c:pt>
                <c:pt idx="4">
                  <c:v>45</c:v>
                </c:pt>
                <c:pt idx="5">
                  <c:v>24</c:v>
                </c:pt>
                <c:pt idx="6">
                  <c:v>0</c:v>
                </c:pt>
              </c:numCache>
            </c:numRef>
          </c:xVal>
          <c:yVal>
            <c:numRef>
              <c:f>'18and19April2018'!$G$13:$G$19</c:f>
              <c:numCache>
                <c:formatCode>General</c:formatCode>
                <c:ptCount val="7"/>
                <c:pt idx="0">
                  <c:v>0</c:v>
                </c:pt>
                <c:pt idx="1">
                  <c:v>0.75</c:v>
                </c:pt>
                <c:pt idx="2">
                  <c:v>3.4499999999999997</c:v>
                </c:pt>
                <c:pt idx="3">
                  <c:v>3.5800000000000005</c:v>
                </c:pt>
                <c:pt idx="4">
                  <c:v>3.5500000000000003</c:v>
                </c:pt>
                <c:pt idx="5">
                  <c:v>0.75</c:v>
                </c:pt>
                <c:pt idx="6">
                  <c:v>-0.16999999999999993</c:v>
                </c:pt>
              </c:numCache>
            </c:numRef>
          </c:yVal>
          <c:smooth val="1"/>
          <c:extLst>
            <c:ext xmlns:c16="http://schemas.microsoft.com/office/drawing/2014/chart" uri="{C3380CC4-5D6E-409C-BE32-E72D297353CC}">
              <c16:uniqueId val="{00000000-8188-4DE0-BA05-5B7DA67150BD}"/>
            </c:ext>
          </c:extLst>
        </c:ser>
        <c:ser>
          <c:idx val="1"/>
          <c:order val="1"/>
          <c:tx>
            <c:v>End Support St edge on blocks</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'18and19April2018'!$E$27:$E$33</c:f>
              <c:numCache>
                <c:formatCode>General</c:formatCode>
                <c:ptCount val="7"/>
                <c:pt idx="0">
                  <c:v>0</c:v>
                </c:pt>
                <c:pt idx="1">
                  <c:v>24</c:v>
                </c:pt>
                <c:pt idx="2">
                  <c:v>44</c:v>
                </c:pt>
                <c:pt idx="3">
                  <c:v>86.5</c:v>
                </c:pt>
                <c:pt idx="4">
                  <c:v>44</c:v>
                </c:pt>
                <c:pt idx="5">
                  <c:v>24</c:v>
                </c:pt>
                <c:pt idx="6">
                  <c:v>0</c:v>
                </c:pt>
              </c:numCache>
            </c:numRef>
          </c:xVal>
          <c:yVal>
            <c:numRef>
              <c:f>'18and19April2018'!$G$27:$G$33</c:f>
              <c:numCache>
                <c:formatCode>General</c:formatCode>
                <c:ptCount val="7"/>
                <c:pt idx="0">
                  <c:v>0</c:v>
                </c:pt>
                <c:pt idx="1">
                  <c:v>4.6899999999999995</c:v>
                </c:pt>
                <c:pt idx="2">
                  <c:v>4.7099999999999991</c:v>
                </c:pt>
                <c:pt idx="3">
                  <c:v>4.82</c:v>
                </c:pt>
                <c:pt idx="4">
                  <c:v>4.6899999999999995</c:v>
                </c:pt>
                <c:pt idx="5">
                  <c:v>4.1999999999999993</c:v>
                </c:pt>
                <c:pt idx="6">
                  <c:v>-2.0000000000000462E-2</c:v>
                </c:pt>
              </c:numCache>
            </c:numRef>
          </c:yVal>
          <c:smooth val="1"/>
          <c:extLst>
            <c:ext xmlns:c16="http://schemas.microsoft.com/office/drawing/2014/chart" uri="{C3380CC4-5D6E-409C-BE32-E72D297353CC}">
              <c16:uniqueId val="{00000001-8188-4DE0-BA05-5B7DA67150BD}"/>
            </c:ext>
          </c:extLst>
        </c:ser>
        <c:ser>
          <c:idx val="2"/>
          <c:order val="2"/>
          <c:tx>
            <c:v>High R bar removed Blocs under ST edge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Pm19April2018!$E$13:$E$23</c:f>
              <c:numCache>
                <c:formatCode>General</c:formatCode>
                <c:ptCount val="11"/>
                <c:pt idx="0">
                  <c:v>0</c:v>
                </c:pt>
                <c:pt idx="1">
                  <c:v>24</c:v>
                </c:pt>
                <c:pt idx="2">
                  <c:v>44</c:v>
                </c:pt>
                <c:pt idx="3">
                  <c:v>84</c:v>
                </c:pt>
                <c:pt idx="4">
                  <c:v>91</c:v>
                </c:pt>
                <c:pt idx="5">
                  <c:v>109</c:v>
                </c:pt>
                <c:pt idx="6">
                  <c:v>91</c:v>
                </c:pt>
                <c:pt idx="7">
                  <c:v>84</c:v>
                </c:pt>
                <c:pt idx="8">
                  <c:v>44</c:v>
                </c:pt>
                <c:pt idx="9">
                  <c:v>24</c:v>
                </c:pt>
                <c:pt idx="10">
                  <c:v>0</c:v>
                </c:pt>
              </c:numCache>
            </c:numRef>
          </c:xVal>
          <c:yVal>
            <c:numRef>
              <c:f>Pm19April2018!$G$13:$G$23</c:f>
              <c:numCache>
                <c:formatCode>0.00</c:formatCode>
                <c:ptCount val="11"/>
                <c:pt idx="0" formatCode="General">
                  <c:v>0</c:v>
                </c:pt>
                <c:pt idx="1">
                  <c:v>1.94</c:v>
                </c:pt>
                <c:pt idx="2">
                  <c:v>5.0199999999999996</c:v>
                </c:pt>
                <c:pt idx="3">
                  <c:v>5.1499999999999995</c:v>
                </c:pt>
                <c:pt idx="4">
                  <c:v>5.2299999999999995</c:v>
                </c:pt>
                <c:pt idx="5">
                  <c:v>5.41</c:v>
                </c:pt>
                <c:pt idx="6">
                  <c:v>5.28</c:v>
                </c:pt>
                <c:pt idx="7">
                  <c:v>5.29</c:v>
                </c:pt>
                <c:pt idx="8">
                  <c:v>5.1100000000000003</c:v>
                </c:pt>
                <c:pt idx="9">
                  <c:v>2.0099999999999998</c:v>
                </c:pt>
                <c:pt idx="10">
                  <c:v>-3.0000000000000027E-2</c:v>
                </c:pt>
              </c:numCache>
            </c:numRef>
          </c:yVal>
          <c:smooth val="1"/>
          <c:extLst>
            <c:ext xmlns:c16="http://schemas.microsoft.com/office/drawing/2014/chart" uri="{C3380CC4-5D6E-409C-BE32-E72D297353CC}">
              <c16:uniqueId val="{00000002-8188-4DE0-BA05-5B7DA67150BD}"/>
            </c:ext>
          </c:extLst>
        </c:ser>
        <c:ser>
          <c:idx val="3"/>
          <c:order val="3"/>
          <c:tx>
            <c:v>High R Bar. Blocs removed under ST edge</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Pm19April2018!$E$34:$E$44</c:f>
              <c:numCache>
                <c:formatCode>General</c:formatCode>
                <c:ptCount val="11"/>
                <c:pt idx="0">
                  <c:v>0</c:v>
                </c:pt>
                <c:pt idx="1">
                  <c:v>24</c:v>
                </c:pt>
                <c:pt idx="2">
                  <c:v>44</c:v>
                </c:pt>
                <c:pt idx="3">
                  <c:v>84</c:v>
                </c:pt>
                <c:pt idx="4">
                  <c:v>91</c:v>
                </c:pt>
                <c:pt idx="5">
                  <c:v>109</c:v>
                </c:pt>
                <c:pt idx="6">
                  <c:v>91</c:v>
                </c:pt>
                <c:pt idx="7">
                  <c:v>84</c:v>
                </c:pt>
                <c:pt idx="8">
                  <c:v>44</c:v>
                </c:pt>
                <c:pt idx="9">
                  <c:v>24</c:v>
                </c:pt>
                <c:pt idx="10">
                  <c:v>0</c:v>
                </c:pt>
              </c:numCache>
            </c:numRef>
          </c:xVal>
          <c:yVal>
            <c:numRef>
              <c:f>Pm19April2018!$G$34:$G$44</c:f>
              <c:numCache>
                <c:formatCode>General</c:formatCode>
                <c:ptCount val="11"/>
                <c:pt idx="0">
                  <c:v>0</c:v>
                </c:pt>
                <c:pt idx="1">
                  <c:v>3.88</c:v>
                </c:pt>
                <c:pt idx="2">
                  <c:v>3.96</c:v>
                </c:pt>
                <c:pt idx="3">
                  <c:v>3.99</c:v>
                </c:pt>
                <c:pt idx="4">
                  <c:v>4.1100000000000003</c:v>
                </c:pt>
                <c:pt idx="5">
                  <c:v>4.01</c:v>
                </c:pt>
                <c:pt idx="6">
                  <c:v>4.0199999999999996</c:v>
                </c:pt>
                <c:pt idx="7">
                  <c:v>4.0199999999999996</c:v>
                </c:pt>
                <c:pt idx="8">
                  <c:v>4.12</c:v>
                </c:pt>
                <c:pt idx="9">
                  <c:v>4.01</c:v>
                </c:pt>
                <c:pt idx="10">
                  <c:v>0.54999999999999993</c:v>
                </c:pt>
              </c:numCache>
            </c:numRef>
          </c:yVal>
          <c:smooth val="1"/>
          <c:extLst>
            <c:ext xmlns:c16="http://schemas.microsoft.com/office/drawing/2014/chart" uri="{C3380CC4-5D6E-409C-BE32-E72D297353CC}">
              <c16:uniqueId val="{00000003-8188-4DE0-BA05-5B7DA67150BD}"/>
            </c:ext>
          </c:extLst>
        </c:ser>
        <c:dLbls>
          <c:showLegendKey val="0"/>
          <c:showVal val="0"/>
          <c:showCatName val="0"/>
          <c:showSerName val="0"/>
          <c:showPercent val="0"/>
          <c:showBubbleSize val="0"/>
        </c:dLbls>
        <c:axId val="314320624"/>
        <c:axId val="313807456"/>
      </c:scatterChart>
      <c:valAx>
        <c:axId val="314320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Displacement at low R [mm]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807456"/>
        <c:crosses val="autoZero"/>
        <c:crossBetween val="midCat"/>
      </c:valAx>
      <c:valAx>
        <c:axId val="31380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Deflection at centre of chamber [mm]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32062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E0E7B6-527D-4D88-9349-D69C3A3B44C2}"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24924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0E7B6-527D-4D88-9349-D69C3A3B44C2}"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333937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0E7B6-527D-4D88-9349-D69C3A3B44C2}"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1291228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744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663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91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92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291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749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605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2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E0E7B6-527D-4D88-9349-D69C3A3B44C2}"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3317613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581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6143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741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E0E7B6-527D-4D88-9349-D69C3A3B44C2}" type="datetimeFigureOut">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274156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E0E7B6-527D-4D88-9349-D69C3A3B44C2}" type="datetimeFigureOut">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267193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E0E7B6-527D-4D88-9349-D69C3A3B44C2}" type="datetimeFigureOut">
              <a:rPr lang="en-GB" smtClean="0"/>
              <a:t>23/04/2018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421719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E0E7B6-527D-4D88-9349-D69C3A3B44C2}" type="datetimeFigureOut">
              <a:rPr lang="en-GB" smtClean="0"/>
              <a:t>23/04/2018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82080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0E7B6-527D-4D88-9349-D69C3A3B44C2}" type="datetimeFigureOut">
              <a:rPr lang="en-GB" smtClean="0"/>
              <a:t>23/04/2018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265977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E0E7B6-527D-4D88-9349-D69C3A3B44C2}" type="datetimeFigureOut">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31233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E0E7B6-527D-4D88-9349-D69C3A3B44C2}" type="datetimeFigureOut">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00083-9DF0-4646-B7F0-AB84484AF2B5}" type="slidenum">
              <a:rPr lang="en-GB" smtClean="0"/>
              <a:t>‹#›</a:t>
            </a:fld>
            <a:endParaRPr lang="en-GB"/>
          </a:p>
        </p:txBody>
      </p:sp>
    </p:spTree>
    <p:extLst>
      <p:ext uri="{BB962C8B-B14F-4D97-AF65-F5344CB8AC3E}">
        <p14:creationId xmlns:p14="http://schemas.microsoft.com/office/powerpoint/2010/main" val="181844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0E7B6-527D-4D88-9349-D69C3A3B44C2}" type="datetimeFigureOut">
              <a:rPr lang="en-GB" smtClean="0"/>
              <a:t>23/04/2018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00083-9DF0-4646-B7F0-AB84484AF2B5}" type="slidenum">
              <a:rPr lang="en-GB" smtClean="0"/>
              <a:t>‹#›</a:t>
            </a:fld>
            <a:endParaRPr lang="en-GB"/>
          </a:p>
        </p:txBody>
      </p:sp>
    </p:spTree>
    <p:extLst>
      <p:ext uri="{BB962C8B-B14F-4D97-AF65-F5344CB8AC3E}">
        <p14:creationId xmlns:p14="http://schemas.microsoft.com/office/powerpoint/2010/main" val="300133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2451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igitalcommons.calpoly.edu/cgi/viewcontent.cgi?article=1146&amp;context=matesp" TargetMode="External"/><Relationship Id="rId2" Type="http://schemas.openxmlformats.org/officeDocument/2006/relationships/hyperlink" Target="https://www.researchgate.net/post/How_to_calculate_bending_stiffness_shear_stiffness_core_stresses_and_face_stresses_for_Sandwich_panel_with_a_foam_core" TargetMode="External"/><Relationship Id="rId1" Type="http://schemas.openxmlformats.org/officeDocument/2006/relationships/slideLayout" Target="../slideLayouts/slideLayout2.xml"/><Relationship Id="rId6" Type="http://schemas.openxmlformats.org/officeDocument/2006/relationships/hyperlink" Target="https://orbilu.uni.lu/bitstream/10993/9845/1/Paper2011_shear_ORBI.pdf" TargetMode="External"/><Relationship Id="rId5" Type="http://schemas.openxmlformats.org/officeDocument/2006/relationships/hyperlink" Target="http://www.ijera.com/papers/Vol2_issue3/BK23365374.pdf" TargetMode="External"/><Relationship Id="rId4" Type="http://schemas.openxmlformats.org/officeDocument/2006/relationships/hyperlink" Target="http://citeseerx.ist.psu.edu/viewdoc/download?doi=10.1.1.678.3714&amp;rep=rep1&amp;typ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HCP </a:t>
            </a:r>
            <a:r>
              <a:rPr lang="en-GB" dirty="0" err="1" smtClean="0"/>
              <a:t>Stifness</a:t>
            </a:r>
            <a:r>
              <a:rPr lang="en-GB" dirty="0" smtClean="0"/>
              <a:t> </a:t>
            </a:r>
            <a:r>
              <a:rPr lang="en-GB" dirty="0" err="1" smtClean="0"/>
              <a:t>caluclation</a:t>
            </a:r>
            <a:endParaRPr lang="en-GB" dirty="0"/>
          </a:p>
        </p:txBody>
      </p:sp>
      <p:sp>
        <p:nvSpPr>
          <p:cNvPr id="3" name="Subtitle 2"/>
          <p:cNvSpPr>
            <a:spLocks noGrp="1"/>
          </p:cNvSpPr>
          <p:nvPr>
            <p:ph type="subTitle" idx="1"/>
          </p:nvPr>
        </p:nvSpPr>
        <p:spPr/>
        <p:txBody>
          <a:bodyPr/>
          <a:lstStyle/>
          <a:p>
            <a:r>
              <a:rPr lang="en-GB" dirty="0" smtClean="0"/>
              <a:t>Ian and Yasser</a:t>
            </a:r>
            <a:endParaRPr lang="en-GB" dirty="0" smtClean="0"/>
          </a:p>
          <a:p>
            <a:r>
              <a:rPr lang="en-GB" dirty="0" smtClean="0"/>
              <a:t>17April 2018</a:t>
            </a:r>
            <a:endParaRPr lang="en-GB" dirty="0"/>
          </a:p>
        </p:txBody>
      </p:sp>
    </p:spTree>
    <p:extLst>
      <p:ext uri="{BB962C8B-B14F-4D97-AF65-F5344CB8AC3E}">
        <p14:creationId xmlns:p14="http://schemas.microsoft.com/office/powerpoint/2010/main" val="355911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443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265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50007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75" y="2284536"/>
            <a:ext cx="4076906" cy="2293260"/>
          </a:xfrm>
          <a:prstGeom prst="rect">
            <a:avLst/>
          </a:prstGeom>
        </p:spPr>
      </p:pic>
      <p:sp>
        <p:nvSpPr>
          <p:cNvPr id="6" name="TextBox 5"/>
          <p:cNvSpPr txBox="1"/>
          <p:nvPr/>
        </p:nvSpPr>
        <p:spPr>
          <a:xfrm>
            <a:off x="278605" y="1057336"/>
            <a:ext cx="3086100" cy="923330"/>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Care must be taken to assemble chambers flat.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5mm deflection over 400mm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p:cNvCxnSpPr/>
          <p:nvPr/>
        </p:nvCxnSpPr>
        <p:spPr>
          <a:xfrm>
            <a:off x="1821655" y="1980666"/>
            <a:ext cx="1543050" cy="11149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4368" y="294284"/>
            <a:ext cx="5400675" cy="531257"/>
          </a:xfrm>
          <a:prstGeom prst="rect">
            <a:avLst/>
          </a:prstGeom>
          <a:noFill/>
        </p:spPr>
        <p:txBody>
          <a:bodyPr wrap="square" rtlCol="0">
            <a:spAutoFit/>
          </a:bodyPr>
          <a:lstStyle/>
          <a:p>
            <a:r>
              <a:rPr lang="en-GB" sz="2800" dirty="0" smtClean="0"/>
              <a:t>Chamber stiffness and flatness</a:t>
            </a:r>
            <a:endParaRPr lang="en-GB" sz="2800" dirty="0"/>
          </a:p>
        </p:txBody>
      </p:sp>
      <p:sp>
        <p:nvSpPr>
          <p:cNvPr id="9" name="TextBox 8"/>
          <p:cNvSpPr txBox="1"/>
          <p:nvPr/>
        </p:nvSpPr>
        <p:spPr>
          <a:xfrm>
            <a:off x="5476875" y="294283"/>
            <a:ext cx="6619875" cy="6186309"/>
          </a:xfrm>
          <a:prstGeom prst="rect">
            <a:avLst/>
          </a:prstGeom>
          <a:noFill/>
        </p:spPr>
        <p:txBody>
          <a:bodyPr wrap="square" rtlCol="0">
            <a:spAutoFit/>
          </a:bodyPr>
          <a:lstStyle/>
          <a:p>
            <a:r>
              <a:rPr lang="en-GB" dirty="0" smtClean="0"/>
              <a:t>The chamber elements are very flexible. The gaps can support minimal bending before the stress in the bonding the spacers of the gaps is compromised. The stiffness of the mechanics comes from ensuring that the top and bottom HCP are linked with a </a:t>
            </a:r>
            <a:r>
              <a:rPr lang="en-GB" dirty="0" err="1" smtClean="0"/>
              <a:t>minimium</a:t>
            </a:r>
            <a:r>
              <a:rPr lang="en-GB" dirty="0" smtClean="0"/>
              <a:t> of strain possible between the two. Check “ Beam Theory”.</a:t>
            </a:r>
          </a:p>
          <a:p>
            <a:endParaRPr lang="en-GB" dirty="0"/>
          </a:p>
          <a:p>
            <a:r>
              <a:rPr lang="en-GB" dirty="0" smtClean="0"/>
              <a:t>This is attained first of all in the HCP by bonding the two skins together with a shear resistant material, the core, normally of hexagonal form, thus explaining the </a:t>
            </a:r>
            <a:r>
              <a:rPr lang="en-GB" dirty="0" err="1" smtClean="0"/>
              <a:t>origine</a:t>
            </a:r>
            <a:r>
              <a:rPr lang="en-GB" dirty="0" smtClean="0"/>
              <a:t> of the name “Honeycomb panel”.</a:t>
            </a:r>
          </a:p>
          <a:p>
            <a:endParaRPr lang="en-GB" dirty="0"/>
          </a:p>
          <a:p>
            <a:r>
              <a:rPr lang="en-GB" dirty="0" smtClean="0"/>
              <a:t>Secondly the top and bottom HCP are held apart by the bars. Their role is to ensure a shear resistance between the bottom and top panel. The bars do not contribute in a significant manner to the bending rigidity of the assembly. The transmission of this strain resistance through the spacers and screws to the HCP will ensure a rigid mechanical assembly suitable to allow manipulation and mounting of the gaps within these mechanical assemblies which have become a rigid chamber assembly. </a:t>
            </a:r>
          </a:p>
          <a:p>
            <a:endParaRPr lang="en-GB" dirty="0"/>
          </a:p>
          <a:p>
            <a:r>
              <a:rPr lang="en-GB" dirty="0" smtClean="0"/>
              <a:t>The stiffness od the insert </a:t>
            </a:r>
            <a:r>
              <a:rPr lang="en-GB" dirty="0" err="1" smtClean="0"/>
              <a:t>bondingin</a:t>
            </a:r>
            <a:r>
              <a:rPr lang="en-GB" dirty="0" smtClean="0"/>
              <a:t> to the HCP and the tightness of the screws must be ensured in order </a:t>
            </a:r>
            <a:r>
              <a:rPr lang="en-GB" dirty="0" err="1" smtClean="0"/>
              <a:t>tto</a:t>
            </a:r>
            <a:r>
              <a:rPr lang="en-GB" dirty="0" smtClean="0"/>
              <a:t> achieve the above result.</a:t>
            </a:r>
          </a:p>
        </p:txBody>
      </p:sp>
    </p:spTree>
    <p:extLst>
      <p:ext uri="{BB962C8B-B14F-4D97-AF65-F5344CB8AC3E}">
        <p14:creationId xmlns:p14="http://schemas.microsoft.com/office/powerpoint/2010/main" val="322341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 y="131885"/>
            <a:ext cx="5423877" cy="305093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168" y="160460"/>
            <a:ext cx="6002215" cy="33762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5899" y="3600999"/>
            <a:ext cx="5430715" cy="3054777"/>
          </a:xfrm>
          <a:prstGeom prst="rect">
            <a:avLst/>
          </a:prstGeom>
        </p:spPr>
      </p:pic>
      <p:sp>
        <p:nvSpPr>
          <p:cNvPr id="6" name="TextBox 5"/>
          <p:cNvSpPr txBox="1"/>
          <p:nvPr/>
        </p:nvSpPr>
        <p:spPr>
          <a:xfrm>
            <a:off x="114299" y="141410"/>
            <a:ext cx="3086100" cy="923330"/>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Care must be taken to assemble chambers flat.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5mm deflection over 400mm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p:cNvCxnSpPr/>
          <p:nvPr/>
        </p:nvCxnSpPr>
        <p:spPr>
          <a:xfrm>
            <a:off x="3200399" y="797266"/>
            <a:ext cx="1114426" cy="4086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57924" y="4152900"/>
            <a:ext cx="1666875" cy="369332"/>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Straight edge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 name="Straight Arrow Connector 10"/>
          <p:cNvCxnSpPr/>
          <p:nvPr/>
        </p:nvCxnSpPr>
        <p:spPr>
          <a:xfrm flipH="1">
            <a:off x="5623168" y="4522232"/>
            <a:ext cx="1187205" cy="9927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0"/>
          </p:cNvCxnSpPr>
          <p:nvPr/>
        </p:nvCxnSpPr>
        <p:spPr>
          <a:xfrm flipV="1">
            <a:off x="7091362" y="2019357"/>
            <a:ext cx="1319213" cy="21335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82100" y="4067175"/>
            <a:ext cx="2838450" cy="923330"/>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Micro-meter used to measure deflection under self weight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33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419215">
            <a:off x="1000125" y="2190749"/>
            <a:ext cx="10191750" cy="1409741"/>
          </a:xfrm>
          <a:custGeom>
            <a:avLst/>
            <a:gdLst>
              <a:gd name="connsiteX0" fmla="*/ 0 w 10191750"/>
              <a:gd name="connsiteY0" fmla="*/ 0 h 1409741"/>
              <a:gd name="connsiteX1" fmla="*/ 838200 w 10191750"/>
              <a:gd name="connsiteY1" fmla="*/ 485775 h 1409741"/>
              <a:gd name="connsiteX2" fmla="*/ 2695575 w 10191750"/>
              <a:gd name="connsiteY2" fmla="*/ 1095375 h 1409741"/>
              <a:gd name="connsiteX3" fmla="*/ 4648200 w 10191750"/>
              <a:gd name="connsiteY3" fmla="*/ 1314450 h 1409741"/>
              <a:gd name="connsiteX4" fmla="*/ 6534150 w 10191750"/>
              <a:gd name="connsiteY4" fmla="*/ 1409700 h 1409741"/>
              <a:gd name="connsiteX5" fmla="*/ 8115300 w 10191750"/>
              <a:gd name="connsiteY5" fmla="*/ 1304925 h 1409741"/>
              <a:gd name="connsiteX6" fmla="*/ 9677400 w 10191750"/>
              <a:gd name="connsiteY6" fmla="*/ 1038225 h 1409741"/>
              <a:gd name="connsiteX7" fmla="*/ 10191750 w 10191750"/>
              <a:gd name="connsiteY7" fmla="*/ 923925 h 1409741"/>
              <a:gd name="connsiteX8" fmla="*/ 10191750 w 10191750"/>
              <a:gd name="connsiteY8" fmla="*/ 923925 h 14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0" h="1409741">
                <a:moveTo>
                  <a:pt x="0" y="0"/>
                </a:moveTo>
                <a:cubicBezTo>
                  <a:pt x="194469" y="151606"/>
                  <a:pt x="388938" y="303213"/>
                  <a:pt x="838200" y="485775"/>
                </a:cubicBezTo>
                <a:cubicBezTo>
                  <a:pt x="1287463" y="668338"/>
                  <a:pt x="2060575" y="957263"/>
                  <a:pt x="2695575" y="1095375"/>
                </a:cubicBezTo>
                <a:cubicBezTo>
                  <a:pt x="3330575" y="1233488"/>
                  <a:pt x="4008438" y="1262063"/>
                  <a:pt x="4648200" y="1314450"/>
                </a:cubicBezTo>
                <a:cubicBezTo>
                  <a:pt x="5287962" y="1366837"/>
                  <a:pt x="5956300" y="1411287"/>
                  <a:pt x="6534150" y="1409700"/>
                </a:cubicBezTo>
                <a:cubicBezTo>
                  <a:pt x="7112000" y="1408113"/>
                  <a:pt x="7591425" y="1366837"/>
                  <a:pt x="8115300" y="1304925"/>
                </a:cubicBezTo>
                <a:cubicBezTo>
                  <a:pt x="8639175" y="1243013"/>
                  <a:pt x="9331325" y="1101725"/>
                  <a:pt x="9677400" y="1038225"/>
                </a:cubicBezTo>
                <a:cubicBezTo>
                  <a:pt x="10023475" y="974725"/>
                  <a:pt x="10191750" y="923925"/>
                  <a:pt x="10191750" y="923925"/>
                </a:cubicBezTo>
                <a:lnTo>
                  <a:pt x="10191750" y="923925"/>
                </a:lnTo>
              </a:path>
            </a:pathLst>
          </a:custGeom>
          <a:noFill/>
          <a:ln w="2476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10800000">
            <a:off x="1133475" y="1914524"/>
            <a:ext cx="457200" cy="282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rot="10800000">
            <a:off x="10553700" y="3857624"/>
            <a:ext cx="457200"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4375" y="4476750"/>
            <a:ext cx="10982325" cy="657225"/>
          </a:xfrm>
          <a:prstGeom prst="rect">
            <a:avLst/>
          </a:prstGeom>
          <a:pattFill prst="horzBrick">
            <a:fgClr>
              <a:schemeClr val="tx1">
                <a:lumMod val="75000"/>
                <a:lumOff val="2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152996" y="523702"/>
            <a:ext cx="8038408" cy="369332"/>
          </a:xfrm>
          <a:prstGeom prst="rect">
            <a:avLst/>
          </a:prstGeom>
          <a:noFill/>
        </p:spPr>
        <p:txBody>
          <a:bodyPr wrap="square" rtlCol="0">
            <a:spAutoFit/>
          </a:bodyPr>
          <a:lstStyle/>
          <a:p>
            <a:r>
              <a:rPr lang="en-GB" dirty="0" smtClean="0"/>
              <a:t>Plot chamber </a:t>
            </a:r>
            <a:r>
              <a:rPr lang="en-GB" dirty="0" err="1" smtClean="0"/>
              <a:t>sagitta</a:t>
            </a:r>
            <a:r>
              <a:rPr lang="en-GB" dirty="0" smtClean="0"/>
              <a:t> against the distance raised of one end of full chamber</a:t>
            </a:r>
            <a:endParaRPr lang="en-GB" dirty="0"/>
          </a:p>
        </p:txBody>
      </p:sp>
      <p:sp>
        <p:nvSpPr>
          <p:cNvPr id="9" name="Rectangle 8"/>
          <p:cNvSpPr/>
          <p:nvPr/>
        </p:nvSpPr>
        <p:spPr>
          <a:xfrm rot="722342">
            <a:off x="790575" y="2321296"/>
            <a:ext cx="10829925" cy="22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rot="6111167">
            <a:off x="5220226" y="2868801"/>
            <a:ext cx="799614" cy="45719"/>
          </a:xfrm>
          <a:prstGeom prst="leftRightArrow">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121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1476375" y="2647953"/>
            <a:ext cx="8667750" cy="1000125"/>
          </a:xfrm>
          <a:custGeom>
            <a:avLst/>
            <a:gdLst>
              <a:gd name="connsiteX0" fmla="*/ 0 w 8467725"/>
              <a:gd name="connsiteY0" fmla="*/ 236246 h 264821"/>
              <a:gd name="connsiteX1" fmla="*/ 228600 w 8467725"/>
              <a:gd name="connsiteY1" fmla="*/ 188621 h 264821"/>
              <a:gd name="connsiteX2" fmla="*/ 295275 w 8467725"/>
              <a:gd name="connsiteY2" fmla="*/ 179096 h 264821"/>
              <a:gd name="connsiteX3" fmla="*/ 809625 w 8467725"/>
              <a:gd name="connsiteY3" fmla="*/ 160046 h 264821"/>
              <a:gd name="connsiteX4" fmla="*/ 1123950 w 8467725"/>
              <a:gd name="connsiteY4" fmla="*/ 179096 h 264821"/>
              <a:gd name="connsiteX5" fmla="*/ 1219200 w 8467725"/>
              <a:gd name="connsiteY5" fmla="*/ 188621 h 264821"/>
              <a:gd name="connsiteX6" fmla="*/ 1295400 w 8467725"/>
              <a:gd name="connsiteY6" fmla="*/ 198146 h 264821"/>
              <a:gd name="connsiteX7" fmla="*/ 1676400 w 8467725"/>
              <a:gd name="connsiteY7" fmla="*/ 207671 h 264821"/>
              <a:gd name="connsiteX8" fmla="*/ 4038600 w 8467725"/>
              <a:gd name="connsiteY8" fmla="*/ 236246 h 264821"/>
              <a:gd name="connsiteX9" fmla="*/ 4257675 w 8467725"/>
              <a:gd name="connsiteY9" fmla="*/ 245771 h 264821"/>
              <a:gd name="connsiteX10" fmla="*/ 4429125 w 8467725"/>
              <a:gd name="connsiteY10" fmla="*/ 255296 h 264821"/>
              <a:gd name="connsiteX11" fmla="*/ 5524500 w 8467725"/>
              <a:gd name="connsiteY11" fmla="*/ 264821 h 264821"/>
              <a:gd name="connsiteX12" fmla="*/ 6496050 w 8467725"/>
              <a:gd name="connsiteY12" fmla="*/ 255296 h 264821"/>
              <a:gd name="connsiteX13" fmla="*/ 6524625 w 8467725"/>
              <a:gd name="connsiteY13" fmla="*/ 245771 h 264821"/>
              <a:gd name="connsiteX14" fmla="*/ 6619875 w 8467725"/>
              <a:gd name="connsiteY14" fmla="*/ 226721 h 264821"/>
              <a:gd name="connsiteX15" fmla="*/ 6648450 w 8467725"/>
              <a:gd name="connsiteY15" fmla="*/ 217196 h 264821"/>
              <a:gd name="connsiteX16" fmla="*/ 6762750 w 8467725"/>
              <a:gd name="connsiteY16" fmla="*/ 207671 h 264821"/>
              <a:gd name="connsiteX17" fmla="*/ 6972300 w 8467725"/>
              <a:gd name="connsiteY17" fmla="*/ 179096 h 264821"/>
              <a:gd name="connsiteX18" fmla="*/ 7105650 w 8467725"/>
              <a:gd name="connsiteY18" fmla="*/ 150521 h 264821"/>
              <a:gd name="connsiteX19" fmla="*/ 7162800 w 8467725"/>
              <a:gd name="connsiteY19" fmla="*/ 140996 h 264821"/>
              <a:gd name="connsiteX20" fmla="*/ 7267575 w 8467725"/>
              <a:gd name="connsiteY20" fmla="*/ 121946 h 264821"/>
              <a:gd name="connsiteX21" fmla="*/ 7334250 w 8467725"/>
              <a:gd name="connsiteY21" fmla="*/ 93371 h 264821"/>
              <a:gd name="connsiteX22" fmla="*/ 7400925 w 8467725"/>
              <a:gd name="connsiteY22" fmla="*/ 83846 h 264821"/>
              <a:gd name="connsiteX23" fmla="*/ 7458075 w 8467725"/>
              <a:gd name="connsiteY23" fmla="*/ 74321 h 264821"/>
              <a:gd name="connsiteX24" fmla="*/ 7534275 w 8467725"/>
              <a:gd name="connsiteY24" fmla="*/ 55271 h 264821"/>
              <a:gd name="connsiteX25" fmla="*/ 7658100 w 8467725"/>
              <a:gd name="connsiteY25" fmla="*/ 36221 h 264821"/>
              <a:gd name="connsiteX26" fmla="*/ 7686675 w 8467725"/>
              <a:gd name="connsiteY26" fmla="*/ 26696 h 264821"/>
              <a:gd name="connsiteX27" fmla="*/ 7772400 w 8467725"/>
              <a:gd name="connsiteY27" fmla="*/ 17171 h 264821"/>
              <a:gd name="connsiteX28" fmla="*/ 8067675 w 8467725"/>
              <a:gd name="connsiteY28" fmla="*/ 17171 h 264821"/>
              <a:gd name="connsiteX29" fmla="*/ 8124825 w 8467725"/>
              <a:gd name="connsiteY29" fmla="*/ 26696 h 264821"/>
              <a:gd name="connsiteX30" fmla="*/ 8153400 w 8467725"/>
              <a:gd name="connsiteY30" fmla="*/ 36221 h 264821"/>
              <a:gd name="connsiteX31" fmla="*/ 8315325 w 8467725"/>
              <a:gd name="connsiteY31" fmla="*/ 45746 h 264821"/>
              <a:gd name="connsiteX32" fmla="*/ 8467725 w 8467725"/>
              <a:gd name="connsiteY32" fmla="*/ 55271 h 264821"/>
              <a:gd name="connsiteX0" fmla="*/ 0 w 8467725"/>
              <a:gd name="connsiteY0" fmla="*/ 236246 h 264821"/>
              <a:gd name="connsiteX1" fmla="*/ 228600 w 8467725"/>
              <a:gd name="connsiteY1" fmla="*/ 188621 h 264821"/>
              <a:gd name="connsiteX2" fmla="*/ 295275 w 8467725"/>
              <a:gd name="connsiteY2" fmla="*/ 179096 h 264821"/>
              <a:gd name="connsiteX3" fmla="*/ 809625 w 8467725"/>
              <a:gd name="connsiteY3" fmla="*/ 160046 h 264821"/>
              <a:gd name="connsiteX4" fmla="*/ 1123950 w 8467725"/>
              <a:gd name="connsiteY4" fmla="*/ 179096 h 264821"/>
              <a:gd name="connsiteX5" fmla="*/ 1219200 w 8467725"/>
              <a:gd name="connsiteY5" fmla="*/ 188621 h 264821"/>
              <a:gd name="connsiteX6" fmla="*/ 1295400 w 8467725"/>
              <a:gd name="connsiteY6" fmla="*/ 198146 h 264821"/>
              <a:gd name="connsiteX7" fmla="*/ 4038600 w 8467725"/>
              <a:gd name="connsiteY7" fmla="*/ 236246 h 264821"/>
              <a:gd name="connsiteX8" fmla="*/ 4257675 w 8467725"/>
              <a:gd name="connsiteY8" fmla="*/ 245771 h 264821"/>
              <a:gd name="connsiteX9" fmla="*/ 4429125 w 8467725"/>
              <a:gd name="connsiteY9" fmla="*/ 255296 h 264821"/>
              <a:gd name="connsiteX10" fmla="*/ 5524500 w 8467725"/>
              <a:gd name="connsiteY10" fmla="*/ 264821 h 264821"/>
              <a:gd name="connsiteX11" fmla="*/ 6496050 w 8467725"/>
              <a:gd name="connsiteY11" fmla="*/ 255296 h 264821"/>
              <a:gd name="connsiteX12" fmla="*/ 6524625 w 8467725"/>
              <a:gd name="connsiteY12" fmla="*/ 245771 h 264821"/>
              <a:gd name="connsiteX13" fmla="*/ 6619875 w 8467725"/>
              <a:gd name="connsiteY13" fmla="*/ 226721 h 264821"/>
              <a:gd name="connsiteX14" fmla="*/ 6648450 w 8467725"/>
              <a:gd name="connsiteY14" fmla="*/ 217196 h 264821"/>
              <a:gd name="connsiteX15" fmla="*/ 6762750 w 8467725"/>
              <a:gd name="connsiteY15" fmla="*/ 207671 h 264821"/>
              <a:gd name="connsiteX16" fmla="*/ 6972300 w 8467725"/>
              <a:gd name="connsiteY16" fmla="*/ 179096 h 264821"/>
              <a:gd name="connsiteX17" fmla="*/ 7105650 w 8467725"/>
              <a:gd name="connsiteY17" fmla="*/ 150521 h 264821"/>
              <a:gd name="connsiteX18" fmla="*/ 7162800 w 8467725"/>
              <a:gd name="connsiteY18" fmla="*/ 140996 h 264821"/>
              <a:gd name="connsiteX19" fmla="*/ 7267575 w 8467725"/>
              <a:gd name="connsiteY19" fmla="*/ 121946 h 264821"/>
              <a:gd name="connsiteX20" fmla="*/ 7334250 w 8467725"/>
              <a:gd name="connsiteY20" fmla="*/ 93371 h 264821"/>
              <a:gd name="connsiteX21" fmla="*/ 7400925 w 8467725"/>
              <a:gd name="connsiteY21" fmla="*/ 83846 h 264821"/>
              <a:gd name="connsiteX22" fmla="*/ 7458075 w 8467725"/>
              <a:gd name="connsiteY22" fmla="*/ 74321 h 264821"/>
              <a:gd name="connsiteX23" fmla="*/ 7534275 w 8467725"/>
              <a:gd name="connsiteY23" fmla="*/ 55271 h 264821"/>
              <a:gd name="connsiteX24" fmla="*/ 7658100 w 8467725"/>
              <a:gd name="connsiteY24" fmla="*/ 36221 h 264821"/>
              <a:gd name="connsiteX25" fmla="*/ 7686675 w 8467725"/>
              <a:gd name="connsiteY25" fmla="*/ 26696 h 264821"/>
              <a:gd name="connsiteX26" fmla="*/ 7772400 w 8467725"/>
              <a:gd name="connsiteY26" fmla="*/ 17171 h 264821"/>
              <a:gd name="connsiteX27" fmla="*/ 8067675 w 8467725"/>
              <a:gd name="connsiteY27" fmla="*/ 17171 h 264821"/>
              <a:gd name="connsiteX28" fmla="*/ 8124825 w 8467725"/>
              <a:gd name="connsiteY28" fmla="*/ 26696 h 264821"/>
              <a:gd name="connsiteX29" fmla="*/ 8153400 w 8467725"/>
              <a:gd name="connsiteY29" fmla="*/ 36221 h 264821"/>
              <a:gd name="connsiteX30" fmla="*/ 8315325 w 8467725"/>
              <a:gd name="connsiteY30" fmla="*/ 45746 h 264821"/>
              <a:gd name="connsiteX31" fmla="*/ 8467725 w 8467725"/>
              <a:gd name="connsiteY31" fmla="*/ 55271 h 264821"/>
              <a:gd name="connsiteX0" fmla="*/ 0 w 8467725"/>
              <a:gd name="connsiteY0" fmla="*/ 236246 h 264821"/>
              <a:gd name="connsiteX1" fmla="*/ 228600 w 8467725"/>
              <a:gd name="connsiteY1" fmla="*/ 188621 h 264821"/>
              <a:gd name="connsiteX2" fmla="*/ 295275 w 8467725"/>
              <a:gd name="connsiteY2" fmla="*/ 179096 h 264821"/>
              <a:gd name="connsiteX3" fmla="*/ 809625 w 8467725"/>
              <a:gd name="connsiteY3" fmla="*/ 160046 h 264821"/>
              <a:gd name="connsiteX4" fmla="*/ 1123950 w 8467725"/>
              <a:gd name="connsiteY4" fmla="*/ 179096 h 264821"/>
              <a:gd name="connsiteX5" fmla="*/ 1295400 w 8467725"/>
              <a:gd name="connsiteY5" fmla="*/ 198146 h 264821"/>
              <a:gd name="connsiteX6" fmla="*/ 4038600 w 8467725"/>
              <a:gd name="connsiteY6" fmla="*/ 236246 h 264821"/>
              <a:gd name="connsiteX7" fmla="*/ 4257675 w 8467725"/>
              <a:gd name="connsiteY7" fmla="*/ 245771 h 264821"/>
              <a:gd name="connsiteX8" fmla="*/ 4429125 w 8467725"/>
              <a:gd name="connsiteY8" fmla="*/ 255296 h 264821"/>
              <a:gd name="connsiteX9" fmla="*/ 5524500 w 8467725"/>
              <a:gd name="connsiteY9" fmla="*/ 264821 h 264821"/>
              <a:gd name="connsiteX10" fmla="*/ 6496050 w 8467725"/>
              <a:gd name="connsiteY10" fmla="*/ 255296 h 264821"/>
              <a:gd name="connsiteX11" fmla="*/ 6524625 w 8467725"/>
              <a:gd name="connsiteY11" fmla="*/ 245771 h 264821"/>
              <a:gd name="connsiteX12" fmla="*/ 6619875 w 8467725"/>
              <a:gd name="connsiteY12" fmla="*/ 226721 h 264821"/>
              <a:gd name="connsiteX13" fmla="*/ 6648450 w 8467725"/>
              <a:gd name="connsiteY13" fmla="*/ 217196 h 264821"/>
              <a:gd name="connsiteX14" fmla="*/ 6762750 w 8467725"/>
              <a:gd name="connsiteY14" fmla="*/ 207671 h 264821"/>
              <a:gd name="connsiteX15" fmla="*/ 6972300 w 8467725"/>
              <a:gd name="connsiteY15" fmla="*/ 179096 h 264821"/>
              <a:gd name="connsiteX16" fmla="*/ 7105650 w 8467725"/>
              <a:gd name="connsiteY16" fmla="*/ 150521 h 264821"/>
              <a:gd name="connsiteX17" fmla="*/ 7162800 w 8467725"/>
              <a:gd name="connsiteY17" fmla="*/ 140996 h 264821"/>
              <a:gd name="connsiteX18" fmla="*/ 7267575 w 8467725"/>
              <a:gd name="connsiteY18" fmla="*/ 121946 h 264821"/>
              <a:gd name="connsiteX19" fmla="*/ 7334250 w 8467725"/>
              <a:gd name="connsiteY19" fmla="*/ 93371 h 264821"/>
              <a:gd name="connsiteX20" fmla="*/ 7400925 w 8467725"/>
              <a:gd name="connsiteY20" fmla="*/ 83846 h 264821"/>
              <a:gd name="connsiteX21" fmla="*/ 7458075 w 8467725"/>
              <a:gd name="connsiteY21" fmla="*/ 74321 h 264821"/>
              <a:gd name="connsiteX22" fmla="*/ 7534275 w 8467725"/>
              <a:gd name="connsiteY22" fmla="*/ 55271 h 264821"/>
              <a:gd name="connsiteX23" fmla="*/ 7658100 w 8467725"/>
              <a:gd name="connsiteY23" fmla="*/ 36221 h 264821"/>
              <a:gd name="connsiteX24" fmla="*/ 7686675 w 8467725"/>
              <a:gd name="connsiteY24" fmla="*/ 26696 h 264821"/>
              <a:gd name="connsiteX25" fmla="*/ 7772400 w 8467725"/>
              <a:gd name="connsiteY25" fmla="*/ 17171 h 264821"/>
              <a:gd name="connsiteX26" fmla="*/ 8067675 w 8467725"/>
              <a:gd name="connsiteY26" fmla="*/ 17171 h 264821"/>
              <a:gd name="connsiteX27" fmla="*/ 8124825 w 8467725"/>
              <a:gd name="connsiteY27" fmla="*/ 26696 h 264821"/>
              <a:gd name="connsiteX28" fmla="*/ 8153400 w 8467725"/>
              <a:gd name="connsiteY28" fmla="*/ 36221 h 264821"/>
              <a:gd name="connsiteX29" fmla="*/ 8315325 w 8467725"/>
              <a:gd name="connsiteY29" fmla="*/ 45746 h 264821"/>
              <a:gd name="connsiteX30" fmla="*/ 8467725 w 8467725"/>
              <a:gd name="connsiteY30" fmla="*/ 55271 h 264821"/>
              <a:gd name="connsiteX0" fmla="*/ 0 w 8467725"/>
              <a:gd name="connsiteY0" fmla="*/ 236246 h 264821"/>
              <a:gd name="connsiteX1" fmla="*/ 228600 w 8467725"/>
              <a:gd name="connsiteY1" fmla="*/ 188621 h 264821"/>
              <a:gd name="connsiteX2" fmla="*/ 295275 w 8467725"/>
              <a:gd name="connsiteY2" fmla="*/ 179096 h 264821"/>
              <a:gd name="connsiteX3" fmla="*/ 809625 w 8467725"/>
              <a:gd name="connsiteY3" fmla="*/ 160046 h 264821"/>
              <a:gd name="connsiteX4" fmla="*/ 1123950 w 8467725"/>
              <a:gd name="connsiteY4" fmla="*/ 179096 h 264821"/>
              <a:gd name="connsiteX5" fmla="*/ 4038600 w 8467725"/>
              <a:gd name="connsiteY5" fmla="*/ 236246 h 264821"/>
              <a:gd name="connsiteX6" fmla="*/ 4257675 w 8467725"/>
              <a:gd name="connsiteY6" fmla="*/ 245771 h 264821"/>
              <a:gd name="connsiteX7" fmla="*/ 4429125 w 8467725"/>
              <a:gd name="connsiteY7" fmla="*/ 255296 h 264821"/>
              <a:gd name="connsiteX8" fmla="*/ 5524500 w 8467725"/>
              <a:gd name="connsiteY8" fmla="*/ 264821 h 264821"/>
              <a:gd name="connsiteX9" fmla="*/ 6496050 w 8467725"/>
              <a:gd name="connsiteY9" fmla="*/ 255296 h 264821"/>
              <a:gd name="connsiteX10" fmla="*/ 6524625 w 8467725"/>
              <a:gd name="connsiteY10" fmla="*/ 245771 h 264821"/>
              <a:gd name="connsiteX11" fmla="*/ 6619875 w 8467725"/>
              <a:gd name="connsiteY11" fmla="*/ 226721 h 264821"/>
              <a:gd name="connsiteX12" fmla="*/ 6648450 w 8467725"/>
              <a:gd name="connsiteY12" fmla="*/ 217196 h 264821"/>
              <a:gd name="connsiteX13" fmla="*/ 6762750 w 8467725"/>
              <a:gd name="connsiteY13" fmla="*/ 207671 h 264821"/>
              <a:gd name="connsiteX14" fmla="*/ 6972300 w 8467725"/>
              <a:gd name="connsiteY14" fmla="*/ 179096 h 264821"/>
              <a:gd name="connsiteX15" fmla="*/ 7105650 w 8467725"/>
              <a:gd name="connsiteY15" fmla="*/ 150521 h 264821"/>
              <a:gd name="connsiteX16" fmla="*/ 7162800 w 8467725"/>
              <a:gd name="connsiteY16" fmla="*/ 140996 h 264821"/>
              <a:gd name="connsiteX17" fmla="*/ 7267575 w 8467725"/>
              <a:gd name="connsiteY17" fmla="*/ 121946 h 264821"/>
              <a:gd name="connsiteX18" fmla="*/ 7334250 w 8467725"/>
              <a:gd name="connsiteY18" fmla="*/ 93371 h 264821"/>
              <a:gd name="connsiteX19" fmla="*/ 7400925 w 8467725"/>
              <a:gd name="connsiteY19" fmla="*/ 83846 h 264821"/>
              <a:gd name="connsiteX20" fmla="*/ 7458075 w 8467725"/>
              <a:gd name="connsiteY20" fmla="*/ 74321 h 264821"/>
              <a:gd name="connsiteX21" fmla="*/ 7534275 w 8467725"/>
              <a:gd name="connsiteY21" fmla="*/ 55271 h 264821"/>
              <a:gd name="connsiteX22" fmla="*/ 7658100 w 8467725"/>
              <a:gd name="connsiteY22" fmla="*/ 36221 h 264821"/>
              <a:gd name="connsiteX23" fmla="*/ 7686675 w 8467725"/>
              <a:gd name="connsiteY23" fmla="*/ 26696 h 264821"/>
              <a:gd name="connsiteX24" fmla="*/ 7772400 w 8467725"/>
              <a:gd name="connsiteY24" fmla="*/ 17171 h 264821"/>
              <a:gd name="connsiteX25" fmla="*/ 8067675 w 8467725"/>
              <a:gd name="connsiteY25" fmla="*/ 17171 h 264821"/>
              <a:gd name="connsiteX26" fmla="*/ 8124825 w 8467725"/>
              <a:gd name="connsiteY26" fmla="*/ 26696 h 264821"/>
              <a:gd name="connsiteX27" fmla="*/ 8153400 w 8467725"/>
              <a:gd name="connsiteY27" fmla="*/ 36221 h 264821"/>
              <a:gd name="connsiteX28" fmla="*/ 8315325 w 8467725"/>
              <a:gd name="connsiteY28" fmla="*/ 45746 h 264821"/>
              <a:gd name="connsiteX29" fmla="*/ 8467725 w 8467725"/>
              <a:gd name="connsiteY29" fmla="*/ 55271 h 264821"/>
              <a:gd name="connsiteX0" fmla="*/ 0 w 8467725"/>
              <a:gd name="connsiteY0" fmla="*/ 236246 h 264821"/>
              <a:gd name="connsiteX1" fmla="*/ 228600 w 8467725"/>
              <a:gd name="connsiteY1" fmla="*/ 188621 h 264821"/>
              <a:gd name="connsiteX2" fmla="*/ 295275 w 8467725"/>
              <a:gd name="connsiteY2" fmla="*/ 179096 h 264821"/>
              <a:gd name="connsiteX3" fmla="*/ 1123950 w 8467725"/>
              <a:gd name="connsiteY3" fmla="*/ 179096 h 264821"/>
              <a:gd name="connsiteX4" fmla="*/ 4038600 w 8467725"/>
              <a:gd name="connsiteY4" fmla="*/ 236246 h 264821"/>
              <a:gd name="connsiteX5" fmla="*/ 4257675 w 8467725"/>
              <a:gd name="connsiteY5" fmla="*/ 245771 h 264821"/>
              <a:gd name="connsiteX6" fmla="*/ 4429125 w 8467725"/>
              <a:gd name="connsiteY6" fmla="*/ 255296 h 264821"/>
              <a:gd name="connsiteX7" fmla="*/ 5524500 w 8467725"/>
              <a:gd name="connsiteY7" fmla="*/ 264821 h 264821"/>
              <a:gd name="connsiteX8" fmla="*/ 6496050 w 8467725"/>
              <a:gd name="connsiteY8" fmla="*/ 255296 h 264821"/>
              <a:gd name="connsiteX9" fmla="*/ 6524625 w 8467725"/>
              <a:gd name="connsiteY9" fmla="*/ 245771 h 264821"/>
              <a:gd name="connsiteX10" fmla="*/ 6619875 w 8467725"/>
              <a:gd name="connsiteY10" fmla="*/ 226721 h 264821"/>
              <a:gd name="connsiteX11" fmla="*/ 6648450 w 8467725"/>
              <a:gd name="connsiteY11" fmla="*/ 217196 h 264821"/>
              <a:gd name="connsiteX12" fmla="*/ 6762750 w 8467725"/>
              <a:gd name="connsiteY12" fmla="*/ 207671 h 264821"/>
              <a:gd name="connsiteX13" fmla="*/ 6972300 w 8467725"/>
              <a:gd name="connsiteY13" fmla="*/ 179096 h 264821"/>
              <a:gd name="connsiteX14" fmla="*/ 7105650 w 8467725"/>
              <a:gd name="connsiteY14" fmla="*/ 150521 h 264821"/>
              <a:gd name="connsiteX15" fmla="*/ 7162800 w 8467725"/>
              <a:gd name="connsiteY15" fmla="*/ 140996 h 264821"/>
              <a:gd name="connsiteX16" fmla="*/ 7267575 w 8467725"/>
              <a:gd name="connsiteY16" fmla="*/ 121946 h 264821"/>
              <a:gd name="connsiteX17" fmla="*/ 7334250 w 8467725"/>
              <a:gd name="connsiteY17" fmla="*/ 93371 h 264821"/>
              <a:gd name="connsiteX18" fmla="*/ 7400925 w 8467725"/>
              <a:gd name="connsiteY18" fmla="*/ 83846 h 264821"/>
              <a:gd name="connsiteX19" fmla="*/ 7458075 w 8467725"/>
              <a:gd name="connsiteY19" fmla="*/ 74321 h 264821"/>
              <a:gd name="connsiteX20" fmla="*/ 7534275 w 8467725"/>
              <a:gd name="connsiteY20" fmla="*/ 55271 h 264821"/>
              <a:gd name="connsiteX21" fmla="*/ 7658100 w 8467725"/>
              <a:gd name="connsiteY21" fmla="*/ 36221 h 264821"/>
              <a:gd name="connsiteX22" fmla="*/ 7686675 w 8467725"/>
              <a:gd name="connsiteY22" fmla="*/ 26696 h 264821"/>
              <a:gd name="connsiteX23" fmla="*/ 7772400 w 8467725"/>
              <a:gd name="connsiteY23" fmla="*/ 17171 h 264821"/>
              <a:gd name="connsiteX24" fmla="*/ 8067675 w 8467725"/>
              <a:gd name="connsiteY24" fmla="*/ 17171 h 264821"/>
              <a:gd name="connsiteX25" fmla="*/ 8124825 w 8467725"/>
              <a:gd name="connsiteY25" fmla="*/ 26696 h 264821"/>
              <a:gd name="connsiteX26" fmla="*/ 8153400 w 8467725"/>
              <a:gd name="connsiteY26" fmla="*/ 36221 h 264821"/>
              <a:gd name="connsiteX27" fmla="*/ 8315325 w 8467725"/>
              <a:gd name="connsiteY27" fmla="*/ 45746 h 264821"/>
              <a:gd name="connsiteX28" fmla="*/ 8467725 w 8467725"/>
              <a:gd name="connsiteY28" fmla="*/ 55271 h 264821"/>
              <a:gd name="connsiteX0" fmla="*/ 0 w 8467725"/>
              <a:gd name="connsiteY0" fmla="*/ 236246 h 264821"/>
              <a:gd name="connsiteX1" fmla="*/ 228600 w 8467725"/>
              <a:gd name="connsiteY1" fmla="*/ 188621 h 264821"/>
              <a:gd name="connsiteX2" fmla="*/ 295275 w 8467725"/>
              <a:gd name="connsiteY2" fmla="*/ 179096 h 264821"/>
              <a:gd name="connsiteX3" fmla="*/ 4038600 w 8467725"/>
              <a:gd name="connsiteY3" fmla="*/ 236246 h 264821"/>
              <a:gd name="connsiteX4" fmla="*/ 4257675 w 8467725"/>
              <a:gd name="connsiteY4" fmla="*/ 245771 h 264821"/>
              <a:gd name="connsiteX5" fmla="*/ 4429125 w 8467725"/>
              <a:gd name="connsiteY5" fmla="*/ 255296 h 264821"/>
              <a:gd name="connsiteX6" fmla="*/ 5524500 w 8467725"/>
              <a:gd name="connsiteY6" fmla="*/ 264821 h 264821"/>
              <a:gd name="connsiteX7" fmla="*/ 6496050 w 8467725"/>
              <a:gd name="connsiteY7" fmla="*/ 255296 h 264821"/>
              <a:gd name="connsiteX8" fmla="*/ 6524625 w 8467725"/>
              <a:gd name="connsiteY8" fmla="*/ 245771 h 264821"/>
              <a:gd name="connsiteX9" fmla="*/ 6619875 w 8467725"/>
              <a:gd name="connsiteY9" fmla="*/ 226721 h 264821"/>
              <a:gd name="connsiteX10" fmla="*/ 6648450 w 8467725"/>
              <a:gd name="connsiteY10" fmla="*/ 217196 h 264821"/>
              <a:gd name="connsiteX11" fmla="*/ 6762750 w 8467725"/>
              <a:gd name="connsiteY11" fmla="*/ 207671 h 264821"/>
              <a:gd name="connsiteX12" fmla="*/ 6972300 w 8467725"/>
              <a:gd name="connsiteY12" fmla="*/ 179096 h 264821"/>
              <a:gd name="connsiteX13" fmla="*/ 7105650 w 8467725"/>
              <a:gd name="connsiteY13" fmla="*/ 150521 h 264821"/>
              <a:gd name="connsiteX14" fmla="*/ 7162800 w 8467725"/>
              <a:gd name="connsiteY14" fmla="*/ 140996 h 264821"/>
              <a:gd name="connsiteX15" fmla="*/ 7267575 w 8467725"/>
              <a:gd name="connsiteY15" fmla="*/ 121946 h 264821"/>
              <a:gd name="connsiteX16" fmla="*/ 7334250 w 8467725"/>
              <a:gd name="connsiteY16" fmla="*/ 93371 h 264821"/>
              <a:gd name="connsiteX17" fmla="*/ 7400925 w 8467725"/>
              <a:gd name="connsiteY17" fmla="*/ 83846 h 264821"/>
              <a:gd name="connsiteX18" fmla="*/ 7458075 w 8467725"/>
              <a:gd name="connsiteY18" fmla="*/ 74321 h 264821"/>
              <a:gd name="connsiteX19" fmla="*/ 7534275 w 8467725"/>
              <a:gd name="connsiteY19" fmla="*/ 55271 h 264821"/>
              <a:gd name="connsiteX20" fmla="*/ 7658100 w 8467725"/>
              <a:gd name="connsiteY20" fmla="*/ 36221 h 264821"/>
              <a:gd name="connsiteX21" fmla="*/ 7686675 w 8467725"/>
              <a:gd name="connsiteY21" fmla="*/ 26696 h 264821"/>
              <a:gd name="connsiteX22" fmla="*/ 7772400 w 8467725"/>
              <a:gd name="connsiteY22" fmla="*/ 17171 h 264821"/>
              <a:gd name="connsiteX23" fmla="*/ 8067675 w 8467725"/>
              <a:gd name="connsiteY23" fmla="*/ 17171 h 264821"/>
              <a:gd name="connsiteX24" fmla="*/ 8124825 w 8467725"/>
              <a:gd name="connsiteY24" fmla="*/ 26696 h 264821"/>
              <a:gd name="connsiteX25" fmla="*/ 8153400 w 8467725"/>
              <a:gd name="connsiteY25" fmla="*/ 36221 h 264821"/>
              <a:gd name="connsiteX26" fmla="*/ 8315325 w 8467725"/>
              <a:gd name="connsiteY26" fmla="*/ 45746 h 264821"/>
              <a:gd name="connsiteX27" fmla="*/ 8467725 w 8467725"/>
              <a:gd name="connsiteY27" fmla="*/ 55271 h 264821"/>
              <a:gd name="connsiteX0" fmla="*/ 84617 w 8552342"/>
              <a:gd name="connsiteY0" fmla="*/ 236246 h 264821"/>
              <a:gd name="connsiteX1" fmla="*/ 379892 w 8552342"/>
              <a:gd name="connsiteY1" fmla="*/ 179096 h 264821"/>
              <a:gd name="connsiteX2" fmla="*/ 4123217 w 8552342"/>
              <a:gd name="connsiteY2" fmla="*/ 236246 h 264821"/>
              <a:gd name="connsiteX3" fmla="*/ 4342292 w 8552342"/>
              <a:gd name="connsiteY3" fmla="*/ 245771 h 264821"/>
              <a:gd name="connsiteX4" fmla="*/ 4513742 w 8552342"/>
              <a:gd name="connsiteY4" fmla="*/ 255296 h 264821"/>
              <a:gd name="connsiteX5" fmla="*/ 5609117 w 8552342"/>
              <a:gd name="connsiteY5" fmla="*/ 264821 h 264821"/>
              <a:gd name="connsiteX6" fmla="*/ 6580667 w 8552342"/>
              <a:gd name="connsiteY6" fmla="*/ 255296 h 264821"/>
              <a:gd name="connsiteX7" fmla="*/ 6609242 w 8552342"/>
              <a:gd name="connsiteY7" fmla="*/ 245771 h 264821"/>
              <a:gd name="connsiteX8" fmla="*/ 6704492 w 8552342"/>
              <a:gd name="connsiteY8" fmla="*/ 226721 h 264821"/>
              <a:gd name="connsiteX9" fmla="*/ 6733067 w 8552342"/>
              <a:gd name="connsiteY9" fmla="*/ 217196 h 264821"/>
              <a:gd name="connsiteX10" fmla="*/ 6847367 w 8552342"/>
              <a:gd name="connsiteY10" fmla="*/ 207671 h 264821"/>
              <a:gd name="connsiteX11" fmla="*/ 7056917 w 8552342"/>
              <a:gd name="connsiteY11" fmla="*/ 179096 h 264821"/>
              <a:gd name="connsiteX12" fmla="*/ 7190267 w 8552342"/>
              <a:gd name="connsiteY12" fmla="*/ 150521 h 264821"/>
              <a:gd name="connsiteX13" fmla="*/ 7247417 w 8552342"/>
              <a:gd name="connsiteY13" fmla="*/ 140996 h 264821"/>
              <a:gd name="connsiteX14" fmla="*/ 7352192 w 8552342"/>
              <a:gd name="connsiteY14" fmla="*/ 121946 h 264821"/>
              <a:gd name="connsiteX15" fmla="*/ 7418867 w 8552342"/>
              <a:gd name="connsiteY15" fmla="*/ 93371 h 264821"/>
              <a:gd name="connsiteX16" fmla="*/ 7485542 w 8552342"/>
              <a:gd name="connsiteY16" fmla="*/ 83846 h 264821"/>
              <a:gd name="connsiteX17" fmla="*/ 7542692 w 8552342"/>
              <a:gd name="connsiteY17" fmla="*/ 74321 h 264821"/>
              <a:gd name="connsiteX18" fmla="*/ 7618892 w 8552342"/>
              <a:gd name="connsiteY18" fmla="*/ 55271 h 264821"/>
              <a:gd name="connsiteX19" fmla="*/ 7742717 w 8552342"/>
              <a:gd name="connsiteY19" fmla="*/ 36221 h 264821"/>
              <a:gd name="connsiteX20" fmla="*/ 7771292 w 8552342"/>
              <a:gd name="connsiteY20" fmla="*/ 26696 h 264821"/>
              <a:gd name="connsiteX21" fmla="*/ 7857017 w 8552342"/>
              <a:gd name="connsiteY21" fmla="*/ 17171 h 264821"/>
              <a:gd name="connsiteX22" fmla="*/ 8152292 w 8552342"/>
              <a:gd name="connsiteY22" fmla="*/ 17171 h 264821"/>
              <a:gd name="connsiteX23" fmla="*/ 8209442 w 8552342"/>
              <a:gd name="connsiteY23" fmla="*/ 26696 h 264821"/>
              <a:gd name="connsiteX24" fmla="*/ 8238017 w 8552342"/>
              <a:gd name="connsiteY24" fmla="*/ 36221 h 264821"/>
              <a:gd name="connsiteX25" fmla="*/ 8399942 w 8552342"/>
              <a:gd name="connsiteY25" fmla="*/ 45746 h 264821"/>
              <a:gd name="connsiteX26" fmla="*/ 8552342 w 8552342"/>
              <a:gd name="connsiteY26" fmla="*/ 55271 h 264821"/>
              <a:gd name="connsiteX0" fmla="*/ 0 w 8467725"/>
              <a:gd name="connsiteY0" fmla="*/ 236246 h 264821"/>
              <a:gd name="connsiteX1" fmla="*/ 4038600 w 8467725"/>
              <a:gd name="connsiteY1" fmla="*/ 236246 h 264821"/>
              <a:gd name="connsiteX2" fmla="*/ 4257675 w 8467725"/>
              <a:gd name="connsiteY2" fmla="*/ 245771 h 264821"/>
              <a:gd name="connsiteX3" fmla="*/ 4429125 w 8467725"/>
              <a:gd name="connsiteY3" fmla="*/ 255296 h 264821"/>
              <a:gd name="connsiteX4" fmla="*/ 5524500 w 8467725"/>
              <a:gd name="connsiteY4" fmla="*/ 264821 h 264821"/>
              <a:gd name="connsiteX5" fmla="*/ 6496050 w 8467725"/>
              <a:gd name="connsiteY5" fmla="*/ 255296 h 264821"/>
              <a:gd name="connsiteX6" fmla="*/ 6524625 w 8467725"/>
              <a:gd name="connsiteY6" fmla="*/ 245771 h 264821"/>
              <a:gd name="connsiteX7" fmla="*/ 6619875 w 8467725"/>
              <a:gd name="connsiteY7" fmla="*/ 226721 h 264821"/>
              <a:gd name="connsiteX8" fmla="*/ 6648450 w 8467725"/>
              <a:gd name="connsiteY8" fmla="*/ 217196 h 264821"/>
              <a:gd name="connsiteX9" fmla="*/ 6762750 w 8467725"/>
              <a:gd name="connsiteY9" fmla="*/ 207671 h 264821"/>
              <a:gd name="connsiteX10" fmla="*/ 6972300 w 8467725"/>
              <a:gd name="connsiteY10" fmla="*/ 179096 h 264821"/>
              <a:gd name="connsiteX11" fmla="*/ 7105650 w 8467725"/>
              <a:gd name="connsiteY11" fmla="*/ 150521 h 264821"/>
              <a:gd name="connsiteX12" fmla="*/ 7162800 w 8467725"/>
              <a:gd name="connsiteY12" fmla="*/ 140996 h 264821"/>
              <a:gd name="connsiteX13" fmla="*/ 7267575 w 8467725"/>
              <a:gd name="connsiteY13" fmla="*/ 121946 h 264821"/>
              <a:gd name="connsiteX14" fmla="*/ 7334250 w 8467725"/>
              <a:gd name="connsiteY14" fmla="*/ 93371 h 264821"/>
              <a:gd name="connsiteX15" fmla="*/ 7400925 w 8467725"/>
              <a:gd name="connsiteY15" fmla="*/ 83846 h 264821"/>
              <a:gd name="connsiteX16" fmla="*/ 7458075 w 8467725"/>
              <a:gd name="connsiteY16" fmla="*/ 74321 h 264821"/>
              <a:gd name="connsiteX17" fmla="*/ 7534275 w 8467725"/>
              <a:gd name="connsiteY17" fmla="*/ 55271 h 264821"/>
              <a:gd name="connsiteX18" fmla="*/ 7658100 w 8467725"/>
              <a:gd name="connsiteY18" fmla="*/ 36221 h 264821"/>
              <a:gd name="connsiteX19" fmla="*/ 7686675 w 8467725"/>
              <a:gd name="connsiteY19" fmla="*/ 26696 h 264821"/>
              <a:gd name="connsiteX20" fmla="*/ 7772400 w 8467725"/>
              <a:gd name="connsiteY20" fmla="*/ 17171 h 264821"/>
              <a:gd name="connsiteX21" fmla="*/ 8067675 w 8467725"/>
              <a:gd name="connsiteY21" fmla="*/ 17171 h 264821"/>
              <a:gd name="connsiteX22" fmla="*/ 8124825 w 8467725"/>
              <a:gd name="connsiteY22" fmla="*/ 26696 h 264821"/>
              <a:gd name="connsiteX23" fmla="*/ 8153400 w 8467725"/>
              <a:gd name="connsiteY23" fmla="*/ 36221 h 264821"/>
              <a:gd name="connsiteX24" fmla="*/ 8315325 w 8467725"/>
              <a:gd name="connsiteY24" fmla="*/ 45746 h 264821"/>
              <a:gd name="connsiteX25" fmla="*/ 8467725 w 8467725"/>
              <a:gd name="connsiteY25" fmla="*/ 55271 h 264821"/>
              <a:gd name="connsiteX0" fmla="*/ 0 w 8467725"/>
              <a:gd name="connsiteY0" fmla="*/ 236246 h 264821"/>
              <a:gd name="connsiteX1" fmla="*/ 4257675 w 8467725"/>
              <a:gd name="connsiteY1" fmla="*/ 245771 h 264821"/>
              <a:gd name="connsiteX2" fmla="*/ 4429125 w 8467725"/>
              <a:gd name="connsiteY2" fmla="*/ 255296 h 264821"/>
              <a:gd name="connsiteX3" fmla="*/ 5524500 w 8467725"/>
              <a:gd name="connsiteY3" fmla="*/ 264821 h 264821"/>
              <a:gd name="connsiteX4" fmla="*/ 6496050 w 8467725"/>
              <a:gd name="connsiteY4" fmla="*/ 255296 h 264821"/>
              <a:gd name="connsiteX5" fmla="*/ 6524625 w 8467725"/>
              <a:gd name="connsiteY5" fmla="*/ 245771 h 264821"/>
              <a:gd name="connsiteX6" fmla="*/ 6619875 w 8467725"/>
              <a:gd name="connsiteY6" fmla="*/ 226721 h 264821"/>
              <a:gd name="connsiteX7" fmla="*/ 6648450 w 8467725"/>
              <a:gd name="connsiteY7" fmla="*/ 217196 h 264821"/>
              <a:gd name="connsiteX8" fmla="*/ 6762750 w 8467725"/>
              <a:gd name="connsiteY8" fmla="*/ 207671 h 264821"/>
              <a:gd name="connsiteX9" fmla="*/ 6972300 w 8467725"/>
              <a:gd name="connsiteY9" fmla="*/ 179096 h 264821"/>
              <a:gd name="connsiteX10" fmla="*/ 7105650 w 8467725"/>
              <a:gd name="connsiteY10" fmla="*/ 150521 h 264821"/>
              <a:gd name="connsiteX11" fmla="*/ 7162800 w 8467725"/>
              <a:gd name="connsiteY11" fmla="*/ 140996 h 264821"/>
              <a:gd name="connsiteX12" fmla="*/ 7267575 w 8467725"/>
              <a:gd name="connsiteY12" fmla="*/ 121946 h 264821"/>
              <a:gd name="connsiteX13" fmla="*/ 7334250 w 8467725"/>
              <a:gd name="connsiteY13" fmla="*/ 93371 h 264821"/>
              <a:gd name="connsiteX14" fmla="*/ 7400925 w 8467725"/>
              <a:gd name="connsiteY14" fmla="*/ 83846 h 264821"/>
              <a:gd name="connsiteX15" fmla="*/ 7458075 w 8467725"/>
              <a:gd name="connsiteY15" fmla="*/ 74321 h 264821"/>
              <a:gd name="connsiteX16" fmla="*/ 7534275 w 8467725"/>
              <a:gd name="connsiteY16" fmla="*/ 55271 h 264821"/>
              <a:gd name="connsiteX17" fmla="*/ 7658100 w 8467725"/>
              <a:gd name="connsiteY17" fmla="*/ 36221 h 264821"/>
              <a:gd name="connsiteX18" fmla="*/ 7686675 w 8467725"/>
              <a:gd name="connsiteY18" fmla="*/ 26696 h 264821"/>
              <a:gd name="connsiteX19" fmla="*/ 7772400 w 8467725"/>
              <a:gd name="connsiteY19" fmla="*/ 17171 h 264821"/>
              <a:gd name="connsiteX20" fmla="*/ 8067675 w 8467725"/>
              <a:gd name="connsiteY20" fmla="*/ 17171 h 264821"/>
              <a:gd name="connsiteX21" fmla="*/ 8124825 w 8467725"/>
              <a:gd name="connsiteY21" fmla="*/ 26696 h 264821"/>
              <a:gd name="connsiteX22" fmla="*/ 8153400 w 8467725"/>
              <a:gd name="connsiteY22" fmla="*/ 36221 h 264821"/>
              <a:gd name="connsiteX23" fmla="*/ 8315325 w 8467725"/>
              <a:gd name="connsiteY23" fmla="*/ 45746 h 264821"/>
              <a:gd name="connsiteX24" fmla="*/ 8467725 w 8467725"/>
              <a:gd name="connsiteY24" fmla="*/ 55271 h 264821"/>
              <a:gd name="connsiteX0" fmla="*/ 0 w 8467725"/>
              <a:gd name="connsiteY0" fmla="*/ 236246 h 264821"/>
              <a:gd name="connsiteX1" fmla="*/ 4429125 w 8467725"/>
              <a:gd name="connsiteY1" fmla="*/ 255296 h 264821"/>
              <a:gd name="connsiteX2" fmla="*/ 5524500 w 8467725"/>
              <a:gd name="connsiteY2" fmla="*/ 264821 h 264821"/>
              <a:gd name="connsiteX3" fmla="*/ 6496050 w 8467725"/>
              <a:gd name="connsiteY3" fmla="*/ 255296 h 264821"/>
              <a:gd name="connsiteX4" fmla="*/ 6524625 w 8467725"/>
              <a:gd name="connsiteY4" fmla="*/ 245771 h 264821"/>
              <a:gd name="connsiteX5" fmla="*/ 6619875 w 8467725"/>
              <a:gd name="connsiteY5" fmla="*/ 226721 h 264821"/>
              <a:gd name="connsiteX6" fmla="*/ 6648450 w 8467725"/>
              <a:gd name="connsiteY6" fmla="*/ 217196 h 264821"/>
              <a:gd name="connsiteX7" fmla="*/ 6762750 w 8467725"/>
              <a:gd name="connsiteY7" fmla="*/ 207671 h 264821"/>
              <a:gd name="connsiteX8" fmla="*/ 6972300 w 8467725"/>
              <a:gd name="connsiteY8" fmla="*/ 179096 h 264821"/>
              <a:gd name="connsiteX9" fmla="*/ 7105650 w 8467725"/>
              <a:gd name="connsiteY9" fmla="*/ 150521 h 264821"/>
              <a:gd name="connsiteX10" fmla="*/ 7162800 w 8467725"/>
              <a:gd name="connsiteY10" fmla="*/ 140996 h 264821"/>
              <a:gd name="connsiteX11" fmla="*/ 7267575 w 8467725"/>
              <a:gd name="connsiteY11" fmla="*/ 121946 h 264821"/>
              <a:gd name="connsiteX12" fmla="*/ 7334250 w 8467725"/>
              <a:gd name="connsiteY12" fmla="*/ 93371 h 264821"/>
              <a:gd name="connsiteX13" fmla="*/ 7400925 w 8467725"/>
              <a:gd name="connsiteY13" fmla="*/ 83846 h 264821"/>
              <a:gd name="connsiteX14" fmla="*/ 7458075 w 8467725"/>
              <a:gd name="connsiteY14" fmla="*/ 74321 h 264821"/>
              <a:gd name="connsiteX15" fmla="*/ 7534275 w 8467725"/>
              <a:gd name="connsiteY15" fmla="*/ 55271 h 264821"/>
              <a:gd name="connsiteX16" fmla="*/ 7658100 w 8467725"/>
              <a:gd name="connsiteY16" fmla="*/ 36221 h 264821"/>
              <a:gd name="connsiteX17" fmla="*/ 7686675 w 8467725"/>
              <a:gd name="connsiteY17" fmla="*/ 26696 h 264821"/>
              <a:gd name="connsiteX18" fmla="*/ 7772400 w 8467725"/>
              <a:gd name="connsiteY18" fmla="*/ 17171 h 264821"/>
              <a:gd name="connsiteX19" fmla="*/ 8067675 w 8467725"/>
              <a:gd name="connsiteY19" fmla="*/ 17171 h 264821"/>
              <a:gd name="connsiteX20" fmla="*/ 8124825 w 8467725"/>
              <a:gd name="connsiteY20" fmla="*/ 26696 h 264821"/>
              <a:gd name="connsiteX21" fmla="*/ 8153400 w 8467725"/>
              <a:gd name="connsiteY21" fmla="*/ 36221 h 264821"/>
              <a:gd name="connsiteX22" fmla="*/ 8315325 w 8467725"/>
              <a:gd name="connsiteY22" fmla="*/ 45746 h 264821"/>
              <a:gd name="connsiteX23" fmla="*/ 8467725 w 8467725"/>
              <a:gd name="connsiteY23" fmla="*/ 55271 h 264821"/>
              <a:gd name="connsiteX0" fmla="*/ 0 w 8467725"/>
              <a:gd name="connsiteY0" fmla="*/ 236246 h 264821"/>
              <a:gd name="connsiteX1" fmla="*/ 5524500 w 8467725"/>
              <a:gd name="connsiteY1" fmla="*/ 264821 h 264821"/>
              <a:gd name="connsiteX2" fmla="*/ 6496050 w 8467725"/>
              <a:gd name="connsiteY2" fmla="*/ 255296 h 264821"/>
              <a:gd name="connsiteX3" fmla="*/ 6524625 w 8467725"/>
              <a:gd name="connsiteY3" fmla="*/ 245771 h 264821"/>
              <a:gd name="connsiteX4" fmla="*/ 6619875 w 8467725"/>
              <a:gd name="connsiteY4" fmla="*/ 226721 h 264821"/>
              <a:gd name="connsiteX5" fmla="*/ 6648450 w 8467725"/>
              <a:gd name="connsiteY5" fmla="*/ 217196 h 264821"/>
              <a:gd name="connsiteX6" fmla="*/ 6762750 w 8467725"/>
              <a:gd name="connsiteY6" fmla="*/ 207671 h 264821"/>
              <a:gd name="connsiteX7" fmla="*/ 6972300 w 8467725"/>
              <a:gd name="connsiteY7" fmla="*/ 179096 h 264821"/>
              <a:gd name="connsiteX8" fmla="*/ 7105650 w 8467725"/>
              <a:gd name="connsiteY8" fmla="*/ 150521 h 264821"/>
              <a:gd name="connsiteX9" fmla="*/ 7162800 w 8467725"/>
              <a:gd name="connsiteY9" fmla="*/ 140996 h 264821"/>
              <a:gd name="connsiteX10" fmla="*/ 7267575 w 8467725"/>
              <a:gd name="connsiteY10" fmla="*/ 121946 h 264821"/>
              <a:gd name="connsiteX11" fmla="*/ 7334250 w 8467725"/>
              <a:gd name="connsiteY11" fmla="*/ 93371 h 264821"/>
              <a:gd name="connsiteX12" fmla="*/ 7400925 w 8467725"/>
              <a:gd name="connsiteY12" fmla="*/ 83846 h 264821"/>
              <a:gd name="connsiteX13" fmla="*/ 7458075 w 8467725"/>
              <a:gd name="connsiteY13" fmla="*/ 74321 h 264821"/>
              <a:gd name="connsiteX14" fmla="*/ 7534275 w 8467725"/>
              <a:gd name="connsiteY14" fmla="*/ 55271 h 264821"/>
              <a:gd name="connsiteX15" fmla="*/ 7658100 w 8467725"/>
              <a:gd name="connsiteY15" fmla="*/ 36221 h 264821"/>
              <a:gd name="connsiteX16" fmla="*/ 7686675 w 8467725"/>
              <a:gd name="connsiteY16" fmla="*/ 26696 h 264821"/>
              <a:gd name="connsiteX17" fmla="*/ 7772400 w 8467725"/>
              <a:gd name="connsiteY17" fmla="*/ 17171 h 264821"/>
              <a:gd name="connsiteX18" fmla="*/ 8067675 w 8467725"/>
              <a:gd name="connsiteY18" fmla="*/ 17171 h 264821"/>
              <a:gd name="connsiteX19" fmla="*/ 8124825 w 8467725"/>
              <a:gd name="connsiteY19" fmla="*/ 26696 h 264821"/>
              <a:gd name="connsiteX20" fmla="*/ 8153400 w 8467725"/>
              <a:gd name="connsiteY20" fmla="*/ 36221 h 264821"/>
              <a:gd name="connsiteX21" fmla="*/ 8315325 w 8467725"/>
              <a:gd name="connsiteY21" fmla="*/ 45746 h 264821"/>
              <a:gd name="connsiteX22" fmla="*/ 8467725 w 8467725"/>
              <a:gd name="connsiteY22" fmla="*/ 55271 h 264821"/>
              <a:gd name="connsiteX0" fmla="*/ 0 w 8467725"/>
              <a:gd name="connsiteY0" fmla="*/ 236246 h 264821"/>
              <a:gd name="connsiteX1" fmla="*/ 5524500 w 8467725"/>
              <a:gd name="connsiteY1" fmla="*/ 264821 h 264821"/>
              <a:gd name="connsiteX2" fmla="*/ 6496050 w 8467725"/>
              <a:gd name="connsiteY2" fmla="*/ 255296 h 264821"/>
              <a:gd name="connsiteX3" fmla="*/ 6619875 w 8467725"/>
              <a:gd name="connsiteY3" fmla="*/ 226721 h 264821"/>
              <a:gd name="connsiteX4" fmla="*/ 6648450 w 8467725"/>
              <a:gd name="connsiteY4" fmla="*/ 217196 h 264821"/>
              <a:gd name="connsiteX5" fmla="*/ 6762750 w 8467725"/>
              <a:gd name="connsiteY5" fmla="*/ 207671 h 264821"/>
              <a:gd name="connsiteX6" fmla="*/ 6972300 w 8467725"/>
              <a:gd name="connsiteY6" fmla="*/ 179096 h 264821"/>
              <a:gd name="connsiteX7" fmla="*/ 7105650 w 8467725"/>
              <a:gd name="connsiteY7" fmla="*/ 150521 h 264821"/>
              <a:gd name="connsiteX8" fmla="*/ 7162800 w 8467725"/>
              <a:gd name="connsiteY8" fmla="*/ 140996 h 264821"/>
              <a:gd name="connsiteX9" fmla="*/ 7267575 w 8467725"/>
              <a:gd name="connsiteY9" fmla="*/ 121946 h 264821"/>
              <a:gd name="connsiteX10" fmla="*/ 7334250 w 8467725"/>
              <a:gd name="connsiteY10" fmla="*/ 93371 h 264821"/>
              <a:gd name="connsiteX11" fmla="*/ 7400925 w 8467725"/>
              <a:gd name="connsiteY11" fmla="*/ 83846 h 264821"/>
              <a:gd name="connsiteX12" fmla="*/ 7458075 w 8467725"/>
              <a:gd name="connsiteY12" fmla="*/ 74321 h 264821"/>
              <a:gd name="connsiteX13" fmla="*/ 7534275 w 8467725"/>
              <a:gd name="connsiteY13" fmla="*/ 55271 h 264821"/>
              <a:gd name="connsiteX14" fmla="*/ 7658100 w 8467725"/>
              <a:gd name="connsiteY14" fmla="*/ 36221 h 264821"/>
              <a:gd name="connsiteX15" fmla="*/ 7686675 w 8467725"/>
              <a:gd name="connsiteY15" fmla="*/ 26696 h 264821"/>
              <a:gd name="connsiteX16" fmla="*/ 7772400 w 8467725"/>
              <a:gd name="connsiteY16" fmla="*/ 17171 h 264821"/>
              <a:gd name="connsiteX17" fmla="*/ 8067675 w 8467725"/>
              <a:gd name="connsiteY17" fmla="*/ 17171 h 264821"/>
              <a:gd name="connsiteX18" fmla="*/ 8124825 w 8467725"/>
              <a:gd name="connsiteY18" fmla="*/ 26696 h 264821"/>
              <a:gd name="connsiteX19" fmla="*/ 8153400 w 8467725"/>
              <a:gd name="connsiteY19" fmla="*/ 36221 h 264821"/>
              <a:gd name="connsiteX20" fmla="*/ 8315325 w 8467725"/>
              <a:gd name="connsiteY20" fmla="*/ 45746 h 264821"/>
              <a:gd name="connsiteX21" fmla="*/ 8467725 w 8467725"/>
              <a:gd name="connsiteY21" fmla="*/ 55271 h 264821"/>
              <a:gd name="connsiteX0" fmla="*/ 0 w 8467725"/>
              <a:gd name="connsiteY0" fmla="*/ 236246 h 264821"/>
              <a:gd name="connsiteX1" fmla="*/ 5524500 w 8467725"/>
              <a:gd name="connsiteY1" fmla="*/ 264821 h 264821"/>
              <a:gd name="connsiteX2" fmla="*/ 6496050 w 8467725"/>
              <a:gd name="connsiteY2" fmla="*/ 255296 h 264821"/>
              <a:gd name="connsiteX3" fmla="*/ 6619875 w 8467725"/>
              <a:gd name="connsiteY3" fmla="*/ 226721 h 264821"/>
              <a:gd name="connsiteX4" fmla="*/ 6762750 w 8467725"/>
              <a:gd name="connsiteY4" fmla="*/ 207671 h 264821"/>
              <a:gd name="connsiteX5" fmla="*/ 6972300 w 8467725"/>
              <a:gd name="connsiteY5" fmla="*/ 179096 h 264821"/>
              <a:gd name="connsiteX6" fmla="*/ 7105650 w 8467725"/>
              <a:gd name="connsiteY6" fmla="*/ 150521 h 264821"/>
              <a:gd name="connsiteX7" fmla="*/ 7162800 w 8467725"/>
              <a:gd name="connsiteY7" fmla="*/ 140996 h 264821"/>
              <a:gd name="connsiteX8" fmla="*/ 7267575 w 8467725"/>
              <a:gd name="connsiteY8" fmla="*/ 121946 h 264821"/>
              <a:gd name="connsiteX9" fmla="*/ 7334250 w 8467725"/>
              <a:gd name="connsiteY9" fmla="*/ 93371 h 264821"/>
              <a:gd name="connsiteX10" fmla="*/ 7400925 w 8467725"/>
              <a:gd name="connsiteY10" fmla="*/ 83846 h 264821"/>
              <a:gd name="connsiteX11" fmla="*/ 7458075 w 8467725"/>
              <a:gd name="connsiteY11" fmla="*/ 74321 h 264821"/>
              <a:gd name="connsiteX12" fmla="*/ 7534275 w 8467725"/>
              <a:gd name="connsiteY12" fmla="*/ 55271 h 264821"/>
              <a:gd name="connsiteX13" fmla="*/ 7658100 w 8467725"/>
              <a:gd name="connsiteY13" fmla="*/ 36221 h 264821"/>
              <a:gd name="connsiteX14" fmla="*/ 7686675 w 8467725"/>
              <a:gd name="connsiteY14" fmla="*/ 26696 h 264821"/>
              <a:gd name="connsiteX15" fmla="*/ 7772400 w 8467725"/>
              <a:gd name="connsiteY15" fmla="*/ 17171 h 264821"/>
              <a:gd name="connsiteX16" fmla="*/ 8067675 w 8467725"/>
              <a:gd name="connsiteY16" fmla="*/ 17171 h 264821"/>
              <a:gd name="connsiteX17" fmla="*/ 8124825 w 8467725"/>
              <a:gd name="connsiteY17" fmla="*/ 26696 h 264821"/>
              <a:gd name="connsiteX18" fmla="*/ 8153400 w 8467725"/>
              <a:gd name="connsiteY18" fmla="*/ 36221 h 264821"/>
              <a:gd name="connsiteX19" fmla="*/ 8315325 w 8467725"/>
              <a:gd name="connsiteY19" fmla="*/ 45746 h 264821"/>
              <a:gd name="connsiteX20" fmla="*/ 8467725 w 8467725"/>
              <a:gd name="connsiteY20" fmla="*/ 55271 h 264821"/>
              <a:gd name="connsiteX0" fmla="*/ 0 w 8467725"/>
              <a:gd name="connsiteY0" fmla="*/ 236246 h 264821"/>
              <a:gd name="connsiteX1" fmla="*/ 5524500 w 8467725"/>
              <a:gd name="connsiteY1" fmla="*/ 264821 h 264821"/>
              <a:gd name="connsiteX2" fmla="*/ 6619875 w 8467725"/>
              <a:gd name="connsiteY2" fmla="*/ 226721 h 264821"/>
              <a:gd name="connsiteX3" fmla="*/ 6762750 w 8467725"/>
              <a:gd name="connsiteY3" fmla="*/ 207671 h 264821"/>
              <a:gd name="connsiteX4" fmla="*/ 6972300 w 8467725"/>
              <a:gd name="connsiteY4" fmla="*/ 179096 h 264821"/>
              <a:gd name="connsiteX5" fmla="*/ 7105650 w 8467725"/>
              <a:gd name="connsiteY5" fmla="*/ 150521 h 264821"/>
              <a:gd name="connsiteX6" fmla="*/ 7162800 w 8467725"/>
              <a:gd name="connsiteY6" fmla="*/ 140996 h 264821"/>
              <a:gd name="connsiteX7" fmla="*/ 7267575 w 8467725"/>
              <a:gd name="connsiteY7" fmla="*/ 121946 h 264821"/>
              <a:gd name="connsiteX8" fmla="*/ 7334250 w 8467725"/>
              <a:gd name="connsiteY8" fmla="*/ 93371 h 264821"/>
              <a:gd name="connsiteX9" fmla="*/ 7400925 w 8467725"/>
              <a:gd name="connsiteY9" fmla="*/ 83846 h 264821"/>
              <a:gd name="connsiteX10" fmla="*/ 7458075 w 8467725"/>
              <a:gd name="connsiteY10" fmla="*/ 74321 h 264821"/>
              <a:gd name="connsiteX11" fmla="*/ 7534275 w 8467725"/>
              <a:gd name="connsiteY11" fmla="*/ 55271 h 264821"/>
              <a:gd name="connsiteX12" fmla="*/ 7658100 w 8467725"/>
              <a:gd name="connsiteY12" fmla="*/ 36221 h 264821"/>
              <a:gd name="connsiteX13" fmla="*/ 7686675 w 8467725"/>
              <a:gd name="connsiteY13" fmla="*/ 26696 h 264821"/>
              <a:gd name="connsiteX14" fmla="*/ 7772400 w 8467725"/>
              <a:gd name="connsiteY14" fmla="*/ 17171 h 264821"/>
              <a:gd name="connsiteX15" fmla="*/ 8067675 w 8467725"/>
              <a:gd name="connsiteY15" fmla="*/ 17171 h 264821"/>
              <a:gd name="connsiteX16" fmla="*/ 8124825 w 8467725"/>
              <a:gd name="connsiteY16" fmla="*/ 26696 h 264821"/>
              <a:gd name="connsiteX17" fmla="*/ 8153400 w 8467725"/>
              <a:gd name="connsiteY17" fmla="*/ 36221 h 264821"/>
              <a:gd name="connsiteX18" fmla="*/ 8315325 w 8467725"/>
              <a:gd name="connsiteY18" fmla="*/ 45746 h 264821"/>
              <a:gd name="connsiteX19" fmla="*/ 8467725 w 8467725"/>
              <a:gd name="connsiteY19" fmla="*/ 55271 h 264821"/>
              <a:gd name="connsiteX0" fmla="*/ 0 w 8467725"/>
              <a:gd name="connsiteY0" fmla="*/ 236246 h 264821"/>
              <a:gd name="connsiteX1" fmla="*/ 5524500 w 8467725"/>
              <a:gd name="connsiteY1" fmla="*/ 264821 h 264821"/>
              <a:gd name="connsiteX2" fmla="*/ 6762750 w 8467725"/>
              <a:gd name="connsiteY2" fmla="*/ 207671 h 264821"/>
              <a:gd name="connsiteX3" fmla="*/ 6972300 w 8467725"/>
              <a:gd name="connsiteY3" fmla="*/ 179096 h 264821"/>
              <a:gd name="connsiteX4" fmla="*/ 7105650 w 8467725"/>
              <a:gd name="connsiteY4" fmla="*/ 150521 h 264821"/>
              <a:gd name="connsiteX5" fmla="*/ 7162800 w 8467725"/>
              <a:gd name="connsiteY5" fmla="*/ 140996 h 264821"/>
              <a:gd name="connsiteX6" fmla="*/ 7267575 w 8467725"/>
              <a:gd name="connsiteY6" fmla="*/ 121946 h 264821"/>
              <a:gd name="connsiteX7" fmla="*/ 7334250 w 8467725"/>
              <a:gd name="connsiteY7" fmla="*/ 93371 h 264821"/>
              <a:gd name="connsiteX8" fmla="*/ 7400925 w 8467725"/>
              <a:gd name="connsiteY8" fmla="*/ 83846 h 264821"/>
              <a:gd name="connsiteX9" fmla="*/ 7458075 w 8467725"/>
              <a:gd name="connsiteY9" fmla="*/ 74321 h 264821"/>
              <a:gd name="connsiteX10" fmla="*/ 7534275 w 8467725"/>
              <a:gd name="connsiteY10" fmla="*/ 55271 h 264821"/>
              <a:gd name="connsiteX11" fmla="*/ 7658100 w 8467725"/>
              <a:gd name="connsiteY11" fmla="*/ 36221 h 264821"/>
              <a:gd name="connsiteX12" fmla="*/ 7686675 w 8467725"/>
              <a:gd name="connsiteY12" fmla="*/ 26696 h 264821"/>
              <a:gd name="connsiteX13" fmla="*/ 7772400 w 8467725"/>
              <a:gd name="connsiteY13" fmla="*/ 17171 h 264821"/>
              <a:gd name="connsiteX14" fmla="*/ 8067675 w 8467725"/>
              <a:gd name="connsiteY14" fmla="*/ 17171 h 264821"/>
              <a:gd name="connsiteX15" fmla="*/ 8124825 w 8467725"/>
              <a:gd name="connsiteY15" fmla="*/ 26696 h 264821"/>
              <a:gd name="connsiteX16" fmla="*/ 8153400 w 8467725"/>
              <a:gd name="connsiteY16" fmla="*/ 36221 h 264821"/>
              <a:gd name="connsiteX17" fmla="*/ 8315325 w 8467725"/>
              <a:gd name="connsiteY17" fmla="*/ 45746 h 264821"/>
              <a:gd name="connsiteX18" fmla="*/ 8467725 w 8467725"/>
              <a:gd name="connsiteY18" fmla="*/ 55271 h 264821"/>
              <a:gd name="connsiteX0" fmla="*/ 0 w 8467725"/>
              <a:gd name="connsiteY0" fmla="*/ 236246 h 264821"/>
              <a:gd name="connsiteX1" fmla="*/ 5524500 w 8467725"/>
              <a:gd name="connsiteY1" fmla="*/ 264821 h 264821"/>
              <a:gd name="connsiteX2" fmla="*/ 6972300 w 8467725"/>
              <a:gd name="connsiteY2" fmla="*/ 179096 h 264821"/>
              <a:gd name="connsiteX3" fmla="*/ 7105650 w 8467725"/>
              <a:gd name="connsiteY3" fmla="*/ 150521 h 264821"/>
              <a:gd name="connsiteX4" fmla="*/ 7162800 w 8467725"/>
              <a:gd name="connsiteY4" fmla="*/ 140996 h 264821"/>
              <a:gd name="connsiteX5" fmla="*/ 7267575 w 8467725"/>
              <a:gd name="connsiteY5" fmla="*/ 121946 h 264821"/>
              <a:gd name="connsiteX6" fmla="*/ 7334250 w 8467725"/>
              <a:gd name="connsiteY6" fmla="*/ 93371 h 264821"/>
              <a:gd name="connsiteX7" fmla="*/ 7400925 w 8467725"/>
              <a:gd name="connsiteY7" fmla="*/ 83846 h 264821"/>
              <a:gd name="connsiteX8" fmla="*/ 7458075 w 8467725"/>
              <a:gd name="connsiteY8" fmla="*/ 74321 h 264821"/>
              <a:gd name="connsiteX9" fmla="*/ 7534275 w 8467725"/>
              <a:gd name="connsiteY9" fmla="*/ 55271 h 264821"/>
              <a:gd name="connsiteX10" fmla="*/ 7658100 w 8467725"/>
              <a:gd name="connsiteY10" fmla="*/ 36221 h 264821"/>
              <a:gd name="connsiteX11" fmla="*/ 7686675 w 8467725"/>
              <a:gd name="connsiteY11" fmla="*/ 26696 h 264821"/>
              <a:gd name="connsiteX12" fmla="*/ 7772400 w 8467725"/>
              <a:gd name="connsiteY12" fmla="*/ 17171 h 264821"/>
              <a:gd name="connsiteX13" fmla="*/ 8067675 w 8467725"/>
              <a:gd name="connsiteY13" fmla="*/ 17171 h 264821"/>
              <a:gd name="connsiteX14" fmla="*/ 8124825 w 8467725"/>
              <a:gd name="connsiteY14" fmla="*/ 26696 h 264821"/>
              <a:gd name="connsiteX15" fmla="*/ 8153400 w 8467725"/>
              <a:gd name="connsiteY15" fmla="*/ 36221 h 264821"/>
              <a:gd name="connsiteX16" fmla="*/ 8315325 w 8467725"/>
              <a:gd name="connsiteY16" fmla="*/ 45746 h 264821"/>
              <a:gd name="connsiteX17" fmla="*/ 8467725 w 8467725"/>
              <a:gd name="connsiteY17" fmla="*/ 55271 h 264821"/>
              <a:gd name="connsiteX0" fmla="*/ 0 w 8467725"/>
              <a:gd name="connsiteY0" fmla="*/ 236246 h 264821"/>
              <a:gd name="connsiteX1" fmla="*/ 5524500 w 8467725"/>
              <a:gd name="connsiteY1" fmla="*/ 264821 h 264821"/>
              <a:gd name="connsiteX2" fmla="*/ 7105650 w 8467725"/>
              <a:gd name="connsiteY2" fmla="*/ 150521 h 264821"/>
              <a:gd name="connsiteX3" fmla="*/ 7162800 w 8467725"/>
              <a:gd name="connsiteY3" fmla="*/ 140996 h 264821"/>
              <a:gd name="connsiteX4" fmla="*/ 7267575 w 8467725"/>
              <a:gd name="connsiteY4" fmla="*/ 121946 h 264821"/>
              <a:gd name="connsiteX5" fmla="*/ 7334250 w 8467725"/>
              <a:gd name="connsiteY5" fmla="*/ 93371 h 264821"/>
              <a:gd name="connsiteX6" fmla="*/ 7400925 w 8467725"/>
              <a:gd name="connsiteY6" fmla="*/ 83846 h 264821"/>
              <a:gd name="connsiteX7" fmla="*/ 7458075 w 8467725"/>
              <a:gd name="connsiteY7" fmla="*/ 74321 h 264821"/>
              <a:gd name="connsiteX8" fmla="*/ 7534275 w 8467725"/>
              <a:gd name="connsiteY8" fmla="*/ 55271 h 264821"/>
              <a:gd name="connsiteX9" fmla="*/ 7658100 w 8467725"/>
              <a:gd name="connsiteY9" fmla="*/ 36221 h 264821"/>
              <a:gd name="connsiteX10" fmla="*/ 7686675 w 8467725"/>
              <a:gd name="connsiteY10" fmla="*/ 26696 h 264821"/>
              <a:gd name="connsiteX11" fmla="*/ 7772400 w 8467725"/>
              <a:gd name="connsiteY11" fmla="*/ 17171 h 264821"/>
              <a:gd name="connsiteX12" fmla="*/ 8067675 w 8467725"/>
              <a:gd name="connsiteY12" fmla="*/ 17171 h 264821"/>
              <a:gd name="connsiteX13" fmla="*/ 8124825 w 8467725"/>
              <a:gd name="connsiteY13" fmla="*/ 26696 h 264821"/>
              <a:gd name="connsiteX14" fmla="*/ 8153400 w 8467725"/>
              <a:gd name="connsiteY14" fmla="*/ 36221 h 264821"/>
              <a:gd name="connsiteX15" fmla="*/ 8315325 w 8467725"/>
              <a:gd name="connsiteY15" fmla="*/ 45746 h 264821"/>
              <a:gd name="connsiteX16" fmla="*/ 8467725 w 8467725"/>
              <a:gd name="connsiteY16" fmla="*/ 55271 h 264821"/>
              <a:gd name="connsiteX0" fmla="*/ 0 w 8467725"/>
              <a:gd name="connsiteY0" fmla="*/ 236246 h 264821"/>
              <a:gd name="connsiteX1" fmla="*/ 5524500 w 8467725"/>
              <a:gd name="connsiteY1" fmla="*/ 264821 h 264821"/>
              <a:gd name="connsiteX2" fmla="*/ 7105650 w 8467725"/>
              <a:gd name="connsiteY2" fmla="*/ 150521 h 264821"/>
              <a:gd name="connsiteX3" fmla="*/ 7267575 w 8467725"/>
              <a:gd name="connsiteY3" fmla="*/ 121946 h 264821"/>
              <a:gd name="connsiteX4" fmla="*/ 7334250 w 8467725"/>
              <a:gd name="connsiteY4" fmla="*/ 93371 h 264821"/>
              <a:gd name="connsiteX5" fmla="*/ 7400925 w 8467725"/>
              <a:gd name="connsiteY5" fmla="*/ 83846 h 264821"/>
              <a:gd name="connsiteX6" fmla="*/ 7458075 w 8467725"/>
              <a:gd name="connsiteY6" fmla="*/ 74321 h 264821"/>
              <a:gd name="connsiteX7" fmla="*/ 7534275 w 8467725"/>
              <a:gd name="connsiteY7" fmla="*/ 55271 h 264821"/>
              <a:gd name="connsiteX8" fmla="*/ 7658100 w 8467725"/>
              <a:gd name="connsiteY8" fmla="*/ 36221 h 264821"/>
              <a:gd name="connsiteX9" fmla="*/ 7686675 w 8467725"/>
              <a:gd name="connsiteY9" fmla="*/ 26696 h 264821"/>
              <a:gd name="connsiteX10" fmla="*/ 7772400 w 8467725"/>
              <a:gd name="connsiteY10" fmla="*/ 17171 h 264821"/>
              <a:gd name="connsiteX11" fmla="*/ 8067675 w 8467725"/>
              <a:gd name="connsiteY11" fmla="*/ 17171 h 264821"/>
              <a:gd name="connsiteX12" fmla="*/ 8124825 w 8467725"/>
              <a:gd name="connsiteY12" fmla="*/ 26696 h 264821"/>
              <a:gd name="connsiteX13" fmla="*/ 8153400 w 8467725"/>
              <a:gd name="connsiteY13" fmla="*/ 36221 h 264821"/>
              <a:gd name="connsiteX14" fmla="*/ 8315325 w 8467725"/>
              <a:gd name="connsiteY14" fmla="*/ 45746 h 264821"/>
              <a:gd name="connsiteX15" fmla="*/ 8467725 w 8467725"/>
              <a:gd name="connsiteY15" fmla="*/ 55271 h 264821"/>
              <a:gd name="connsiteX0" fmla="*/ 0 w 8467725"/>
              <a:gd name="connsiteY0" fmla="*/ 236246 h 264821"/>
              <a:gd name="connsiteX1" fmla="*/ 5524500 w 8467725"/>
              <a:gd name="connsiteY1" fmla="*/ 264821 h 264821"/>
              <a:gd name="connsiteX2" fmla="*/ 7267575 w 8467725"/>
              <a:gd name="connsiteY2" fmla="*/ 121946 h 264821"/>
              <a:gd name="connsiteX3" fmla="*/ 7334250 w 8467725"/>
              <a:gd name="connsiteY3" fmla="*/ 93371 h 264821"/>
              <a:gd name="connsiteX4" fmla="*/ 7400925 w 8467725"/>
              <a:gd name="connsiteY4" fmla="*/ 83846 h 264821"/>
              <a:gd name="connsiteX5" fmla="*/ 7458075 w 8467725"/>
              <a:gd name="connsiteY5" fmla="*/ 74321 h 264821"/>
              <a:gd name="connsiteX6" fmla="*/ 7534275 w 8467725"/>
              <a:gd name="connsiteY6" fmla="*/ 55271 h 264821"/>
              <a:gd name="connsiteX7" fmla="*/ 7658100 w 8467725"/>
              <a:gd name="connsiteY7" fmla="*/ 36221 h 264821"/>
              <a:gd name="connsiteX8" fmla="*/ 7686675 w 8467725"/>
              <a:gd name="connsiteY8" fmla="*/ 26696 h 264821"/>
              <a:gd name="connsiteX9" fmla="*/ 7772400 w 8467725"/>
              <a:gd name="connsiteY9" fmla="*/ 17171 h 264821"/>
              <a:gd name="connsiteX10" fmla="*/ 8067675 w 8467725"/>
              <a:gd name="connsiteY10" fmla="*/ 17171 h 264821"/>
              <a:gd name="connsiteX11" fmla="*/ 8124825 w 8467725"/>
              <a:gd name="connsiteY11" fmla="*/ 26696 h 264821"/>
              <a:gd name="connsiteX12" fmla="*/ 8153400 w 8467725"/>
              <a:gd name="connsiteY12" fmla="*/ 36221 h 264821"/>
              <a:gd name="connsiteX13" fmla="*/ 8315325 w 8467725"/>
              <a:gd name="connsiteY13" fmla="*/ 45746 h 264821"/>
              <a:gd name="connsiteX14" fmla="*/ 8467725 w 8467725"/>
              <a:gd name="connsiteY14" fmla="*/ 55271 h 264821"/>
              <a:gd name="connsiteX0" fmla="*/ 0 w 8467725"/>
              <a:gd name="connsiteY0" fmla="*/ 236246 h 264821"/>
              <a:gd name="connsiteX1" fmla="*/ 5524500 w 8467725"/>
              <a:gd name="connsiteY1" fmla="*/ 264821 h 264821"/>
              <a:gd name="connsiteX2" fmla="*/ 7334250 w 8467725"/>
              <a:gd name="connsiteY2" fmla="*/ 93371 h 264821"/>
              <a:gd name="connsiteX3" fmla="*/ 7400925 w 8467725"/>
              <a:gd name="connsiteY3" fmla="*/ 83846 h 264821"/>
              <a:gd name="connsiteX4" fmla="*/ 7458075 w 8467725"/>
              <a:gd name="connsiteY4" fmla="*/ 74321 h 264821"/>
              <a:gd name="connsiteX5" fmla="*/ 7534275 w 8467725"/>
              <a:gd name="connsiteY5" fmla="*/ 55271 h 264821"/>
              <a:gd name="connsiteX6" fmla="*/ 7658100 w 8467725"/>
              <a:gd name="connsiteY6" fmla="*/ 36221 h 264821"/>
              <a:gd name="connsiteX7" fmla="*/ 7686675 w 8467725"/>
              <a:gd name="connsiteY7" fmla="*/ 26696 h 264821"/>
              <a:gd name="connsiteX8" fmla="*/ 7772400 w 8467725"/>
              <a:gd name="connsiteY8" fmla="*/ 17171 h 264821"/>
              <a:gd name="connsiteX9" fmla="*/ 8067675 w 8467725"/>
              <a:gd name="connsiteY9" fmla="*/ 17171 h 264821"/>
              <a:gd name="connsiteX10" fmla="*/ 8124825 w 8467725"/>
              <a:gd name="connsiteY10" fmla="*/ 26696 h 264821"/>
              <a:gd name="connsiteX11" fmla="*/ 8153400 w 8467725"/>
              <a:gd name="connsiteY11" fmla="*/ 36221 h 264821"/>
              <a:gd name="connsiteX12" fmla="*/ 8315325 w 8467725"/>
              <a:gd name="connsiteY12" fmla="*/ 45746 h 264821"/>
              <a:gd name="connsiteX13" fmla="*/ 8467725 w 8467725"/>
              <a:gd name="connsiteY13" fmla="*/ 55271 h 264821"/>
              <a:gd name="connsiteX0" fmla="*/ 0 w 8467725"/>
              <a:gd name="connsiteY0" fmla="*/ 236246 h 264821"/>
              <a:gd name="connsiteX1" fmla="*/ 5524500 w 8467725"/>
              <a:gd name="connsiteY1" fmla="*/ 264821 h 264821"/>
              <a:gd name="connsiteX2" fmla="*/ 7334250 w 8467725"/>
              <a:gd name="connsiteY2" fmla="*/ 93371 h 264821"/>
              <a:gd name="connsiteX3" fmla="*/ 7458075 w 8467725"/>
              <a:gd name="connsiteY3" fmla="*/ 74321 h 264821"/>
              <a:gd name="connsiteX4" fmla="*/ 7534275 w 8467725"/>
              <a:gd name="connsiteY4" fmla="*/ 55271 h 264821"/>
              <a:gd name="connsiteX5" fmla="*/ 7658100 w 8467725"/>
              <a:gd name="connsiteY5" fmla="*/ 36221 h 264821"/>
              <a:gd name="connsiteX6" fmla="*/ 7686675 w 8467725"/>
              <a:gd name="connsiteY6" fmla="*/ 26696 h 264821"/>
              <a:gd name="connsiteX7" fmla="*/ 7772400 w 8467725"/>
              <a:gd name="connsiteY7" fmla="*/ 17171 h 264821"/>
              <a:gd name="connsiteX8" fmla="*/ 8067675 w 8467725"/>
              <a:gd name="connsiteY8" fmla="*/ 17171 h 264821"/>
              <a:gd name="connsiteX9" fmla="*/ 8124825 w 8467725"/>
              <a:gd name="connsiteY9" fmla="*/ 26696 h 264821"/>
              <a:gd name="connsiteX10" fmla="*/ 8153400 w 8467725"/>
              <a:gd name="connsiteY10" fmla="*/ 36221 h 264821"/>
              <a:gd name="connsiteX11" fmla="*/ 8315325 w 8467725"/>
              <a:gd name="connsiteY11" fmla="*/ 45746 h 264821"/>
              <a:gd name="connsiteX12" fmla="*/ 8467725 w 8467725"/>
              <a:gd name="connsiteY12" fmla="*/ 55271 h 264821"/>
              <a:gd name="connsiteX0" fmla="*/ 0 w 8467725"/>
              <a:gd name="connsiteY0" fmla="*/ 236246 h 264821"/>
              <a:gd name="connsiteX1" fmla="*/ 5524500 w 8467725"/>
              <a:gd name="connsiteY1" fmla="*/ 264821 h 264821"/>
              <a:gd name="connsiteX2" fmla="*/ 7458075 w 8467725"/>
              <a:gd name="connsiteY2" fmla="*/ 74321 h 264821"/>
              <a:gd name="connsiteX3" fmla="*/ 7534275 w 8467725"/>
              <a:gd name="connsiteY3" fmla="*/ 55271 h 264821"/>
              <a:gd name="connsiteX4" fmla="*/ 7658100 w 8467725"/>
              <a:gd name="connsiteY4" fmla="*/ 36221 h 264821"/>
              <a:gd name="connsiteX5" fmla="*/ 7686675 w 8467725"/>
              <a:gd name="connsiteY5" fmla="*/ 26696 h 264821"/>
              <a:gd name="connsiteX6" fmla="*/ 7772400 w 8467725"/>
              <a:gd name="connsiteY6" fmla="*/ 17171 h 264821"/>
              <a:gd name="connsiteX7" fmla="*/ 8067675 w 8467725"/>
              <a:gd name="connsiteY7" fmla="*/ 17171 h 264821"/>
              <a:gd name="connsiteX8" fmla="*/ 8124825 w 8467725"/>
              <a:gd name="connsiteY8" fmla="*/ 26696 h 264821"/>
              <a:gd name="connsiteX9" fmla="*/ 8153400 w 8467725"/>
              <a:gd name="connsiteY9" fmla="*/ 36221 h 264821"/>
              <a:gd name="connsiteX10" fmla="*/ 8315325 w 8467725"/>
              <a:gd name="connsiteY10" fmla="*/ 45746 h 264821"/>
              <a:gd name="connsiteX11" fmla="*/ 8467725 w 8467725"/>
              <a:gd name="connsiteY11" fmla="*/ 55271 h 264821"/>
              <a:gd name="connsiteX0" fmla="*/ 0 w 8467725"/>
              <a:gd name="connsiteY0" fmla="*/ 236246 h 264821"/>
              <a:gd name="connsiteX1" fmla="*/ 5524500 w 8467725"/>
              <a:gd name="connsiteY1" fmla="*/ 264821 h 264821"/>
              <a:gd name="connsiteX2" fmla="*/ 7458075 w 8467725"/>
              <a:gd name="connsiteY2" fmla="*/ 74321 h 264821"/>
              <a:gd name="connsiteX3" fmla="*/ 7658100 w 8467725"/>
              <a:gd name="connsiteY3" fmla="*/ 36221 h 264821"/>
              <a:gd name="connsiteX4" fmla="*/ 7686675 w 8467725"/>
              <a:gd name="connsiteY4" fmla="*/ 26696 h 264821"/>
              <a:gd name="connsiteX5" fmla="*/ 7772400 w 8467725"/>
              <a:gd name="connsiteY5" fmla="*/ 17171 h 264821"/>
              <a:gd name="connsiteX6" fmla="*/ 8067675 w 8467725"/>
              <a:gd name="connsiteY6" fmla="*/ 17171 h 264821"/>
              <a:gd name="connsiteX7" fmla="*/ 8124825 w 8467725"/>
              <a:gd name="connsiteY7" fmla="*/ 26696 h 264821"/>
              <a:gd name="connsiteX8" fmla="*/ 8153400 w 8467725"/>
              <a:gd name="connsiteY8" fmla="*/ 36221 h 264821"/>
              <a:gd name="connsiteX9" fmla="*/ 8315325 w 8467725"/>
              <a:gd name="connsiteY9" fmla="*/ 45746 h 264821"/>
              <a:gd name="connsiteX10" fmla="*/ 8467725 w 8467725"/>
              <a:gd name="connsiteY10" fmla="*/ 55271 h 264821"/>
              <a:gd name="connsiteX0" fmla="*/ 0 w 8467725"/>
              <a:gd name="connsiteY0" fmla="*/ 236246 h 264821"/>
              <a:gd name="connsiteX1" fmla="*/ 5524500 w 8467725"/>
              <a:gd name="connsiteY1" fmla="*/ 264821 h 264821"/>
              <a:gd name="connsiteX2" fmla="*/ 7658100 w 8467725"/>
              <a:gd name="connsiteY2" fmla="*/ 36221 h 264821"/>
              <a:gd name="connsiteX3" fmla="*/ 7686675 w 8467725"/>
              <a:gd name="connsiteY3" fmla="*/ 26696 h 264821"/>
              <a:gd name="connsiteX4" fmla="*/ 7772400 w 8467725"/>
              <a:gd name="connsiteY4" fmla="*/ 17171 h 264821"/>
              <a:gd name="connsiteX5" fmla="*/ 8067675 w 8467725"/>
              <a:gd name="connsiteY5" fmla="*/ 17171 h 264821"/>
              <a:gd name="connsiteX6" fmla="*/ 8124825 w 8467725"/>
              <a:gd name="connsiteY6" fmla="*/ 26696 h 264821"/>
              <a:gd name="connsiteX7" fmla="*/ 8153400 w 8467725"/>
              <a:gd name="connsiteY7" fmla="*/ 36221 h 264821"/>
              <a:gd name="connsiteX8" fmla="*/ 8315325 w 8467725"/>
              <a:gd name="connsiteY8" fmla="*/ 45746 h 264821"/>
              <a:gd name="connsiteX9" fmla="*/ 8467725 w 8467725"/>
              <a:gd name="connsiteY9" fmla="*/ 55271 h 264821"/>
              <a:gd name="connsiteX0" fmla="*/ 0 w 8467725"/>
              <a:gd name="connsiteY0" fmla="*/ 236246 h 264821"/>
              <a:gd name="connsiteX1" fmla="*/ 5524500 w 8467725"/>
              <a:gd name="connsiteY1" fmla="*/ 264821 h 264821"/>
              <a:gd name="connsiteX2" fmla="*/ 7658100 w 8467725"/>
              <a:gd name="connsiteY2" fmla="*/ 36221 h 264821"/>
              <a:gd name="connsiteX3" fmla="*/ 7772400 w 8467725"/>
              <a:gd name="connsiteY3" fmla="*/ 17171 h 264821"/>
              <a:gd name="connsiteX4" fmla="*/ 8067675 w 8467725"/>
              <a:gd name="connsiteY4" fmla="*/ 17171 h 264821"/>
              <a:gd name="connsiteX5" fmla="*/ 8124825 w 8467725"/>
              <a:gd name="connsiteY5" fmla="*/ 26696 h 264821"/>
              <a:gd name="connsiteX6" fmla="*/ 8153400 w 8467725"/>
              <a:gd name="connsiteY6" fmla="*/ 36221 h 264821"/>
              <a:gd name="connsiteX7" fmla="*/ 8315325 w 8467725"/>
              <a:gd name="connsiteY7" fmla="*/ 45746 h 264821"/>
              <a:gd name="connsiteX8" fmla="*/ 8467725 w 8467725"/>
              <a:gd name="connsiteY8" fmla="*/ 55271 h 264821"/>
              <a:gd name="connsiteX0" fmla="*/ 0 w 8467725"/>
              <a:gd name="connsiteY0" fmla="*/ 236246 h 264821"/>
              <a:gd name="connsiteX1" fmla="*/ 5524500 w 8467725"/>
              <a:gd name="connsiteY1" fmla="*/ 264821 h 264821"/>
              <a:gd name="connsiteX2" fmla="*/ 7772400 w 8467725"/>
              <a:gd name="connsiteY2" fmla="*/ 17171 h 264821"/>
              <a:gd name="connsiteX3" fmla="*/ 8067675 w 8467725"/>
              <a:gd name="connsiteY3" fmla="*/ 17171 h 264821"/>
              <a:gd name="connsiteX4" fmla="*/ 8124825 w 8467725"/>
              <a:gd name="connsiteY4" fmla="*/ 26696 h 264821"/>
              <a:gd name="connsiteX5" fmla="*/ 8153400 w 8467725"/>
              <a:gd name="connsiteY5" fmla="*/ 36221 h 264821"/>
              <a:gd name="connsiteX6" fmla="*/ 8315325 w 8467725"/>
              <a:gd name="connsiteY6" fmla="*/ 45746 h 264821"/>
              <a:gd name="connsiteX7" fmla="*/ 8467725 w 8467725"/>
              <a:gd name="connsiteY7" fmla="*/ 55271 h 264821"/>
              <a:gd name="connsiteX0" fmla="*/ 0 w 8467725"/>
              <a:gd name="connsiteY0" fmla="*/ 219075 h 247650"/>
              <a:gd name="connsiteX1" fmla="*/ 5524500 w 8467725"/>
              <a:gd name="connsiteY1" fmla="*/ 247650 h 247650"/>
              <a:gd name="connsiteX2" fmla="*/ 8067675 w 8467725"/>
              <a:gd name="connsiteY2" fmla="*/ 0 h 247650"/>
              <a:gd name="connsiteX3" fmla="*/ 8124825 w 8467725"/>
              <a:gd name="connsiteY3" fmla="*/ 9525 h 247650"/>
              <a:gd name="connsiteX4" fmla="*/ 8153400 w 8467725"/>
              <a:gd name="connsiteY4" fmla="*/ 19050 h 247650"/>
              <a:gd name="connsiteX5" fmla="*/ 8315325 w 8467725"/>
              <a:gd name="connsiteY5" fmla="*/ 28575 h 247650"/>
              <a:gd name="connsiteX6" fmla="*/ 8467725 w 8467725"/>
              <a:gd name="connsiteY6" fmla="*/ 38100 h 247650"/>
              <a:gd name="connsiteX0" fmla="*/ 0 w 8467725"/>
              <a:gd name="connsiteY0" fmla="*/ 232871 h 261446"/>
              <a:gd name="connsiteX1" fmla="*/ 5524500 w 8467725"/>
              <a:gd name="connsiteY1" fmla="*/ 261446 h 261446"/>
              <a:gd name="connsiteX2" fmla="*/ 8067675 w 8467725"/>
              <a:gd name="connsiteY2" fmla="*/ 13796 h 261446"/>
              <a:gd name="connsiteX3" fmla="*/ 8153400 w 8467725"/>
              <a:gd name="connsiteY3" fmla="*/ 32846 h 261446"/>
              <a:gd name="connsiteX4" fmla="*/ 8315325 w 8467725"/>
              <a:gd name="connsiteY4" fmla="*/ 42371 h 261446"/>
              <a:gd name="connsiteX5" fmla="*/ 8467725 w 8467725"/>
              <a:gd name="connsiteY5" fmla="*/ 51896 h 261446"/>
              <a:gd name="connsiteX0" fmla="*/ 0 w 8467725"/>
              <a:gd name="connsiteY0" fmla="*/ 200025 h 228600"/>
              <a:gd name="connsiteX1" fmla="*/ 5524500 w 8467725"/>
              <a:gd name="connsiteY1" fmla="*/ 228600 h 228600"/>
              <a:gd name="connsiteX2" fmla="*/ 8153400 w 8467725"/>
              <a:gd name="connsiteY2" fmla="*/ 0 h 228600"/>
              <a:gd name="connsiteX3" fmla="*/ 8315325 w 8467725"/>
              <a:gd name="connsiteY3" fmla="*/ 9525 h 228600"/>
              <a:gd name="connsiteX4" fmla="*/ 8467725 w 8467725"/>
              <a:gd name="connsiteY4" fmla="*/ 19050 h 228600"/>
              <a:gd name="connsiteX0" fmla="*/ 0 w 8467725"/>
              <a:gd name="connsiteY0" fmla="*/ 190500 h 219075"/>
              <a:gd name="connsiteX1" fmla="*/ 5524500 w 8467725"/>
              <a:gd name="connsiteY1" fmla="*/ 219075 h 219075"/>
              <a:gd name="connsiteX2" fmla="*/ 8315325 w 8467725"/>
              <a:gd name="connsiteY2" fmla="*/ 0 h 219075"/>
              <a:gd name="connsiteX3" fmla="*/ 8467725 w 8467725"/>
              <a:gd name="connsiteY3" fmla="*/ 9525 h 219075"/>
              <a:gd name="connsiteX0" fmla="*/ 0 w 8467725"/>
              <a:gd name="connsiteY0" fmla="*/ 180975 h 209550"/>
              <a:gd name="connsiteX1" fmla="*/ 5524500 w 8467725"/>
              <a:gd name="connsiteY1" fmla="*/ 209550 h 209550"/>
              <a:gd name="connsiteX2" fmla="*/ 8467725 w 8467725"/>
              <a:gd name="connsiteY2" fmla="*/ 0 h 209550"/>
              <a:gd name="connsiteX0" fmla="*/ 0 w 8467725"/>
              <a:gd name="connsiteY0" fmla="*/ 180975 h 219075"/>
              <a:gd name="connsiteX1" fmla="*/ 4010025 w 8467725"/>
              <a:gd name="connsiteY1" fmla="*/ 219075 h 219075"/>
              <a:gd name="connsiteX2" fmla="*/ 8467725 w 8467725"/>
              <a:gd name="connsiteY2" fmla="*/ 0 h 21907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52609"/>
              <a:gd name="connsiteX1" fmla="*/ 4010025 w 8667750"/>
              <a:gd name="connsiteY1" fmla="*/ 38100 h 52609"/>
              <a:gd name="connsiteX2" fmla="*/ 8667750 w 8667750"/>
              <a:gd name="connsiteY2" fmla="*/ 47625 h 52609"/>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47625"/>
              <a:gd name="connsiteX1" fmla="*/ 4010025 w 8667750"/>
              <a:gd name="connsiteY1" fmla="*/ 38100 h 47625"/>
              <a:gd name="connsiteX2" fmla="*/ 8667750 w 8667750"/>
              <a:gd name="connsiteY2" fmla="*/ 47625 h 47625"/>
              <a:gd name="connsiteX0" fmla="*/ 0 w 8667750"/>
              <a:gd name="connsiteY0" fmla="*/ 0 h 1000125"/>
              <a:gd name="connsiteX1" fmla="*/ 4067175 w 8667750"/>
              <a:gd name="connsiteY1" fmla="*/ 1000125 h 1000125"/>
              <a:gd name="connsiteX2" fmla="*/ 8667750 w 8667750"/>
              <a:gd name="connsiteY2" fmla="*/ 47625 h 1000125"/>
            </a:gdLst>
            <a:ahLst/>
            <a:cxnLst>
              <a:cxn ang="0">
                <a:pos x="connsiteX0" y="connsiteY0"/>
              </a:cxn>
              <a:cxn ang="0">
                <a:pos x="connsiteX1" y="connsiteY1"/>
              </a:cxn>
              <a:cxn ang="0">
                <a:pos x="connsiteX2" y="connsiteY2"/>
              </a:cxn>
            </a:cxnLst>
            <a:rect l="l" t="t" r="r" b="b"/>
            <a:pathLst>
              <a:path w="8667750" h="1000125">
                <a:moveTo>
                  <a:pt x="0" y="0"/>
                </a:moveTo>
                <a:lnTo>
                  <a:pt x="4067175" y="1000125"/>
                </a:lnTo>
                <a:lnTo>
                  <a:pt x="8667750" y="476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295400" y="2905125"/>
            <a:ext cx="90297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83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9218205"/>
              </p:ext>
            </p:extLst>
          </p:nvPr>
        </p:nvGraphicFramePr>
        <p:xfrm>
          <a:off x="1907380" y="738186"/>
          <a:ext cx="8377239" cy="53816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58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lnSpcReduction="20000"/>
          </a:bodyPr>
          <a:lstStyle/>
          <a:p>
            <a:endParaRPr lang="en-GB" sz="1400" dirty="0" smtClean="0">
              <a:hlinkClick r:id="rId2"/>
            </a:endParaRPr>
          </a:p>
          <a:p>
            <a:r>
              <a:rPr lang="en-GB" sz="1700" u="sng" dirty="0" smtClean="0">
                <a:hlinkClick r:id="rId2"/>
              </a:rPr>
              <a:t>Beam Theory</a:t>
            </a:r>
          </a:p>
          <a:p>
            <a:r>
              <a:rPr lang="en-GB" sz="1400" dirty="0">
                <a:hlinkClick r:id="rId2"/>
              </a:rPr>
              <a:t>http://homepages.engineering.auckland.ac.nz/~</a:t>
            </a:r>
            <a:r>
              <a:rPr lang="en-GB" sz="1400" dirty="0" smtClean="0">
                <a:hlinkClick r:id="rId2"/>
              </a:rPr>
              <a:t>pkel015/SolidMechanicsBooks/Part_I/BookSM_Part_I/07_ElasticityApplications/07_Elasticity_Applications_04_Beam_Theory.pdf</a:t>
            </a:r>
          </a:p>
          <a:p>
            <a:r>
              <a:rPr lang="en-GB" sz="1400" dirty="0">
                <a:hlinkClick r:id="rId2"/>
              </a:rPr>
              <a:t>http://</a:t>
            </a:r>
            <a:r>
              <a:rPr lang="en-GB" sz="1400" dirty="0" smtClean="0">
                <a:hlinkClick r:id="rId2"/>
              </a:rPr>
              <a:t>web.mit.edu/16.20/homepage/7_SimpleBeamTheory/SimpleBeamTheory_files/module_7_no_solutions.pdf</a:t>
            </a:r>
          </a:p>
          <a:p>
            <a:endParaRPr lang="en-GB" sz="1400" dirty="0">
              <a:hlinkClick r:id="rId2"/>
            </a:endParaRPr>
          </a:p>
          <a:p>
            <a:r>
              <a:rPr lang="en-GB" sz="1700" u="sng" dirty="0" smtClean="0">
                <a:hlinkClick r:id="rId2"/>
              </a:rPr>
              <a:t>HCP bending calculation</a:t>
            </a:r>
            <a:endParaRPr lang="en-GB" sz="1700" u="sng" dirty="0">
              <a:hlinkClick r:id="rId2"/>
            </a:endParaRPr>
          </a:p>
          <a:p>
            <a:r>
              <a:rPr lang="en-GB" sz="1400" dirty="0" smtClean="0">
                <a:hlinkClick r:id="rId2"/>
              </a:rPr>
              <a:t>http</a:t>
            </a:r>
            <a:r>
              <a:rPr lang="en-GB" sz="1400" dirty="0" smtClean="0">
                <a:hlinkClick r:id="rId2"/>
              </a:rPr>
              <a:t>://www.mse.mtu.edu/~drjohn/my4150/sandwich/sp1.html</a:t>
            </a:r>
          </a:p>
          <a:p>
            <a:r>
              <a:rPr lang="en-GB" sz="1400" dirty="0" smtClean="0">
                <a:hlinkClick r:id="rId2"/>
              </a:rPr>
              <a:t>http</a:t>
            </a:r>
            <a:r>
              <a:rPr lang="en-GB" sz="1400" dirty="0">
                <a:hlinkClick r:id="rId2"/>
              </a:rPr>
              <a:t>://www.mas.bg.ac.rs/_media/istrazivanje/fme/vol45/4/12_mdinulovic_et_al.pdf</a:t>
            </a:r>
            <a:endParaRPr lang="en-GB" sz="1400" dirty="0" smtClean="0">
              <a:hlinkClick r:id="rId2"/>
            </a:endParaRPr>
          </a:p>
          <a:p>
            <a:r>
              <a:rPr lang="en-GB" sz="1400" dirty="0" smtClean="0">
                <a:hlinkClick r:id="rId2"/>
              </a:rPr>
              <a:t>The strength characteristics of </a:t>
            </a:r>
            <a:r>
              <a:rPr lang="en-GB" sz="1400" dirty="0" err="1" smtClean="0">
                <a:hlinkClick r:id="rId2"/>
              </a:rPr>
              <a:t>aluminum</a:t>
            </a:r>
            <a:r>
              <a:rPr lang="en-GB" sz="1400" dirty="0" smtClean="0">
                <a:hlinkClick r:id="rId2"/>
              </a:rPr>
              <a:t> honeycomb sandwich panels 	</a:t>
            </a:r>
            <a:r>
              <a:rPr lang="en-GB" sz="1400" u="sng" dirty="0" smtClean="0">
                <a:hlinkClick r:id="rId2"/>
              </a:rPr>
              <a:t>	See the paper in this folder</a:t>
            </a:r>
            <a:endParaRPr lang="en-GB" sz="1400" u="sng" dirty="0">
              <a:hlinkClick r:id="rId2"/>
            </a:endParaRPr>
          </a:p>
          <a:p>
            <a:r>
              <a:rPr lang="en-GB" sz="1400" dirty="0" smtClean="0">
                <a:hlinkClick r:id="rId2"/>
              </a:rPr>
              <a:t>https://www.researchgate.net/post/How_to_calculate_bending_stiffness_shear_stiffness_core_stresses_and_face_stresses_for_Sandwich_panel_with_a_foam_core</a:t>
            </a:r>
            <a:endParaRPr lang="en-GB" sz="1400" dirty="0" smtClean="0"/>
          </a:p>
          <a:p>
            <a:r>
              <a:rPr lang="en-GB" sz="1400" dirty="0">
                <a:hlinkClick r:id="rId3"/>
              </a:rPr>
              <a:t>http://</a:t>
            </a:r>
            <a:r>
              <a:rPr lang="en-GB" sz="1400" dirty="0" smtClean="0">
                <a:hlinkClick r:id="rId3"/>
              </a:rPr>
              <a:t>digitalcommons.calpoly.edu/cgi/viewcontent.cgi?article=1146&amp;context=matesp</a:t>
            </a:r>
            <a:endParaRPr lang="en-GB" sz="1400" dirty="0" smtClean="0"/>
          </a:p>
          <a:p>
            <a:r>
              <a:rPr lang="en-GB" sz="1400" dirty="0">
                <a:hlinkClick r:id="rId4"/>
              </a:rPr>
              <a:t>http://</a:t>
            </a:r>
            <a:r>
              <a:rPr lang="en-GB" sz="1400" dirty="0" smtClean="0">
                <a:hlinkClick r:id="rId4"/>
              </a:rPr>
              <a:t>citeseerx.ist.psu.edu/viewdoc/download?doi=10.1.1.678.3714&amp;rep=rep1&amp;type=pdf</a:t>
            </a:r>
            <a:endParaRPr lang="en-GB" sz="1400" dirty="0" smtClean="0"/>
          </a:p>
          <a:p>
            <a:r>
              <a:rPr lang="en-GB" sz="1400" dirty="0">
                <a:hlinkClick r:id="rId5"/>
              </a:rPr>
              <a:t>http://</a:t>
            </a:r>
            <a:r>
              <a:rPr lang="en-GB" sz="1400" dirty="0" smtClean="0">
                <a:hlinkClick r:id="rId5"/>
              </a:rPr>
              <a:t>www.ijera.com/papers/Vol2_issue3/BK23365374.pdf</a:t>
            </a:r>
            <a:endParaRPr lang="en-GB" sz="1400" dirty="0" smtClean="0"/>
          </a:p>
          <a:p>
            <a:r>
              <a:rPr lang="en-GB" sz="1400" dirty="0">
                <a:hlinkClick r:id="rId6"/>
              </a:rPr>
              <a:t>https://</a:t>
            </a:r>
            <a:r>
              <a:rPr lang="en-GB" sz="1400" dirty="0" smtClean="0">
                <a:hlinkClick r:id="rId6"/>
              </a:rPr>
              <a:t>orbilu.uni.lu/bitstream/10993/9845/1/Paper2011_shear_ORBI.pdf</a:t>
            </a:r>
            <a:endParaRPr lang="en-GB" sz="1400" dirty="0" smtClean="0"/>
          </a:p>
          <a:p>
            <a:endParaRPr lang="en-GB" sz="1400" dirty="0"/>
          </a:p>
          <a:p>
            <a:endParaRPr lang="en-GB" sz="1400" dirty="0"/>
          </a:p>
          <a:p>
            <a:endParaRPr lang="en-GB" sz="1400" dirty="0"/>
          </a:p>
        </p:txBody>
      </p:sp>
    </p:spTree>
    <p:extLst>
      <p:ext uri="{BB962C8B-B14F-4D97-AF65-F5344CB8AC3E}">
        <p14:creationId xmlns:p14="http://schemas.microsoft.com/office/powerpoint/2010/main" val="1938015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4321</TotalTime>
  <Words>325</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1_Office Theme</vt:lpstr>
      <vt:lpstr>HCP Stifness caluclation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HCP Stifness caluclation</dc:title>
  <dc:creator>Ian Crotty</dc:creator>
  <cp:lastModifiedBy>Ian Crotty</cp:lastModifiedBy>
  <cp:revision>27</cp:revision>
  <dcterms:created xsi:type="dcterms:W3CDTF">2018-04-17T13:44:47Z</dcterms:created>
  <dcterms:modified xsi:type="dcterms:W3CDTF">2018-04-26T10:41:55Z</dcterms:modified>
</cp:coreProperties>
</file>