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74" d="100"/>
          <a:sy n="74" d="100"/>
        </p:scale>
        <p:origin x="-144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printerSettings" Target="printerSettings/printerSettings1.bin"/><Relationship Id="rId5" Type="http://schemas.openxmlformats.org/officeDocument/2006/relationships/presProps" Target="presProps.xml"/><Relationship Id="rId6" Type="http://schemas.openxmlformats.org/officeDocument/2006/relationships/viewProps" Target="viewProps.xml"/><Relationship Id="rId7" Type="http://schemas.openxmlformats.org/officeDocument/2006/relationships/theme" Target="theme/theme1.xml"/><Relationship Id="rId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008D6-32C3-E948-AD96-499557DCBDB3}" type="datetimeFigureOut">
              <a:rPr lang="en-US" smtClean="0"/>
              <a:t>6/26/17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C06AE-0171-8D40-B0D9-6B78CF2D53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3807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008D6-32C3-E948-AD96-499557DCBDB3}" type="datetimeFigureOut">
              <a:rPr lang="en-US" smtClean="0"/>
              <a:t>6/26/17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C06AE-0171-8D40-B0D9-6B78CF2D53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8828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008D6-32C3-E948-AD96-499557DCBDB3}" type="datetimeFigureOut">
              <a:rPr lang="en-US" smtClean="0"/>
              <a:t>6/26/17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C06AE-0171-8D40-B0D9-6B78CF2D53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0049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008D6-32C3-E948-AD96-499557DCBDB3}" type="datetimeFigureOut">
              <a:rPr lang="en-US" smtClean="0"/>
              <a:t>6/26/17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C06AE-0171-8D40-B0D9-6B78CF2D53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085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008D6-32C3-E948-AD96-499557DCBDB3}" type="datetimeFigureOut">
              <a:rPr lang="en-US" smtClean="0"/>
              <a:t>6/26/17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C06AE-0171-8D40-B0D9-6B78CF2D53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2779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008D6-32C3-E948-AD96-499557DCBDB3}" type="datetimeFigureOut">
              <a:rPr lang="en-US" smtClean="0"/>
              <a:t>6/26/17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C06AE-0171-8D40-B0D9-6B78CF2D53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5894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008D6-32C3-E948-AD96-499557DCBDB3}" type="datetimeFigureOut">
              <a:rPr lang="en-US" smtClean="0"/>
              <a:t>6/26/17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C06AE-0171-8D40-B0D9-6B78CF2D53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2605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008D6-32C3-E948-AD96-499557DCBDB3}" type="datetimeFigureOut">
              <a:rPr lang="en-US" smtClean="0"/>
              <a:t>6/26/17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C06AE-0171-8D40-B0D9-6B78CF2D53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5013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008D6-32C3-E948-AD96-499557DCBDB3}" type="datetimeFigureOut">
              <a:rPr lang="en-US" smtClean="0"/>
              <a:t>6/26/17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C06AE-0171-8D40-B0D9-6B78CF2D53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5768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008D6-32C3-E948-AD96-499557DCBDB3}" type="datetimeFigureOut">
              <a:rPr lang="en-US" smtClean="0"/>
              <a:t>6/26/17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C06AE-0171-8D40-B0D9-6B78CF2D53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3117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008D6-32C3-E948-AD96-499557DCBDB3}" type="datetimeFigureOut">
              <a:rPr lang="en-US" smtClean="0"/>
              <a:t>6/26/17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C06AE-0171-8D40-B0D9-6B78CF2D53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9960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8008D6-32C3-E948-AD96-499557DCBDB3}" type="datetimeFigureOut">
              <a:rPr lang="en-US" smtClean="0"/>
              <a:t>6/26/17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4C06AE-0171-8D40-B0D9-6B78CF2D53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003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-1" y="17797"/>
            <a:ext cx="9144001" cy="766994"/>
          </a:xfrm>
          <a:prstGeom prst="rect">
            <a:avLst/>
          </a:prstGeom>
          <a:solidFill>
            <a:srgbClr val="3490F1"/>
          </a:solidFill>
        </p:spPr>
        <p:txBody>
          <a:bodyPr vert="horz" lIns="91437" tIns="45718" rIns="91437" bIns="45718" rtlCol="0" anchor="ctr">
            <a:noAutofit/>
          </a:bodyPr>
          <a:lstStyle>
            <a:lvl1pPr algn="ctr" defTabSz="457181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200" b="1" dirty="0" smtClean="0">
                <a:cs typeface="Times New Roman"/>
              </a:rPr>
              <a:t>Experience from RE4-2/3</a:t>
            </a:r>
            <a:endParaRPr lang="en-US" sz="3200" b="1" dirty="0">
              <a:cs typeface="Times New Roman"/>
            </a:endParaRPr>
          </a:p>
        </p:txBody>
      </p:sp>
      <p:pic>
        <p:nvPicPr>
          <p:cNvPr id="16" name="Picture 15" descr="DSC_031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161" y="1707445"/>
            <a:ext cx="7175500" cy="478366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57943" y="903357"/>
            <a:ext cx="8546167" cy="707882"/>
          </a:xfrm>
          <a:prstGeom prst="rect">
            <a:avLst/>
          </a:prstGeom>
          <a:noFill/>
        </p:spPr>
        <p:txBody>
          <a:bodyPr wrap="square" lIns="91437" tIns="45718" rIns="91437" bIns="45718" rtlCol="0">
            <a:spAutoFit/>
          </a:bodyPr>
          <a:lstStyle/>
          <a:p>
            <a:pPr marL="285738" indent="-285738">
              <a:buFont typeface="Arial"/>
              <a:buChar char="•"/>
            </a:pPr>
            <a:r>
              <a:rPr lang="en-US" sz="2000" b="1" dirty="0" smtClean="0">
                <a:solidFill>
                  <a:srgbClr val="FF0000"/>
                </a:solidFill>
              </a:rPr>
              <a:t>RE4-2/3 (144 Chambers) is twice the production of RE4-1/3-1 (72). </a:t>
            </a:r>
          </a:p>
          <a:p>
            <a:pPr marL="285738" indent="-285738">
              <a:buFont typeface="Arial"/>
              <a:buChar char="•"/>
            </a:pPr>
            <a:r>
              <a:rPr lang="en-US" sz="2000" b="1" dirty="0" smtClean="0">
                <a:solidFill>
                  <a:srgbClr val="FF0000"/>
                </a:solidFill>
              </a:rPr>
              <a:t>The installation negative end-cap end of December 2014.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178777" y="1933222"/>
            <a:ext cx="2215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Trial Installation 2013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44678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9625" y="878969"/>
            <a:ext cx="575648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rgbClr val="0000FF"/>
                </a:solidFill>
              </a:rPr>
              <a:t>For disk of RE3/1 or RE4/1</a:t>
            </a:r>
            <a:endParaRPr lang="en-GB" sz="2400" b="1" dirty="0">
              <a:solidFill>
                <a:srgbClr val="0000FF"/>
              </a:solidFill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-1" y="3998784"/>
            <a:ext cx="5672667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  <a:p>
            <a:pPr algn="ctr"/>
            <a:r>
              <a:rPr lang="en-GB" sz="2400" b="1" dirty="0" smtClean="0">
                <a:solidFill>
                  <a:srgbClr val="FF0000"/>
                </a:solidFill>
              </a:rPr>
              <a:t>Total installation/commissioning time </a:t>
            </a:r>
          </a:p>
          <a:p>
            <a:pPr algn="ctr"/>
            <a:r>
              <a:rPr lang="en-GB" sz="2400" b="1" dirty="0" smtClean="0">
                <a:solidFill>
                  <a:srgbClr val="FF0000"/>
                </a:solidFill>
              </a:rPr>
              <a:t>~ 3 weeks (including </a:t>
            </a:r>
            <a:r>
              <a:rPr lang="en-GB" sz="2400" b="1" dirty="0" err="1" smtClean="0">
                <a:solidFill>
                  <a:srgbClr val="FF0000"/>
                </a:solidFill>
              </a:rPr>
              <a:t>w.e</a:t>
            </a:r>
            <a:r>
              <a:rPr lang="en-GB" sz="2400" b="1" dirty="0" smtClean="0">
                <a:solidFill>
                  <a:srgbClr val="FF0000"/>
                </a:solidFill>
              </a:rPr>
              <a:t>.)</a:t>
            </a:r>
          </a:p>
          <a:p>
            <a:endParaRPr lang="en-GB" dirty="0"/>
          </a:p>
          <a:p>
            <a:pPr algn="ctr"/>
            <a:r>
              <a:rPr lang="en-GB" sz="2000" dirty="0" smtClean="0">
                <a:solidFill>
                  <a:srgbClr val="46B92E"/>
                </a:solidFill>
              </a:rPr>
              <a:t>Job on different disks can be parallelised if manpower available.</a:t>
            </a:r>
          </a:p>
          <a:p>
            <a:endParaRPr lang="en-GB" dirty="0"/>
          </a:p>
        </p:txBody>
      </p:sp>
      <p:sp>
        <p:nvSpPr>
          <p:cNvPr id="7" name="TextBox 5"/>
          <p:cNvSpPr txBox="1"/>
          <p:nvPr/>
        </p:nvSpPr>
        <p:spPr>
          <a:xfrm>
            <a:off x="150918" y="5920561"/>
            <a:ext cx="5417818" cy="646331"/>
          </a:xfrm>
          <a:prstGeom prst="rect">
            <a:avLst/>
          </a:prstGeom>
          <a:noFill/>
          <a:ln>
            <a:solidFill>
              <a:srgbClr val="BBE0E3"/>
            </a:solidFill>
          </a:ln>
        </p:spPr>
        <p:txBody>
          <a:bodyPr wrap="square" rtlCol="0">
            <a:spAutoFit/>
          </a:bodyPr>
          <a:lstStyle/>
          <a:p>
            <a:r>
              <a:rPr lang="en-GB" i="1" dirty="0" smtClean="0"/>
              <a:t>Services installed during LS2 and/or EYETS</a:t>
            </a:r>
          </a:p>
          <a:p>
            <a:r>
              <a:rPr lang="en-GB" i="1" dirty="0" smtClean="0"/>
              <a:t>Chambers to be installed 1-2 disks during  EYETS</a:t>
            </a:r>
            <a:endParaRPr lang="en-GB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1" y="17797"/>
            <a:ext cx="9144001" cy="766994"/>
          </a:xfrm>
          <a:prstGeom prst="rect">
            <a:avLst/>
          </a:prstGeom>
          <a:solidFill>
            <a:srgbClr val="3490F1"/>
          </a:solidFill>
        </p:spPr>
        <p:txBody>
          <a:bodyPr vert="horz" lIns="91437" tIns="45718" rIns="91437" bIns="45718" rtlCol="0" anchor="ctr">
            <a:noAutofit/>
          </a:bodyPr>
          <a:lstStyle>
            <a:lvl1pPr algn="ctr" defTabSz="457181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200" b="1" dirty="0">
                <a:cs typeface="Times New Roman"/>
              </a:rPr>
              <a:t>P</a:t>
            </a:r>
            <a:r>
              <a:rPr lang="en-US" sz="3200" b="1" dirty="0" smtClean="0">
                <a:cs typeface="Times New Roman"/>
              </a:rPr>
              <a:t>reliminary </a:t>
            </a:r>
            <a:r>
              <a:rPr lang="en-US" sz="3200" b="1" dirty="0">
                <a:cs typeface="Times New Roman"/>
              </a:rPr>
              <a:t>installation </a:t>
            </a:r>
            <a:r>
              <a:rPr lang="en-US" sz="3200" b="1" dirty="0" smtClean="0">
                <a:cs typeface="Times New Roman"/>
              </a:rPr>
              <a:t>schedule</a:t>
            </a:r>
            <a:endParaRPr lang="en-US" sz="3200" b="1" dirty="0">
              <a:cs typeface="Times New Roman"/>
            </a:endParaRPr>
          </a:p>
        </p:txBody>
      </p:sp>
      <p:pic>
        <p:nvPicPr>
          <p:cNvPr id="8" name="Picture 7" descr="IMG_026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361" y="1515023"/>
            <a:ext cx="3376861" cy="5065292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 rot="1859004">
            <a:off x="6789759" y="2788716"/>
            <a:ext cx="1413439" cy="2135665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608154" y="-1"/>
            <a:ext cx="1535841" cy="461661"/>
          </a:xfrm>
          <a:prstGeom prst="rect">
            <a:avLst/>
          </a:prstGeom>
          <a:solidFill>
            <a:schemeClr val="bg2"/>
          </a:solidFill>
        </p:spPr>
        <p:txBody>
          <a:bodyPr wrap="none" lIns="91437" tIns="45718" rIns="91437" bIns="45718">
            <a:spAutoFit/>
          </a:bodyPr>
          <a:lstStyle/>
          <a:p>
            <a:r>
              <a:rPr lang="en-US" sz="2400" b="1" dirty="0"/>
              <a:t>[charge 8 ] </a:t>
            </a:r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7343626"/>
              </p:ext>
            </p:extLst>
          </p:nvPr>
        </p:nvGraphicFramePr>
        <p:xfrm>
          <a:off x="99626" y="1515023"/>
          <a:ext cx="5573041" cy="259588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4542930"/>
                <a:gridCol w="1030111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Action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Days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18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Crane needed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Full time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18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18 (of 72) chambers installed 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Cable (HV/</a:t>
                      </a:r>
                      <a:r>
                        <a:rPr lang="en-GB" dirty="0" err="1" smtClean="0"/>
                        <a:t>LV,Signal</a:t>
                      </a:r>
                      <a:r>
                        <a:rPr lang="en-GB" dirty="0" smtClean="0"/>
                        <a:t>)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Cooling  and commissioning at 18 bar with gas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Gas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Final chamber commissioning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284064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143</Words>
  <Application>Microsoft Macintosh PowerPoint</Application>
  <PresentationFormat>On-screen Show (4:3)</PresentationFormat>
  <Paragraphs>28</Paragraphs>
  <Slides>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3" baseType="lpstr">
      <vt:lpstr>Office Theme</vt:lpstr>
      <vt:lpstr>PowerPoint Presentation</vt:lpstr>
      <vt:lpstr>PowerPoint Presentation</vt:lpstr>
    </vt:vector>
  </TitlesOfParts>
  <Company>CERN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Isabel Pedraza</dc:creator>
  <cp:lastModifiedBy>Isabel Pedraza</cp:lastModifiedBy>
  <cp:revision>1</cp:revision>
  <dcterms:created xsi:type="dcterms:W3CDTF">2017-06-26T08:55:45Z</dcterms:created>
  <dcterms:modified xsi:type="dcterms:W3CDTF">2017-06-26T08:49:13Z</dcterms:modified>
</cp:coreProperties>
</file>