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68" d="100"/>
          <a:sy n="68" d="100"/>
        </p:scale>
        <p:origin x="-24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507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1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5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43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8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5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9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41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84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919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16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F8877-BC60-544B-B79C-9B412CCE8E75}" type="datetimeFigureOut">
              <a:rPr lang="en-US" smtClean="0"/>
              <a:t>18/09/15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593DD-CEEC-EF49-9230-18A968B9DC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1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8625" y="871901"/>
            <a:ext cx="9242767" cy="542819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Use the SAME gap size for Top &amp; Bottom</a:t>
            </a:r>
          </a:p>
          <a:p>
            <a:r>
              <a:rPr lang="en-US" dirty="0" smtClean="0"/>
              <a:t>Simplify the strip exit on both sides for 2 partitions</a:t>
            </a:r>
          </a:p>
          <a:p>
            <a:pPr marL="0" indent="0">
              <a:buNone/>
            </a:pPr>
            <a:r>
              <a:rPr lang="en-US" dirty="0" smtClean="0"/>
              <a:t>(to be confirmed by physics requirements)</a:t>
            </a:r>
          </a:p>
          <a:p>
            <a:r>
              <a:rPr lang="en-US" dirty="0" smtClean="0"/>
              <a:t>Strip plate compatible with PCB option</a:t>
            </a:r>
          </a:p>
          <a:p>
            <a:r>
              <a:rPr lang="en-US" dirty="0" smtClean="0"/>
              <a:t>Amount of strips compatible with 1 LB/chamber= 96 </a:t>
            </a:r>
            <a:r>
              <a:rPr lang="en-US" dirty="0" err="1" smtClean="0"/>
              <a:t>ch</a:t>
            </a:r>
            <a:endParaRPr lang="en-US" dirty="0" smtClean="0"/>
          </a:p>
          <a:p>
            <a:r>
              <a:rPr lang="en-US" dirty="0" smtClean="0"/>
              <a:t>FEBs compatible with RE options</a:t>
            </a:r>
          </a:p>
          <a:p>
            <a:r>
              <a:rPr lang="en-US" dirty="0" smtClean="0"/>
              <a:t>Position of FEBs driven by cable length </a:t>
            </a:r>
            <a:r>
              <a:rPr lang="en-US" smtClean="0"/>
              <a:t>optimisation</a:t>
            </a:r>
            <a:endParaRPr lang="en-US" dirty="0" smtClean="0"/>
          </a:p>
          <a:p>
            <a:r>
              <a:rPr lang="en-US" dirty="0" smtClean="0"/>
              <a:t>FEB Cooling and Chamber </a:t>
            </a:r>
            <a:r>
              <a:rPr lang="en-US" dirty="0" err="1" smtClean="0"/>
              <a:t>Thermalisation</a:t>
            </a:r>
            <a:r>
              <a:rPr lang="en-US" dirty="0" smtClean="0"/>
              <a:t> in pipeline with present RE3 and RE4 services</a:t>
            </a:r>
          </a:p>
          <a:p>
            <a:r>
              <a:rPr lang="en-US" dirty="0" smtClean="0"/>
              <a:t>Same concept for trapezoidal or rectangular prototypes 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1F329-7A06-F249-AF00-A5FC8A1C1D0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2" name="Titolo 1"/>
          <p:cNvSpPr>
            <a:spLocks noGrp="1"/>
          </p:cNvSpPr>
          <p:nvPr>
            <p:ph type="title"/>
          </p:nvPr>
        </p:nvSpPr>
        <p:spPr>
          <a:xfrm>
            <a:off x="457200" y="-185125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Chamber</a:t>
            </a:r>
            <a:r>
              <a:rPr lang="it-IT" dirty="0" smtClean="0"/>
              <a:t> </a:t>
            </a:r>
            <a:r>
              <a:rPr lang="it-IT" dirty="0" err="1" smtClean="0"/>
              <a:t>structure</a:t>
            </a:r>
            <a:r>
              <a:rPr lang="it-IT" dirty="0" smtClean="0"/>
              <a:t> </a:t>
            </a:r>
            <a:r>
              <a:rPr lang="it-IT" dirty="0" err="1" smtClean="0"/>
              <a:t>proposal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377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1F329-7A06-F249-AF00-A5FC8A1C1D0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700548" y="2503507"/>
            <a:ext cx="1296144" cy="46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9452" y="2675052"/>
            <a:ext cx="107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1000 mm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01764" y="1337645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rot="5400000">
            <a:off x="-133908" y="1639829"/>
            <a:ext cx="973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700 mm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700548" y="1337645"/>
            <a:ext cx="1296144" cy="10081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olo 1"/>
          <p:cNvSpPr>
            <a:spLocks noGrp="1"/>
          </p:cNvSpPr>
          <p:nvPr>
            <p:ph type="title"/>
          </p:nvPr>
        </p:nvSpPr>
        <p:spPr>
          <a:xfrm>
            <a:off x="457200" y="-185125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Chamber</a:t>
            </a:r>
            <a:r>
              <a:rPr lang="it-IT" dirty="0" smtClean="0"/>
              <a:t> </a:t>
            </a:r>
            <a:r>
              <a:rPr lang="it-IT" dirty="0" err="1" smtClean="0"/>
              <a:t>Strips</a:t>
            </a:r>
            <a:endParaRPr lang="it-IT" dirty="0"/>
          </a:p>
        </p:txBody>
      </p:sp>
      <p:sp>
        <p:nvSpPr>
          <p:cNvPr id="13" name="TextBox 12"/>
          <p:cNvSpPr txBox="1"/>
          <p:nvPr/>
        </p:nvSpPr>
        <p:spPr>
          <a:xfrm>
            <a:off x="779452" y="773209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HPL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80302" y="2521349"/>
            <a:ext cx="1296144" cy="46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59206" y="2692894"/>
            <a:ext cx="107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1006 mm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881518" y="1355487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5400000">
            <a:off x="2245846" y="1657671"/>
            <a:ext cx="973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706 mm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080302" y="1355487"/>
            <a:ext cx="1296144" cy="10081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159206" y="791051"/>
            <a:ext cx="56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Gap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257056" y="2521349"/>
            <a:ext cx="1296144" cy="467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35960" y="2692894"/>
            <a:ext cx="1073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1046 mm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058272" y="1355487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5400000">
            <a:off x="4422600" y="1657671"/>
            <a:ext cx="973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706 mm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5257056" y="1355487"/>
            <a:ext cx="1296144" cy="10081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335960" y="791051"/>
            <a:ext cx="1294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Gap + strips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80908" y="3056037"/>
            <a:ext cx="2280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3mm frame all around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058272" y="3075759"/>
            <a:ext cx="2072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mm strips out on </a:t>
            </a:r>
          </a:p>
          <a:p>
            <a:r>
              <a:rPr lang="en-US" dirty="0" smtClean="0"/>
              <a:t>both sides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7636806" y="1625451"/>
            <a:ext cx="1296144" cy="1562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7636806" y="1934120"/>
            <a:ext cx="1296144" cy="156269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183648" y="1828965"/>
            <a:ext cx="1749302" cy="45719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825667" y="250350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gaps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773871" y="1152979"/>
            <a:ext cx="71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Strips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866244" y="2178933"/>
            <a:ext cx="918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Plex</a:t>
            </a:r>
            <a:r>
              <a:rPr lang="en-US" dirty="0" smtClean="0"/>
              <a:t> </a:t>
            </a:r>
          </a:p>
          <a:p>
            <a:r>
              <a:rPr lang="en-US" dirty="0" smtClean="0"/>
              <a:t>support</a:t>
            </a:r>
            <a:endParaRPr lang="en-US" dirty="0"/>
          </a:p>
        </p:txBody>
      </p:sp>
      <p:cxnSp>
        <p:nvCxnSpPr>
          <p:cNvPr id="4" name="Straight Arrow Connector 3"/>
          <p:cNvCxnSpPr>
            <a:stCxn id="36" idx="0"/>
          </p:cNvCxnSpPr>
          <p:nvPr/>
        </p:nvCxnSpPr>
        <p:spPr>
          <a:xfrm flipH="1" flipV="1">
            <a:off x="7895260" y="2090389"/>
            <a:ext cx="240749" cy="413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6" idx="0"/>
          </p:cNvCxnSpPr>
          <p:nvPr/>
        </p:nvCxnSpPr>
        <p:spPr>
          <a:xfrm flipV="1">
            <a:off x="8136009" y="1706977"/>
            <a:ext cx="1" cy="7965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366552" y="2090389"/>
            <a:ext cx="120375" cy="435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8" idx="2"/>
          </p:cNvCxnSpPr>
          <p:nvPr/>
        </p:nvCxnSpPr>
        <p:spPr>
          <a:xfrm>
            <a:off x="7130399" y="1522311"/>
            <a:ext cx="236153" cy="3066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183648" y="1934120"/>
            <a:ext cx="453158" cy="156269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547292" y="1356600"/>
            <a:ext cx="45719" cy="1008112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210010" y="1354645"/>
            <a:ext cx="45719" cy="1008112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2066412" y="4250969"/>
            <a:ext cx="4343167" cy="2470506"/>
            <a:chOff x="1428998" y="3885844"/>
            <a:chExt cx="1383001" cy="1010067"/>
          </a:xfrm>
        </p:grpSpPr>
        <p:sp>
          <p:nvSpPr>
            <p:cNvPr id="48" name="Rectangle 47"/>
            <p:cNvSpPr/>
            <p:nvPr/>
          </p:nvSpPr>
          <p:spPr>
            <a:xfrm>
              <a:off x="1476044" y="3886686"/>
              <a:ext cx="1296144" cy="1008112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766280" y="3887799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8998" y="3885844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131786" y="4284182"/>
            <a:ext cx="2101039" cy="2400014"/>
            <a:chOff x="2131786" y="4284182"/>
            <a:chExt cx="2101039" cy="2400014"/>
          </a:xfrm>
        </p:grpSpPr>
        <p:sp>
          <p:nvSpPr>
            <p:cNvPr id="52" name="Rectangle 51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4245461" y="4285996"/>
            <a:ext cx="2101039" cy="2400014"/>
            <a:chOff x="2131786" y="4284182"/>
            <a:chExt cx="2101039" cy="2400014"/>
          </a:xfrm>
        </p:grpSpPr>
        <p:sp>
          <p:nvSpPr>
            <p:cNvPr id="88" name="Rectangle 87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2422666" y="3853902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A    48 </a:t>
            </a:r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4552374" y="3881637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B    48 </a:t>
            </a:r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6547292" y="4247225"/>
            <a:ext cx="24412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case of PCB for strips, </a:t>
            </a:r>
          </a:p>
          <a:p>
            <a:r>
              <a:rPr lang="en-US" dirty="0" smtClean="0"/>
              <a:t>we could also position</a:t>
            </a:r>
          </a:p>
          <a:p>
            <a:r>
              <a:rPr lang="en-US" dirty="0"/>
              <a:t>c</a:t>
            </a:r>
            <a:r>
              <a:rPr lang="en-US" dirty="0" smtClean="0"/>
              <a:t>onnectors and FEBs </a:t>
            </a:r>
          </a:p>
          <a:p>
            <a:r>
              <a:rPr lang="en-US" dirty="0" smtClean="0"/>
              <a:t>directly on PCB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046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51F329-7A06-F249-AF00-A5FC8A1C1D0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2" name="Titolo 1"/>
          <p:cNvSpPr>
            <a:spLocks noGrp="1"/>
          </p:cNvSpPr>
          <p:nvPr>
            <p:ph type="title"/>
          </p:nvPr>
        </p:nvSpPr>
        <p:spPr>
          <a:xfrm>
            <a:off x="457200" y="-185125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Chamber</a:t>
            </a:r>
            <a:r>
              <a:rPr lang="it-IT" dirty="0" smtClean="0"/>
              <a:t>: FEB </a:t>
            </a:r>
            <a:r>
              <a:rPr lang="it-IT" dirty="0" smtClean="0"/>
              <a:t>position &amp; </a:t>
            </a:r>
            <a:r>
              <a:rPr lang="it-IT" dirty="0" err="1" smtClean="0"/>
              <a:t>cabling</a:t>
            </a:r>
            <a:endParaRPr lang="it-IT" dirty="0"/>
          </a:p>
        </p:txBody>
      </p:sp>
      <p:grpSp>
        <p:nvGrpSpPr>
          <p:cNvPr id="51" name="Group 50"/>
          <p:cNvGrpSpPr/>
          <p:nvPr/>
        </p:nvGrpSpPr>
        <p:grpSpPr>
          <a:xfrm>
            <a:off x="457200" y="1147135"/>
            <a:ext cx="4343167" cy="2470506"/>
            <a:chOff x="1428998" y="3885844"/>
            <a:chExt cx="1383001" cy="1010067"/>
          </a:xfrm>
        </p:grpSpPr>
        <p:sp>
          <p:nvSpPr>
            <p:cNvPr id="48" name="Rectangle 47"/>
            <p:cNvSpPr/>
            <p:nvPr/>
          </p:nvSpPr>
          <p:spPr>
            <a:xfrm>
              <a:off x="1476044" y="3886686"/>
              <a:ext cx="1296144" cy="1008112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766280" y="3887799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28998" y="3885844"/>
              <a:ext cx="45719" cy="1008112"/>
            </a:xfrm>
            <a:prstGeom prst="rect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522574" y="1180348"/>
            <a:ext cx="2101039" cy="2400014"/>
            <a:chOff x="2131786" y="4284182"/>
            <a:chExt cx="2101039" cy="2400014"/>
          </a:xfrm>
        </p:grpSpPr>
        <p:sp>
          <p:nvSpPr>
            <p:cNvPr id="52" name="Rectangle 51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636249" y="1182162"/>
            <a:ext cx="2101039" cy="2400014"/>
            <a:chOff x="2131786" y="4284182"/>
            <a:chExt cx="2101039" cy="2400014"/>
          </a:xfrm>
        </p:grpSpPr>
        <p:sp>
          <p:nvSpPr>
            <p:cNvPr id="88" name="Rectangle 87"/>
            <p:cNvSpPr/>
            <p:nvPr/>
          </p:nvSpPr>
          <p:spPr>
            <a:xfrm>
              <a:off x="2131786" y="42841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131786" y="43601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2131786" y="44360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131786" y="45120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2131786" y="45879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131786" y="46639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2131786" y="47398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131786" y="48157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2131786" y="48917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2131786" y="49676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2131786" y="50436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2131786" y="51195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2131786" y="519552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131786" y="527146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2131786" y="534741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2131786" y="542335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2131786" y="549930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2131786" y="557524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31786" y="565119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131786" y="572713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131786" y="580308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2131786" y="587902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2131786" y="595497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2131786" y="603091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2131786" y="610686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131786" y="618280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131786" y="625875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131786" y="633469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131786" y="641064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131786" y="648658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2131786" y="6562532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131786" y="6638477"/>
              <a:ext cx="2101039" cy="45719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82697" y="759233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A    48 </a:t>
            </a:r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3541897" y="750068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B    48 </a:t>
            </a:r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192" name="TextBox 191"/>
          <p:cNvSpPr txBox="1"/>
          <p:nvPr/>
        </p:nvSpPr>
        <p:spPr>
          <a:xfrm>
            <a:off x="808283" y="3618509"/>
            <a:ext cx="1471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A    48 </a:t>
            </a:r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193" name="TextBox 192"/>
          <p:cNvSpPr txBox="1"/>
          <p:nvPr/>
        </p:nvSpPr>
        <p:spPr>
          <a:xfrm>
            <a:off x="2937991" y="3646244"/>
            <a:ext cx="1463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Part B    48 </a:t>
            </a:r>
            <a:r>
              <a:rPr lang="en-US" dirty="0" err="1" smtClean="0"/>
              <a:t>ch</a:t>
            </a:r>
            <a:endParaRPr lang="en-US" dirty="0"/>
          </a:p>
        </p:txBody>
      </p:sp>
      <p:sp>
        <p:nvSpPr>
          <p:cNvPr id="194" name="TextBox 193"/>
          <p:cNvSpPr txBox="1"/>
          <p:nvPr/>
        </p:nvSpPr>
        <p:spPr>
          <a:xfrm>
            <a:off x="4966059" y="1332238"/>
            <a:ext cx="26878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1.5 FEB / partition</a:t>
            </a:r>
          </a:p>
          <a:p>
            <a:endParaRPr lang="en-US" dirty="0"/>
          </a:p>
          <a:p>
            <a:r>
              <a:rPr lang="en-US" dirty="0" smtClean="0"/>
              <a:t>FEBs in central position for </a:t>
            </a:r>
          </a:p>
          <a:p>
            <a:r>
              <a:rPr lang="en-US" dirty="0"/>
              <a:t>s</a:t>
            </a:r>
            <a:r>
              <a:rPr lang="en-US" dirty="0" smtClean="0"/>
              <a:t>ame cable length</a:t>
            </a:r>
            <a:endParaRPr lang="en-US" dirty="0"/>
          </a:p>
        </p:txBody>
      </p:sp>
      <p:sp>
        <p:nvSpPr>
          <p:cNvPr id="195" name="Rectangle 194"/>
          <p:cNvSpPr/>
          <p:nvPr/>
        </p:nvSpPr>
        <p:spPr>
          <a:xfrm>
            <a:off x="1980807" y="2380355"/>
            <a:ext cx="381000" cy="729224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>
            <a:stCxn id="64" idx="1"/>
          </p:cNvCxnSpPr>
          <p:nvPr/>
        </p:nvCxnSpPr>
        <p:spPr>
          <a:xfrm>
            <a:off x="522574" y="1962658"/>
            <a:ext cx="1343607" cy="630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>
            <a:stCxn id="85" idx="1"/>
          </p:cNvCxnSpPr>
          <p:nvPr/>
        </p:nvCxnSpPr>
        <p:spPr>
          <a:xfrm flipV="1">
            <a:off x="522574" y="2898671"/>
            <a:ext cx="1343607" cy="6588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7" name="Rectangle 196"/>
          <p:cNvSpPr/>
          <p:nvPr/>
        </p:nvSpPr>
        <p:spPr>
          <a:xfrm>
            <a:off x="1866181" y="2799421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/>
        </p:nvSpPr>
        <p:spPr>
          <a:xfrm>
            <a:off x="1866181" y="2471413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/>
          <p:cNvCxnSpPr/>
          <p:nvPr/>
        </p:nvCxnSpPr>
        <p:spPr>
          <a:xfrm>
            <a:off x="517403" y="1561887"/>
            <a:ext cx="1815841" cy="2839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>
            <a:endCxn id="94" idx="3"/>
          </p:cNvCxnSpPr>
          <p:nvPr/>
        </p:nvCxnSpPr>
        <p:spPr>
          <a:xfrm flipV="1">
            <a:off x="2920203" y="1660692"/>
            <a:ext cx="1817085" cy="185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206" idx="1"/>
          </p:cNvCxnSpPr>
          <p:nvPr/>
        </p:nvCxnSpPr>
        <p:spPr>
          <a:xfrm flipV="1">
            <a:off x="3360836" y="2387493"/>
            <a:ext cx="1434360" cy="215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>
            <a:stCxn id="119" idx="3"/>
          </p:cNvCxnSpPr>
          <p:nvPr/>
        </p:nvCxnSpPr>
        <p:spPr>
          <a:xfrm flipH="1" flipV="1">
            <a:off x="3362188" y="2921530"/>
            <a:ext cx="1375100" cy="637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5" name="Rectangle 214"/>
          <p:cNvSpPr/>
          <p:nvPr/>
        </p:nvSpPr>
        <p:spPr>
          <a:xfrm>
            <a:off x="2361807" y="2796762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2361807" y="2468754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750910" y="2382169"/>
            <a:ext cx="609926" cy="729224"/>
            <a:chOff x="2750910" y="2382169"/>
            <a:chExt cx="609926" cy="729224"/>
          </a:xfrm>
        </p:grpSpPr>
        <p:grpSp>
          <p:nvGrpSpPr>
            <p:cNvPr id="14" name="Group 13"/>
            <p:cNvGrpSpPr/>
            <p:nvPr/>
          </p:nvGrpSpPr>
          <p:grpSpPr>
            <a:xfrm flipH="1">
              <a:off x="2865210" y="2382169"/>
              <a:ext cx="495626" cy="729224"/>
              <a:chOff x="3288524" y="2359450"/>
              <a:chExt cx="495626" cy="729224"/>
            </a:xfrm>
          </p:grpSpPr>
          <p:sp>
            <p:nvSpPr>
              <p:cNvPr id="204" name="Rectangle 203"/>
              <p:cNvSpPr/>
              <p:nvPr/>
            </p:nvSpPr>
            <p:spPr>
              <a:xfrm>
                <a:off x="3403150" y="2359450"/>
                <a:ext cx="381000" cy="72922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3288524" y="2778516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3288524" y="2450508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7" name="Rectangle 216"/>
            <p:cNvSpPr/>
            <p:nvPr/>
          </p:nvSpPr>
          <p:spPr>
            <a:xfrm>
              <a:off x="2750910" y="2783639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2750910" y="2455631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9" name="Group 218"/>
          <p:cNvGrpSpPr/>
          <p:nvPr/>
        </p:nvGrpSpPr>
        <p:grpSpPr>
          <a:xfrm rot="5400000">
            <a:off x="2334256" y="1251981"/>
            <a:ext cx="609926" cy="729224"/>
            <a:chOff x="2750910" y="2382169"/>
            <a:chExt cx="609926" cy="729224"/>
          </a:xfrm>
        </p:grpSpPr>
        <p:grpSp>
          <p:nvGrpSpPr>
            <p:cNvPr id="220" name="Group 219"/>
            <p:cNvGrpSpPr/>
            <p:nvPr/>
          </p:nvGrpSpPr>
          <p:grpSpPr>
            <a:xfrm flipH="1">
              <a:off x="2865210" y="2382169"/>
              <a:ext cx="495626" cy="729224"/>
              <a:chOff x="3288524" y="2359450"/>
              <a:chExt cx="495626" cy="729224"/>
            </a:xfrm>
          </p:grpSpPr>
          <p:sp>
            <p:nvSpPr>
              <p:cNvPr id="223" name="Rectangle 222"/>
              <p:cNvSpPr/>
              <p:nvPr/>
            </p:nvSpPr>
            <p:spPr>
              <a:xfrm>
                <a:off x="3403150" y="2359450"/>
                <a:ext cx="381000" cy="729224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3288524" y="2778516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3288524" y="2450508"/>
                <a:ext cx="114300" cy="258951"/>
              </a:xfrm>
              <a:prstGeom prst="rect">
                <a:avLst/>
              </a:prstGeom>
              <a:solidFill>
                <a:srgbClr val="FF660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1" name="Rectangle 220"/>
            <p:cNvSpPr/>
            <p:nvPr/>
          </p:nvSpPr>
          <p:spPr>
            <a:xfrm>
              <a:off x="2750910" y="2783639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750910" y="2455631"/>
              <a:ext cx="114300" cy="258951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6" name="Straight Connector 225"/>
          <p:cNvCxnSpPr/>
          <p:nvPr/>
        </p:nvCxnSpPr>
        <p:spPr>
          <a:xfrm flipH="1" flipV="1">
            <a:off x="2189838" y="1119400"/>
            <a:ext cx="262456" cy="142487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 flipV="1">
            <a:off x="1980807" y="1147135"/>
            <a:ext cx="435702" cy="176781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flipV="1">
            <a:off x="2750910" y="1119400"/>
            <a:ext cx="252921" cy="1469112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>
            <a:stCxn id="217" idx="1"/>
          </p:cNvCxnSpPr>
          <p:nvPr/>
        </p:nvCxnSpPr>
        <p:spPr>
          <a:xfrm flipV="1">
            <a:off x="2750910" y="1147135"/>
            <a:ext cx="495300" cy="176598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>
            <a:stCxn id="221" idx="1"/>
          </p:cNvCxnSpPr>
          <p:nvPr/>
        </p:nvCxnSpPr>
        <p:spPr>
          <a:xfrm flipH="1" flipV="1">
            <a:off x="2416510" y="1119400"/>
            <a:ext cx="56376" cy="192231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stCxn id="222" idx="1"/>
          </p:cNvCxnSpPr>
          <p:nvPr/>
        </p:nvCxnSpPr>
        <p:spPr>
          <a:xfrm flipV="1">
            <a:off x="2800894" y="1151917"/>
            <a:ext cx="0" cy="159714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452029" y="3354341"/>
            <a:ext cx="618581" cy="2031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/>
          <p:nvPr/>
        </p:nvCxnSpPr>
        <p:spPr>
          <a:xfrm>
            <a:off x="1866181" y="1147135"/>
            <a:ext cx="1675716" cy="0"/>
          </a:xfrm>
          <a:prstGeom prst="line">
            <a:avLst/>
          </a:prstGeom>
          <a:ln w="57150" cmpd="sng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 flipV="1">
            <a:off x="461810" y="3230200"/>
            <a:ext cx="0" cy="306257"/>
          </a:xfrm>
          <a:prstGeom prst="line">
            <a:avLst/>
          </a:prstGeom>
          <a:ln w="57150" cmpd="sng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/>
          <p:nvPr/>
        </p:nvCxnSpPr>
        <p:spPr>
          <a:xfrm flipV="1">
            <a:off x="689610" y="3612859"/>
            <a:ext cx="2778313" cy="20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>
            <a:off x="452029" y="3504417"/>
            <a:ext cx="237581" cy="10844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6" name="TextBox 255"/>
          <p:cNvSpPr txBox="1"/>
          <p:nvPr/>
        </p:nvSpPr>
        <p:spPr>
          <a:xfrm rot="16200000">
            <a:off x="-107706" y="3205030"/>
            <a:ext cx="750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HV PP</a:t>
            </a:r>
            <a:endParaRPr lang="en-US" dirty="0"/>
          </a:p>
        </p:txBody>
      </p:sp>
      <p:sp>
        <p:nvSpPr>
          <p:cNvPr id="257" name="TextBox 256"/>
          <p:cNvSpPr txBox="1"/>
          <p:nvPr/>
        </p:nvSpPr>
        <p:spPr>
          <a:xfrm>
            <a:off x="1851232" y="735547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Signal &amp;LV PP</a:t>
            </a:r>
            <a:endParaRPr lang="en-US" dirty="0"/>
          </a:p>
        </p:txBody>
      </p:sp>
      <p:sp>
        <p:nvSpPr>
          <p:cNvPr id="258" name="Rectangle 257"/>
          <p:cNvSpPr/>
          <p:nvPr/>
        </p:nvSpPr>
        <p:spPr>
          <a:xfrm>
            <a:off x="5315550" y="2949497"/>
            <a:ext cx="114300" cy="258951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/>
        </p:nvSpPr>
        <p:spPr>
          <a:xfrm>
            <a:off x="5315550" y="3387293"/>
            <a:ext cx="114300" cy="258951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TextBox 259"/>
          <p:cNvSpPr txBox="1"/>
          <p:nvPr/>
        </p:nvSpPr>
        <p:spPr>
          <a:xfrm>
            <a:off x="5521761" y="2907250"/>
            <a:ext cx="20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Adaptor Board (AB)</a:t>
            </a:r>
            <a:endParaRPr lang="en-US" dirty="0"/>
          </a:p>
        </p:txBody>
      </p:sp>
      <p:sp>
        <p:nvSpPr>
          <p:cNvPr id="261" name="TextBox 260"/>
          <p:cNvSpPr txBox="1"/>
          <p:nvPr/>
        </p:nvSpPr>
        <p:spPr>
          <a:xfrm>
            <a:off x="5546216" y="3343609"/>
            <a:ext cx="198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FEB Connector (FC)</a:t>
            </a:r>
            <a:endParaRPr lang="en-US" dirty="0"/>
          </a:p>
        </p:txBody>
      </p:sp>
      <p:sp>
        <p:nvSpPr>
          <p:cNvPr id="262" name="Rectangle 261"/>
          <p:cNvSpPr/>
          <p:nvPr/>
        </p:nvSpPr>
        <p:spPr>
          <a:xfrm>
            <a:off x="3413884" y="1149232"/>
            <a:ext cx="256026" cy="258951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/>
        </p:nvSpPr>
        <p:spPr>
          <a:xfrm>
            <a:off x="5244978" y="2591312"/>
            <a:ext cx="256026" cy="258951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TextBox 263"/>
          <p:cNvSpPr txBox="1"/>
          <p:nvPr/>
        </p:nvSpPr>
        <p:spPr>
          <a:xfrm>
            <a:off x="5639959" y="2546758"/>
            <a:ext cx="264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LV Distributio</a:t>
            </a:r>
            <a:r>
              <a:rPr lang="en-US" dirty="0" smtClean="0"/>
              <a:t>n </a:t>
            </a:r>
            <a:r>
              <a:rPr lang="en-US" dirty="0" smtClean="0"/>
              <a:t>Board (DB)</a:t>
            </a:r>
            <a:endParaRPr lang="en-US" dirty="0"/>
          </a:p>
        </p:txBody>
      </p:sp>
      <p:cxnSp>
        <p:nvCxnSpPr>
          <p:cNvPr id="36" name="Straight Connector 35"/>
          <p:cNvCxnSpPr>
            <a:stCxn id="121" idx="1"/>
            <a:endCxn id="262" idx="0"/>
          </p:cNvCxnSpPr>
          <p:nvPr/>
        </p:nvCxnSpPr>
        <p:spPr>
          <a:xfrm>
            <a:off x="3541897" y="934734"/>
            <a:ext cx="0" cy="214498"/>
          </a:xfrm>
          <a:prstGeom prst="line">
            <a:avLst/>
          </a:prstGeom>
          <a:ln w="381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3362188" y="957875"/>
            <a:ext cx="96937" cy="1851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>
            <a:stCxn id="204" idx="0"/>
            <a:endCxn id="262" idx="2"/>
          </p:cNvCxnSpPr>
          <p:nvPr/>
        </p:nvCxnSpPr>
        <p:spPr>
          <a:xfrm flipV="1">
            <a:off x="3055710" y="1408183"/>
            <a:ext cx="486187" cy="97398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>
            <a:stCxn id="223" idx="0"/>
            <a:endCxn id="204" idx="0"/>
          </p:cNvCxnSpPr>
          <p:nvPr/>
        </p:nvCxnSpPr>
        <p:spPr>
          <a:xfrm>
            <a:off x="3003831" y="1616430"/>
            <a:ext cx="51879" cy="7657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>
            <a:stCxn id="195" idx="2"/>
            <a:endCxn id="223" idx="0"/>
          </p:cNvCxnSpPr>
          <p:nvPr/>
        </p:nvCxnSpPr>
        <p:spPr>
          <a:xfrm flipV="1">
            <a:off x="2171307" y="1616430"/>
            <a:ext cx="832524" cy="14931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>
            <a:off x="415801" y="4029173"/>
            <a:ext cx="292940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3 chambers we will need:</a:t>
            </a:r>
          </a:p>
          <a:p>
            <a:endParaRPr lang="en-US" dirty="0"/>
          </a:p>
          <a:p>
            <a:r>
              <a:rPr lang="en-US" dirty="0"/>
              <a:t>4</a:t>
            </a:r>
            <a:r>
              <a:rPr lang="en-US" dirty="0" smtClean="0"/>
              <a:t> LV DB (3+1 spare)</a:t>
            </a:r>
          </a:p>
          <a:p>
            <a:r>
              <a:rPr lang="en-US" dirty="0" smtClean="0"/>
              <a:t>10 FEBs (9+1)</a:t>
            </a:r>
          </a:p>
          <a:p>
            <a:r>
              <a:rPr lang="en-US" dirty="0" smtClean="0"/>
              <a:t>20 AB (18+2)</a:t>
            </a:r>
          </a:p>
          <a:p>
            <a:r>
              <a:rPr lang="en-US" dirty="0"/>
              <a:t>2</a:t>
            </a:r>
            <a:r>
              <a:rPr lang="en-US" dirty="0" smtClean="0"/>
              <a:t>0 signal cables 18+2)</a:t>
            </a:r>
          </a:p>
          <a:p>
            <a:r>
              <a:rPr lang="en-US" dirty="0" smtClean="0"/>
              <a:t>40 signal connectors (36+4)</a:t>
            </a:r>
          </a:p>
          <a:p>
            <a:r>
              <a:rPr lang="en-US" dirty="0" smtClean="0"/>
              <a:t>15 LVDB connectors (12+3)</a:t>
            </a:r>
          </a:p>
          <a:p>
            <a:r>
              <a:rPr lang="en-US" dirty="0" smtClean="0"/>
              <a:t>LVDB </a:t>
            </a:r>
            <a:r>
              <a:rPr lang="en-US" dirty="0"/>
              <a:t>flat </a:t>
            </a:r>
            <a:r>
              <a:rPr lang="en-US" dirty="0" smtClean="0"/>
              <a:t>cables  5m (4+1)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4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6804</TotalTime>
  <Words>261</Words>
  <Application>Microsoft Macintosh PowerPoint</Application>
  <PresentationFormat>On-screen Show (4:3)</PresentationFormat>
  <Paragraphs>59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Chamber structure proposal</vt:lpstr>
      <vt:lpstr>Chamber Strips</vt:lpstr>
      <vt:lpstr>Chamber: FEB position &amp; cabling</vt:lpstr>
    </vt:vector>
  </TitlesOfParts>
  <Manager/>
  <Company>INFN Napoli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Chamber structure proposal</dc:title>
  <dc:subject/>
  <dc:creator>Salvatore Buontempo</dc:creator>
  <cp:keywords/>
  <dc:description/>
  <cp:lastModifiedBy>Salvatore Buontempo</cp:lastModifiedBy>
  <cp:revision>12</cp:revision>
  <dcterms:created xsi:type="dcterms:W3CDTF">2015-07-31T14:44:48Z</dcterms:created>
  <dcterms:modified xsi:type="dcterms:W3CDTF">2015-09-18T13:41:14Z</dcterms:modified>
  <cp:category/>
</cp:coreProperties>
</file>