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71" r:id="rId3"/>
    <p:sldId id="273" r:id="rId4"/>
    <p:sldId id="285" r:id="rId5"/>
    <p:sldId id="282" r:id="rId6"/>
    <p:sldId id="292" r:id="rId7"/>
    <p:sldId id="320" r:id="rId8"/>
    <p:sldId id="289" r:id="rId9"/>
    <p:sldId id="290" r:id="rId10"/>
    <p:sldId id="291" r:id="rId11"/>
    <p:sldId id="306" r:id="rId12"/>
    <p:sldId id="259" r:id="rId13"/>
    <p:sldId id="260" r:id="rId14"/>
    <p:sldId id="277" r:id="rId15"/>
    <p:sldId id="279" r:id="rId16"/>
    <p:sldId id="311" r:id="rId17"/>
    <p:sldId id="294" r:id="rId18"/>
    <p:sldId id="328" r:id="rId19"/>
    <p:sldId id="299" r:id="rId20"/>
    <p:sldId id="322" r:id="rId21"/>
    <p:sldId id="301" r:id="rId22"/>
    <p:sldId id="312" r:id="rId23"/>
    <p:sldId id="300" r:id="rId24"/>
    <p:sldId id="295" r:id="rId25"/>
    <p:sldId id="262" r:id="rId26"/>
    <p:sldId id="315" r:id="rId27"/>
    <p:sldId id="326" r:id="rId28"/>
    <p:sldId id="317" r:id="rId29"/>
    <p:sldId id="318" r:id="rId30"/>
    <p:sldId id="319" r:id="rId31"/>
    <p:sldId id="323" r:id="rId32"/>
    <p:sldId id="324" r:id="rId33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9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D26B-D0CF-4660-9833-E9E20CD2F147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B0D48-AF75-48B0-8613-442C1F0290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609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1BC2-4FA0-477F-9BB2-16462200B4D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97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0470D-7B75-4158-AF1D-2175F2A9251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890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551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34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603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 userDrawn="1"/>
        </p:nvSpPr>
        <p:spPr bwMode="auto">
          <a:xfrm>
            <a:off x="304800" y="304800"/>
            <a:ext cx="76962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25724" dir="2700000" algn="ctr" rotWithShape="0">
              <a:schemeClr val="tx1"/>
            </a:outerShdw>
          </a:effec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844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838200"/>
          </a:xfrm>
          <a:solidFill>
            <a:schemeClr val="bg1"/>
          </a:solidFill>
        </p:spPr>
        <p:txBody>
          <a:bodyPr lIns="91440" tIns="4572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bg-BG">
                <a:solidFill>
                  <a:srgbClr val="808080"/>
                </a:solidFill>
              </a:rPr>
              <a:t>30/05/16</a:t>
            </a:r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08080"/>
                </a:solidFill>
              </a:rPr>
              <a:t>Aleksandar Aleksandrov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10B1B00-0C2E-464C-B8FA-4E986328AA8C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83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127000"/>
            <a:ext cx="636587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bg-BG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F2188-0B2E-4B28-A495-5A7C871BA2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2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8F5E7-BB46-48B5-9D57-5E5454B2D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3063" y="1371600"/>
            <a:ext cx="4143375" cy="479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371600"/>
            <a:ext cx="4143375" cy="479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90F5F-E2CF-4A20-A094-6FF5D5ECF1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81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2D428-6093-4D73-BBEC-9D10115404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960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AD080-5015-44B8-B9EB-365FCDD3D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89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D4525-4DF3-48CC-9A12-D2594FF99A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76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F6575-5A5F-4910-9E77-F7B7B58588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6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387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4E974-D9C3-4920-A9E1-16895BE592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13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4D506-D086-4936-A1CC-0DB567229D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06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5" y="114300"/>
            <a:ext cx="2109788" cy="6054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3063" y="114300"/>
            <a:ext cx="6176962" cy="6054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8BEA2-C078-4D72-A856-07EC2810D0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05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60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58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969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199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739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34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5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DBC9E-FFDC-4564-AD5C-7687B5DDC050}" type="datetimeFigureOut">
              <a:rPr lang="en-GB" smtClean="0"/>
              <a:t>20/03/2017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59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gray">
          <a:xfrm>
            <a:off x="366713" y="228600"/>
            <a:ext cx="31750" cy="7270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anchor="ctr"/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GB" altLang="en-US" sz="2400">
              <a:solidFill>
                <a:srgbClr val="000000"/>
              </a:solidFill>
            </a:endParaRPr>
          </a:p>
        </p:txBody>
      </p:sp>
      <p:sp>
        <p:nvSpPr>
          <p:cNvPr id="1027" name="Rectangle 8"/>
          <p:cNvSpPr>
            <a:spLocks noChangeArrowheads="1"/>
          </p:cNvSpPr>
          <p:nvPr/>
        </p:nvSpPr>
        <p:spPr bwMode="gray">
          <a:xfrm flipV="1">
            <a:off x="228600" y="722313"/>
            <a:ext cx="8763000" cy="3968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GB" altLang="en-US" sz="2400">
              <a:solidFill>
                <a:srgbClr val="000000"/>
              </a:solidFill>
            </a:endParaRP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14300"/>
            <a:ext cx="8439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Master title style</a:t>
            </a:r>
          </a:p>
        </p:txBody>
      </p:sp>
      <p:sp>
        <p:nvSpPr>
          <p:cNvPr id="1029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3063" y="1371600"/>
            <a:ext cx="843915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g-BG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742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1742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106DE6-0D57-4FCE-BE1C-3350F400C27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5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3.emf"/><Relationship Id="rId4" Type="http://schemas.openxmlformats.org/officeDocument/2006/relationships/package" Target="../embeddings/Microsoft_Excel_Worksheet1.xlsx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Integration of RE3/1 and RE4/1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On behalf of the RPC community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sz="2200" dirty="0" smtClean="0"/>
              <a:t>Ian Crotty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77389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82288"/>
            <a:ext cx="8229600" cy="1143000"/>
          </a:xfrm>
        </p:spPr>
        <p:txBody>
          <a:bodyPr/>
          <a:lstStyle/>
          <a:p>
            <a:r>
              <a:rPr lang="en-GB" dirty="0" smtClean="0"/>
              <a:t>RE3/1 service passages</a:t>
            </a:r>
            <a:endParaRPr lang="en-GB" dirty="0"/>
          </a:p>
        </p:txBody>
      </p:sp>
      <p:pic>
        <p:nvPicPr>
          <p:cNvPr id="1027" name="Picture 3" descr="G:\Websites\p\project-cms-rpc-endcap\RPC\UpscopeHighEta\RPCDevelopements\RE31and41\RE31\Photos040214\0402201453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05" y="785290"/>
            <a:ext cx="3180932" cy="238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Websites\p\project-cms-rpc-endcap\RPC\UpscopeHighEta\RPCDevelopements\RE31and41\RE31\Photos040214\0402201454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387338"/>
            <a:ext cx="3252940" cy="243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Websites\p\project-cms-rpc-endcap\RPC\UpscopeHighEta\RPCDevelopements\RE31and41\RE31\Photos040214\0402201455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634192" y="3311108"/>
            <a:ext cx="3887775" cy="291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Websites\p\project-cms-rpc-endcap\RPC\UpscopeHighEta\RPCDevelopements\RE31and41\RE31\Photos040214\0402201456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435758" y="2193724"/>
            <a:ext cx="3367262" cy="25254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2738" y="3208954"/>
            <a:ext cx="288032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Service passage to the periphery is either on top of or under the RE3/2 &amp; </a:t>
            </a:r>
            <a:r>
              <a:rPr lang="en-GB" dirty="0" smtClean="0"/>
              <a:t>RE3/3</a:t>
            </a:r>
            <a:r>
              <a:rPr lang="en-GB" dirty="0"/>
              <a:t>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166318" y="938877"/>
            <a:ext cx="3869677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Space on the periphery is very </a:t>
            </a:r>
            <a:r>
              <a:rPr lang="en-GB" dirty="0" smtClean="0"/>
              <a:t>limited. We will work with our CSC colleagues to optimise for the best solution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733974" y="2249072"/>
            <a:ext cx="821802" cy="1323944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27584" y="4077072"/>
            <a:ext cx="792088" cy="1134074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653902" y="5455763"/>
            <a:ext cx="212422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Services installed before the chambers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23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30530" r="56405" b="23086"/>
          <a:stretch/>
        </p:blipFill>
        <p:spPr bwMode="auto">
          <a:xfrm rot="5400000">
            <a:off x="-145062" y="801246"/>
            <a:ext cx="4896546" cy="439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5" t="46231" r="65894" b="34944"/>
          <a:stretch/>
        </p:blipFill>
        <p:spPr bwMode="auto">
          <a:xfrm rot="5400000">
            <a:off x="5124257" y="-3577"/>
            <a:ext cx="3015815" cy="354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8688" y="1855620"/>
            <a:ext cx="93610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RE4 SM</a:t>
            </a:r>
            <a:endParaRPr lang="en-GB" dirty="0"/>
          </a:p>
        </p:txBody>
      </p:sp>
      <p:cxnSp>
        <p:nvCxnSpPr>
          <p:cNvPr id="7" name="Straight Arrow Connector 6"/>
          <p:cNvCxnSpPr>
            <a:stCxn id="4" idx="1"/>
          </p:cNvCxnSpPr>
          <p:nvPr/>
        </p:nvCxnSpPr>
        <p:spPr>
          <a:xfrm flipH="1">
            <a:off x="827584" y="2040286"/>
            <a:ext cx="1081104" cy="471236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28755" y="1540095"/>
            <a:ext cx="186255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RE4/1 extended </a:t>
            </a:r>
            <a:r>
              <a:rPr lang="en-GB" dirty="0" smtClean="0"/>
              <a:t>High eta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791308" y="1700809"/>
            <a:ext cx="1156956" cy="154811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140510" y="2186426"/>
            <a:ext cx="1935546" cy="1109355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76104" y="516417"/>
            <a:ext cx="258793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</a:rPr>
              <a:t>High Eta RE4/1</a:t>
            </a:r>
            <a:endParaRPr lang="en-GB" sz="2800" dirty="0">
              <a:solidFill>
                <a:prstClr val="black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024" y="3437177"/>
            <a:ext cx="2520280" cy="323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827584" y="5445226"/>
            <a:ext cx="25318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18 chambers overlapped every 20 degrees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8405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1" t="13198" r="24133" b="10224"/>
          <a:stretch/>
        </p:blipFill>
        <p:spPr bwMode="auto">
          <a:xfrm rot="8704908">
            <a:off x="974855" y="1419557"/>
            <a:ext cx="3742518" cy="403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0021" y="1196752"/>
            <a:ext cx="182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RE4/1 </a:t>
            </a:r>
            <a:r>
              <a:rPr lang="en-GB" dirty="0" smtClean="0"/>
              <a:t>envelope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88" y="572927"/>
            <a:ext cx="3772705" cy="42352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3968" y="4991323"/>
            <a:ext cx="4239911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 integration office states there is a 85mm </a:t>
            </a:r>
            <a:r>
              <a:rPr lang="en-GB" dirty="0" smtClean="0"/>
              <a:t>Gap</a:t>
            </a:r>
            <a:r>
              <a:rPr lang="en-GB" dirty="0" smtClean="0"/>
              <a:t>. The study done for RE3/1 will be repeated for RE4/1 gap (“Z”).  We need to find some additional space to mount the chambers with overlap. Study is ongoing.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771800" y="403489"/>
            <a:ext cx="3118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are working with the </a:t>
            </a:r>
            <a:r>
              <a:rPr lang="en-GB" dirty="0" smtClean="0"/>
              <a:t> </a:t>
            </a:r>
            <a:r>
              <a:rPr lang="en-GB" dirty="0" smtClean="0"/>
              <a:t>Integration office </a:t>
            </a:r>
            <a:r>
              <a:rPr lang="en-GB" dirty="0" smtClean="0"/>
              <a:t>to come to an unambiguous understanding of this volume.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8726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7521" y="25460"/>
            <a:ext cx="5760640" cy="95410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/>
              <a:t>Mounting </a:t>
            </a:r>
            <a:r>
              <a:rPr lang="en-US" sz="2800" b="1" dirty="0" smtClean="0"/>
              <a:t>Plates</a:t>
            </a:r>
            <a:r>
              <a:rPr lang="en-US" sz="2800" b="1" dirty="0" smtClean="0"/>
              <a:t> (MP) for </a:t>
            </a:r>
            <a:r>
              <a:rPr lang="en-US" sz="2800" b="1" dirty="0" smtClean="0"/>
              <a:t>RE4/1 chambers </a:t>
            </a:r>
            <a:endParaRPr lang="en-US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48680"/>
            <a:ext cx="905568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79712" y="1628801"/>
            <a:ext cx="1080120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Mounting Plates</a:t>
            </a:r>
            <a:endParaRPr lang="en-US" sz="1600" b="1" i="1" dirty="0"/>
          </a:p>
        </p:txBody>
      </p:sp>
      <p:cxnSp>
        <p:nvCxnSpPr>
          <p:cNvPr id="6" name="Прямая со стрелкой 5"/>
          <p:cNvCxnSpPr>
            <a:stCxn id="4" idx="3"/>
          </p:cNvCxnSpPr>
          <p:nvPr/>
        </p:nvCxnSpPr>
        <p:spPr>
          <a:xfrm flipV="1">
            <a:off x="3059832" y="1484787"/>
            <a:ext cx="648072" cy="43640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4" idx="3"/>
          </p:cNvCxnSpPr>
          <p:nvPr/>
        </p:nvCxnSpPr>
        <p:spPr>
          <a:xfrm>
            <a:off x="3059832" y="1921189"/>
            <a:ext cx="936104" cy="64371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4" idx="3"/>
          </p:cNvCxnSpPr>
          <p:nvPr/>
        </p:nvCxnSpPr>
        <p:spPr>
          <a:xfrm>
            <a:off x="3059832" y="1921189"/>
            <a:ext cx="648072" cy="165182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6577607"/>
            <a:ext cx="91440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/>
              <a:t>RPC TC working meeting 								         13/</a:t>
            </a:r>
            <a:endParaRPr lang="en-US" sz="1400" i="1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l="-339" t="4167"/>
          <a:stretch/>
        </p:blipFill>
        <p:spPr bwMode="auto">
          <a:xfrm>
            <a:off x="5580112" y="3068960"/>
            <a:ext cx="3563888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516216" y="4077072"/>
            <a:ext cx="18002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Mounting Plate design so far.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7544" y="4726760"/>
            <a:ext cx="3528392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 MP is 30deg rather than 20deg as the chambers are in order to facilitate the high radius mounting post access.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99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9677" y="191251"/>
            <a:ext cx="486003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Mounting the outer radius is tricky</a:t>
            </a:r>
            <a:endParaRPr lang="en-US" sz="2400" b="1" dirty="0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5219"/>
            <a:ext cx="4549700" cy="355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6949" y="947431"/>
            <a:ext cx="4320480" cy="288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43608" y="4797152"/>
            <a:ext cx="1368152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Mounting posts M24</a:t>
            </a:r>
            <a:endParaRPr lang="en-US" b="1" dirty="0"/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75950"/>
            <a:ext cx="3816424" cy="341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>
            <a:stCxn id="9" idx="3"/>
          </p:cNvCxnSpPr>
          <p:nvPr/>
        </p:nvCxnSpPr>
        <p:spPr>
          <a:xfrm flipV="1">
            <a:off x="2411760" y="4797152"/>
            <a:ext cx="2448272" cy="323166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0"/>
          </p:cNvCxnSpPr>
          <p:nvPr/>
        </p:nvCxnSpPr>
        <p:spPr>
          <a:xfrm flipV="1">
            <a:off x="1727684" y="2204865"/>
            <a:ext cx="180020" cy="2592287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411252" y="2000108"/>
            <a:ext cx="3456892" cy="2825695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653136"/>
            <a:ext cx="2893626" cy="181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322584" y="4012779"/>
            <a:ext cx="1734845" cy="64807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Schematic view of “clamp” nut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54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GB" dirty="0" smtClean="0"/>
              <a:t>RE4/1 Service Passages</a:t>
            </a:r>
            <a:endParaRPr lang="en-GB" dirty="0"/>
          </a:p>
        </p:txBody>
      </p:sp>
      <p:pic>
        <p:nvPicPr>
          <p:cNvPr id="4098" name="Picture 2" descr="G:\Websites\p\project-cms-rpc-endcap\RPC\UpscopeHighEta\RPCDevelopements\RE31and41\RE41\Photos\InnerRadiusSupport\PositiveRE4\IMG_09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567702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Websites\p\project-cms-rpc-endcap\RPC\UpscopeHighEta\RPCDevelopements\RE31and41\RE41\Photos\InnerRadiusSupport\PositiveRE4\IMG_090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930895"/>
            <a:ext cx="3350312" cy="251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930895"/>
            <a:ext cx="4176464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There are large passages under the CSCs that </a:t>
            </a:r>
            <a:r>
              <a:rPr lang="en-GB" dirty="0" smtClean="0"/>
              <a:t>may be </a:t>
            </a:r>
            <a:r>
              <a:rPr lang="en-GB" dirty="0" smtClean="0"/>
              <a:t>useful. </a:t>
            </a:r>
            <a:r>
              <a:rPr lang="en-GB" dirty="0" smtClean="0"/>
              <a:t>The services will transit through flexible conduits for ease of installation. This method was verified behind the ME1/3s. Gas piping will have an alternative route, to be studied.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510336" y="5488494"/>
            <a:ext cx="2016224" cy="93610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We will have to discuss with our CSC colleagues.</a:t>
            </a:r>
            <a:endParaRPr lang="en-GB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4372" y="2924944"/>
            <a:ext cx="3384376" cy="225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4183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Power &amp; Cooling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0768"/>
            <a:ext cx="4824536" cy="32780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4797152"/>
            <a:ext cx="3240360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 power already on one YE3 is ~12kW. This 10% increase could give 0.1degC temp increase. These numbers have gone to P. </a:t>
            </a:r>
            <a:r>
              <a:rPr lang="en-GB" dirty="0" err="1" smtClean="0"/>
              <a:t>Tropea</a:t>
            </a:r>
            <a:r>
              <a:rPr lang="en-GB" dirty="0" smtClean="0"/>
              <a:t> for her comments.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22712"/>
            <a:ext cx="3888432" cy="2916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0112" y="1988840"/>
            <a:ext cx="3240360" cy="1512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RE3/2 circuits will be extended to RE3/1. </a:t>
            </a:r>
          </a:p>
          <a:p>
            <a:r>
              <a:rPr lang="en-GB" dirty="0" smtClean="0"/>
              <a:t>The RE4 SMs will not be disturbed. “T”s will be added to the Mini Manifolds for RE4/1.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067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 system overview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bg-BG">
                <a:solidFill>
                  <a:srgbClr val="000000"/>
                </a:solidFill>
              </a:rPr>
              <a:t>30/05/16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rgbClr val="000000"/>
                </a:solidFill>
              </a:rPr>
              <a:t>Aleksandar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Aleksandrov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F2188-0B2E-4B28-A495-5A7C871BA28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73063" y="-152400"/>
            <a:ext cx="8439150" cy="5486400"/>
          </a:xfrm>
        </p:spPr>
        <p:txBody>
          <a:bodyPr/>
          <a:lstStyle/>
          <a:p>
            <a:pPr marL="0" indent="0">
              <a:buNone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699602" y="933872"/>
            <a:ext cx="7605712" cy="5314528"/>
            <a:chOff x="310" y="93"/>
            <a:chExt cx="5307" cy="3946"/>
          </a:xfrm>
        </p:grpSpPr>
        <p:pic>
          <p:nvPicPr>
            <p:cNvPr id="8" name="Picture 5" descr="CMS_RPC_GasSyste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5" t="6683" r="7178" b="7683"/>
            <a:stretch>
              <a:fillRect/>
            </a:stretch>
          </p:blipFill>
          <p:spPr bwMode="auto">
            <a:xfrm>
              <a:off x="310" y="93"/>
              <a:ext cx="5307" cy="3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787" y="1207"/>
              <a:ext cx="998" cy="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bg-BG" altLang="bg-BG" sz="3600">
                <a:solidFill>
                  <a:srgbClr val="000000"/>
                </a:solidFill>
              </a:endParaRPr>
            </a:p>
          </p:txBody>
        </p:sp>
      </p:grp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3074988" y="1184275"/>
            <a:ext cx="865187" cy="649288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bg-BG" altLang="bg-BG" sz="3600">
              <a:solidFill>
                <a:srgbClr val="000000"/>
              </a:solidFill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3429000" y="4343400"/>
            <a:ext cx="1008062" cy="792162"/>
          </a:xfrm>
          <a:prstGeom prst="ellips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bg-BG" altLang="bg-BG" sz="3600">
              <a:solidFill>
                <a:srgbClr val="000000"/>
              </a:solidFill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087688" y="2146300"/>
            <a:ext cx="700087" cy="373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bg-BG" sz="1400">
                <a:solidFill>
                  <a:srgbClr val="000000"/>
                </a:solidFill>
              </a:rPr>
              <a:t>Humidity</a:t>
            </a:r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3006725" y="1987550"/>
            <a:ext cx="865188" cy="6492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bg-BG" altLang="bg-BG" sz="3600">
              <a:solidFill>
                <a:srgbClr val="000000"/>
              </a:solidFill>
            </a:endParaRPr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5003800" y="1047750"/>
            <a:ext cx="358775" cy="0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bg-BG" sz="3600">
              <a:solidFill>
                <a:srgbClr val="000000"/>
              </a:solidFill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5486400" y="838200"/>
            <a:ext cx="1193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bg-BG" sz="1900">
                <a:solidFill>
                  <a:srgbClr val="000000"/>
                </a:solidFill>
              </a:rPr>
              <a:t>Suppliers</a:t>
            </a:r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>
            <a:off x="5003800" y="1350962"/>
            <a:ext cx="35877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bg-BG" sz="3600">
              <a:solidFill>
                <a:srgbClr val="000000"/>
              </a:solidFill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5486400" y="1141412"/>
            <a:ext cx="7762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bg-BG" sz="1900">
                <a:solidFill>
                  <a:srgbClr val="000000"/>
                </a:solidFill>
              </a:rPr>
              <a:t>Mixer</a:t>
            </a: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5003800" y="1677987"/>
            <a:ext cx="3587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bg-BG" sz="3600">
              <a:solidFill>
                <a:srgbClr val="000000"/>
              </a:solidFill>
            </a:endParaRP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5486400" y="1468437"/>
            <a:ext cx="12747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bg-BG" sz="1900" dirty="0">
                <a:solidFill>
                  <a:srgbClr val="000000"/>
                </a:solidFill>
              </a:rPr>
              <a:t>Humidifier</a:t>
            </a:r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>
            <a:off x="5003800" y="2495550"/>
            <a:ext cx="358775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bg-BG" sz="3600">
              <a:solidFill>
                <a:srgbClr val="000000"/>
              </a:solidFill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5486400" y="2286000"/>
            <a:ext cx="18129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bg-BG" sz="1900" dirty="0">
                <a:solidFill>
                  <a:srgbClr val="000000"/>
                </a:solidFill>
              </a:rPr>
              <a:t>Purifier module</a:t>
            </a:r>
          </a:p>
        </p:txBody>
      </p: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2259012" y="1628775"/>
            <a:ext cx="865188" cy="649288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bg-BG" altLang="bg-BG" sz="3600">
              <a:solidFill>
                <a:srgbClr val="000000"/>
              </a:solidFill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1273175" y="1338263"/>
            <a:ext cx="936625" cy="1295400"/>
          </a:xfrm>
          <a:prstGeom prst="rect">
            <a:avLst/>
          </a:prstGeom>
          <a:noFill/>
          <a:ln w="28575">
            <a:solidFill>
              <a:srgbClr val="FF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bg-BG" altLang="bg-BG" sz="3600">
              <a:solidFill>
                <a:srgbClr val="000000"/>
              </a:solidFill>
            </a:endParaRPr>
          </a:p>
        </p:txBody>
      </p:sp>
      <p:sp>
        <p:nvSpPr>
          <p:cNvPr id="25" name="Oval 27"/>
          <p:cNvSpPr>
            <a:spLocks noChangeArrowheads="1"/>
          </p:cNvSpPr>
          <p:nvPr/>
        </p:nvSpPr>
        <p:spPr bwMode="auto">
          <a:xfrm>
            <a:off x="7162800" y="5029200"/>
            <a:ext cx="504825" cy="469900"/>
          </a:xfrm>
          <a:prstGeom prst="ellipse">
            <a:avLst/>
          </a:prstGeom>
          <a:noFill/>
          <a:ln w="28575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bg-BG" altLang="bg-BG" sz="3600">
              <a:solidFill>
                <a:srgbClr val="CCCC00"/>
              </a:solidFill>
            </a:endParaRPr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>
            <a:off x="5003800" y="2859088"/>
            <a:ext cx="358775" cy="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bg-BG" sz="3600">
              <a:solidFill>
                <a:srgbClr val="000000"/>
              </a:solidFill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5486400" y="2636838"/>
            <a:ext cx="29575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bg-BG" sz="1900">
                <a:solidFill>
                  <a:srgbClr val="000000"/>
                </a:solidFill>
              </a:rPr>
              <a:t>Pre-distribution and pump</a:t>
            </a:r>
          </a:p>
        </p:txBody>
      </p:sp>
      <p:sp>
        <p:nvSpPr>
          <p:cNvPr id="28" name="Line 32"/>
          <p:cNvSpPr>
            <a:spLocks noChangeShapeType="1"/>
          </p:cNvSpPr>
          <p:nvPr/>
        </p:nvSpPr>
        <p:spPr bwMode="auto">
          <a:xfrm>
            <a:off x="5003800" y="3189288"/>
            <a:ext cx="358775" cy="0"/>
          </a:xfrm>
          <a:prstGeom prst="line">
            <a:avLst/>
          </a:prstGeom>
          <a:noFill/>
          <a:ln w="28575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bg-BG" sz="3600">
              <a:solidFill>
                <a:srgbClr val="000000"/>
              </a:solidFill>
            </a:endParaRPr>
          </a:p>
        </p:txBody>
      </p: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5486400" y="2979738"/>
            <a:ext cx="19478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bg-BG" sz="1900">
                <a:solidFill>
                  <a:srgbClr val="000000"/>
                </a:solidFill>
              </a:rPr>
              <a:t>Final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354550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Gas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68960"/>
            <a:ext cx="4105275" cy="23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12378" y="1434841"/>
            <a:ext cx="5543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gas system remains unchanged except for flow rate.</a:t>
            </a:r>
          </a:p>
          <a:p>
            <a:r>
              <a:rPr lang="en-GB" dirty="0" smtClean="0"/>
              <a:t>No additional racks are necessary as the 12 spare channels for RE3 are sufficient for the RE3/1 and RE4/1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1537195"/>
            <a:ext cx="2890665" cy="3854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1680" y="5661248"/>
            <a:ext cx="3816424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New piping will be necessary on the RE4 side of the disc. Re piping of the original RE3/1 circuits is necessary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4046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385254" y="1606354"/>
            <a:ext cx="4298462" cy="4301705"/>
            <a:chOff x="3201094" y="254411"/>
            <a:chExt cx="6423769" cy="6480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41540" t="2701" r="4435"/>
            <a:stretch/>
          </p:blipFill>
          <p:spPr>
            <a:xfrm>
              <a:off x="3201094" y="254411"/>
              <a:ext cx="6423769" cy="64800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4543864" y="4529797"/>
              <a:ext cx="801858" cy="106914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" name="Curved Up Arrow 18"/>
            <p:cNvSpPr/>
            <p:nvPr/>
          </p:nvSpPr>
          <p:spPr>
            <a:xfrm rot="20677994">
              <a:off x="4072602" y="5922499"/>
              <a:ext cx="1216152" cy="731520"/>
            </a:xfrm>
            <a:prstGeom prst="curvedUpArrow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21" name="Right Brace 20"/>
            <p:cNvSpPr/>
            <p:nvPr/>
          </p:nvSpPr>
          <p:spPr>
            <a:xfrm rot="5400000">
              <a:off x="3931920" y="5141740"/>
              <a:ext cx="358726" cy="991772"/>
            </a:xfrm>
            <a:prstGeom prst="rightBrac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0" y="1693288"/>
            <a:ext cx="4325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GB" sz="1200" dirty="0"/>
              <a:t>For each end &amp;&amp; side we would need 2 A3016 LV</a:t>
            </a:r>
            <a:br>
              <a:rPr lang="en-GB" sz="1200" dirty="0"/>
            </a:br>
            <a:r>
              <a:rPr lang="en-GB" sz="1200" dirty="0"/>
              <a:t>boards to power the RE3/1 and RE4/1 chambers.</a:t>
            </a:r>
          </a:p>
          <a:p>
            <a:pPr marL="214313" indent="-214313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GB" sz="1200"/>
              <a:t>We should </a:t>
            </a:r>
            <a:r>
              <a:rPr lang="en-GB" sz="1200" dirty="0"/>
              <a:t>redesign the entire RPC LV system such that:</a:t>
            </a:r>
          </a:p>
          <a:p>
            <a:pPr marL="557213" lvl="1" indent="-214313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GB" sz="1200" dirty="0"/>
              <a:t>We redistribute the LV power cables of </a:t>
            </a:r>
            <a:r>
              <a:rPr lang="en-GB" sz="1200" u="sng" dirty="0"/>
              <a:t>2 RE4 A3009</a:t>
            </a:r>
            <a:r>
              <a:rPr lang="en-GB" sz="1200" dirty="0"/>
              <a:t> </a:t>
            </a:r>
            <a:r>
              <a:rPr lang="en-GB" sz="1200" dirty="0"/>
              <a:t>boards into the </a:t>
            </a:r>
            <a:r>
              <a:rPr lang="en-GB" sz="1200" u="sng" dirty="0"/>
              <a:t>neighbouring 3 RE3 A3009 boards</a:t>
            </a:r>
          </a:p>
          <a:p>
            <a:pPr>
              <a:buClr>
                <a:srgbClr val="7030A0"/>
              </a:buClr>
            </a:pPr>
            <a:r>
              <a:rPr lang="en-GB" sz="1200" dirty="0"/>
              <a:t>     then</a:t>
            </a:r>
          </a:p>
          <a:p>
            <a:pPr marL="557213" lvl="1" indent="-214313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GB" sz="1200" dirty="0"/>
              <a:t>We will free slots for 2 A3016 boards for powering RE3/1 and RE4/1</a:t>
            </a:r>
            <a:endParaRPr lang="en-GB" sz="1200" dirty="0"/>
          </a:p>
        </p:txBody>
      </p:sp>
      <p:cxnSp>
        <p:nvCxnSpPr>
          <p:cNvPr id="25" name="Straight Arrow Connector 24"/>
          <p:cNvCxnSpPr>
            <a:endCxn id="5" idx="1"/>
          </p:cNvCxnSpPr>
          <p:nvPr/>
        </p:nvCxnSpPr>
        <p:spPr>
          <a:xfrm>
            <a:off x="3480266" y="2460967"/>
            <a:ext cx="1882080" cy="208751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939270" y="2640493"/>
            <a:ext cx="1798025" cy="211191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-12059" y="3815325"/>
            <a:ext cx="44945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sz="1200" dirty="0"/>
              <a:t>Assuming we double connections into one board after the power </a:t>
            </a:r>
            <a:br>
              <a:rPr lang="en-GB" sz="1200" dirty="0"/>
            </a:br>
            <a:r>
              <a:rPr lang="en-GB" sz="1200" dirty="0"/>
              <a:t>redistribution, it will still continue to work in</a:t>
            </a:r>
            <a:r>
              <a:rPr lang="en-GB" sz="1200" dirty="0"/>
              <a:t> </a:t>
            </a:r>
            <a:r>
              <a:rPr lang="en-GB" sz="1200" dirty="0"/>
              <a:t>optimal power </a:t>
            </a:r>
            <a:br>
              <a:rPr lang="en-GB" sz="1200" dirty="0"/>
            </a:br>
            <a:r>
              <a:rPr lang="en-GB" sz="1200" dirty="0"/>
              <a:t>regime ~60% of max power.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1200" dirty="0">
                <a:solidFill>
                  <a:srgbClr val="FF0000"/>
                </a:solidFill>
              </a:rPr>
              <a:t>In this scenario – no additional crates, branches and</a:t>
            </a:r>
            <a:br>
              <a:rPr lang="en-GB" sz="1200" dirty="0">
                <a:solidFill>
                  <a:srgbClr val="FF0000"/>
                </a:solidFill>
              </a:rPr>
            </a:br>
            <a:r>
              <a:rPr lang="en-GB" sz="1200" dirty="0">
                <a:solidFill>
                  <a:srgbClr val="FF0000"/>
                </a:solidFill>
              </a:rPr>
              <a:t>rack space is required!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117" y="268566"/>
            <a:ext cx="4424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i="1" dirty="0">
                <a:solidFill>
                  <a:srgbClr val="002060"/>
                </a:solidFill>
              </a:rPr>
              <a:t>L</a:t>
            </a:r>
            <a:r>
              <a:rPr lang="en-GB" sz="2700" i="1" dirty="0">
                <a:solidFill>
                  <a:srgbClr val="002060"/>
                </a:solidFill>
              </a:rPr>
              <a:t>V Power System </a:t>
            </a:r>
            <a:r>
              <a:rPr lang="en-GB" sz="2700" i="1" dirty="0" smtClean="0">
                <a:solidFill>
                  <a:srgbClr val="002060"/>
                </a:solidFill>
              </a:rPr>
              <a:t>Optimisation</a:t>
            </a:r>
          </a:p>
          <a:p>
            <a:r>
              <a:rPr lang="en-GB" sz="2700" i="1" dirty="0" smtClean="0">
                <a:solidFill>
                  <a:srgbClr val="002060"/>
                </a:solidFill>
              </a:rPr>
              <a:t> </a:t>
            </a:r>
            <a:r>
              <a:rPr lang="en-GB" sz="2700" i="1" dirty="0">
                <a:solidFill>
                  <a:srgbClr val="002060"/>
                </a:solidFill>
              </a:rPr>
              <a:t>for RE3/1 &amp; RE4/1</a:t>
            </a:r>
            <a:endParaRPr lang="en-GB" sz="2700" i="1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3C64C6-E066-41F1-97AA-77334C9E4BC2}" type="slidenum">
              <a:rPr lang="en-US" sz="90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9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9238" y="4713215"/>
            <a:ext cx="3642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>
                <a:solidFill>
                  <a:srgbClr val="FF0000"/>
                </a:solidFill>
              </a:rPr>
              <a:t>RE4</a:t>
            </a:r>
            <a:endParaRPr lang="en-GB" sz="9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7331" y="4709948"/>
            <a:ext cx="3642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>
                <a:solidFill>
                  <a:srgbClr val="FF0000"/>
                </a:solidFill>
              </a:rPr>
              <a:t>RE3</a:t>
            </a:r>
            <a:endParaRPr lang="en-GB" sz="900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530" y="332656"/>
            <a:ext cx="2949202" cy="39322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1851" y="5359489"/>
            <a:ext cx="342674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Local rerouting of present cables necessary to recover the 2 A3009s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552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Covered topics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Available envelope, coverage and Mounting schema</a:t>
            </a:r>
          </a:p>
          <a:p>
            <a:r>
              <a:rPr lang="en-GB" sz="2000" dirty="0"/>
              <a:t>Installation of chambers and MP. Cable trays</a:t>
            </a:r>
            <a:r>
              <a:rPr lang="en-GB" sz="2000" dirty="0" smtClean="0"/>
              <a:t>.</a:t>
            </a:r>
          </a:p>
          <a:p>
            <a:r>
              <a:rPr lang="en-GB" sz="2000" dirty="0" smtClean="0"/>
              <a:t>Potential conflicts with shielding, alignment &amp; CSCs.</a:t>
            </a:r>
          </a:p>
          <a:p>
            <a:r>
              <a:rPr lang="en-GB" sz="2000" dirty="0" smtClean="0"/>
              <a:t>Heat dissipation cooling system and size present.</a:t>
            </a:r>
          </a:p>
          <a:p>
            <a:r>
              <a:rPr lang="en-GB" sz="2000" dirty="0" smtClean="0"/>
              <a:t>Service routing path, periphery, Rack space, cable chains.</a:t>
            </a:r>
          </a:p>
          <a:p>
            <a:r>
              <a:rPr lang="en-GB" sz="2000" dirty="0" smtClean="0"/>
              <a:t>Schedule</a:t>
            </a:r>
          </a:p>
          <a:p>
            <a:r>
              <a:rPr lang="en-GB" sz="2000" dirty="0" smtClean="0"/>
              <a:t>Production and Lab space person-power.</a:t>
            </a:r>
          </a:p>
          <a:p>
            <a:r>
              <a:rPr lang="en-GB" sz="2000" dirty="0" smtClean="0"/>
              <a:t>Postponed scenario LS4</a:t>
            </a:r>
          </a:p>
          <a:p>
            <a:endParaRPr lang="en-GB" sz="2000" dirty="0" smtClean="0"/>
          </a:p>
          <a:p>
            <a:endParaRPr lang="en-GB" sz="28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6381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Cable Chains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sz="2400" dirty="0" smtClean="0"/>
              <a:t>One Mini Cable Chain per Endcap</a:t>
            </a:r>
          </a:p>
          <a:p>
            <a:pPr lvl="1"/>
            <a:r>
              <a:rPr lang="en-GB" sz="2400" dirty="0" smtClean="0"/>
              <a:t>HV cables x36 </a:t>
            </a:r>
            <a:r>
              <a:rPr lang="en-GB" sz="2400" dirty="0" err="1" smtClean="0"/>
              <a:t>dia</a:t>
            </a:r>
            <a:r>
              <a:rPr lang="en-GB" sz="2400" dirty="0" smtClean="0"/>
              <a:t> 6mm</a:t>
            </a:r>
          </a:p>
          <a:p>
            <a:pPr lvl="1"/>
            <a:r>
              <a:rPr lang="en-GB" sz="2400" dirty="0" smtClean="0"/>
              <a:t>Fibre optic x1 </a:t>
            </a:r>
            <a:r>
              <a:rPr lang="en-GB" sz="2400" dirty="0" err="1" smtClean="0"/>
              <a:t>dia</a:t>
            </a:r>
            <a:r>
              <a:rPr lang="en-GB" sz="2400" dirty="0" smtClean="0"/>
              <a:t> 20mm</a:t>
            </a:r>
          </a:p>
          <a:p>
            <a:pPr lvl="1"/>
            <a:endParaRPr lang="en-GB" sz="2400" dirty="0"/>
          </a:p>
          <a:p>
            <a:pPr marL="457200" lvl="1" indent="0">
              <a:buNone/>
            </a:pPr>
            <a:endParaRPr lang="en-GB" sz="24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 smtClean="0"/>
              <a:t>One Main Cable Chain per Endcap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 smtClean="0"/>
              <a:t>HV cable x2 </a:t>
            </a:r>
            <a:r>
              <a:rPr lang="en-GB" sz="2400" dirty="0" err="1" smtClean="0"/>
              <a:t>dia</a:t>
            </a:r>
            <a:r>
              <a:rPr lang="en-GB" sz="2400" dirty="0" smtClean="0"/>
              <a:t> 38mm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 smtClean="0"/>
              <a:t>Fibre optics x2 dia20mm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73" y="1286154"/>
            <a:ext cx="2996952" cy="2247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73" y="4437112"/>
            <a:ext cx="2747797" cy="20608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3808" y="5517232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Fibre channel between USC and UXC.</a:t>
            </a:r>
            <a:endParaRPr lang="en-GB" dirty="0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4572000" y="5467536"/>
            <a:ext cx="1728192" cy="511361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51212" y="3137070"/>
            <a:ext cx="122413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Near MCC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311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206285" y="4044772"/>
            <a:ext cx="3862527" cy="1873766"/>
            <a:chOff x="3292069" y="633920"/>
            <a:chExt cx="5129079" cy="2316442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069" y="946566"/>
              <a:ext cx="5129079" cy="2003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직사각형 5"/>
            <p:cNvSpPr/>
            <p:nvPr/>
          </p:nvSpPr>
          <p:spPr>
            <a:xfrm>
              <a:off x="4414019" y="633920"/>
              <a:ext cx="3755497" cy="3709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350" dirty="0">
                  <a:solidFill>
                    <a:srgbClr val="000000"/>
                  </a:solidFill>
                  <a:cs typeface="Arial" charset="0"/>
                </a:rPr>
                <a:t>Standard double-gap RPC</a:t>
              </a:r>
              <a:endParaRPr lang="ko-KR" altLang="en-US" sz="1350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-1409" y="1556758"/>
            <a:ext cx="8858852" cy="351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135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350" b="1" dirty="0">
                <a:solidFill>
                  <a:srgbClr val="000000"/>
                </a:solidFill>
                <a:cs typeface="Arial" charset="0"/>
              </a:rPr>
              <a:t>Assume 20° chambers</a:t>
            </a:r>
            <a:endParaRPr lang="en-US" sz="1350" dirty="0">
              <a:solidFill>
                <a:srgbClr val="000000"/>
              </a:solidFill>
              <a:cs typeface="Arial" charset="0"/>
            </a:endParaRPr>
          </a:p>
          <a:p>
            <a:pPr lvl="1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35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350" dirty="0">
                <a:solidFill>
                  <a:srgbClr val="000000"/>
                </a:solidFill>
                <a:cs typeface="Arial" charset="0"/>
              </a:rPr>
              <a:t>18 </a:t>
            </a:r>
            <a:r>
              <a:rPr lang="en-GB" sz="1350" dirty="0">
                <a:solidFill>
                  <a:srgbClr val="000000"/>
                </a:solidFill>
                <a:cs typeface="Arial" charset="0"/>
              </a:rPr>
              <a:t>chambers per </a:t>
            </a:r>
            <a:r>
              <a:rPr lang="en-GB" sz="1350" dirty="0">
                <a:solidFill>
                  <a:srgbClr val="000000"/>
                </a:solidFill>
                <a:cs typeface="Arial" charset="0"/>
              </a:rPr>
              <a:t>Endcap </a:t>
            </a:r>
            <a:r>
              <a:rPr lang="en-GB" sz="1350" dirty="0">
                <a:solidFill>
                  <a:srgbClr val="000000"/>
                </a:solidFill>
                <a:cs typeface="Arial" charset="0"/>
              </a:rPr>
              <a:t>disk or 36 per station</a:t>
            </a:r>
          </a:p>
          <a:p>
            <a:pPr lvl="1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sz="1350" dirty="0">
                <a:solidFill>
                  <a:srgbClr val="000000"/>
                </a:solidFill>
                <a:cs typeface="Arial" charset="0"/>
              </a:rPr>
              <a:t> RE3/1 – 36 chambers</a:t>
            </a:r>
          </a:p>
          <a:p>
            <a:pPr lvl="1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sz="1350" dirty="0">
                <a:solidFill>
                  <a:srgbClr val="000000"/>
                </a:solidFill>
                <a:cs typeface="Arial" charset="0"/>
              </a:rPr>
              <a:t> RE4/1 – 36 </a:t>
            </a:r>
            <a:r>
              <a:rPr lang="en-GB" sz="1350" dirty="0">
                <a:solidFill>
                  <a:srgbClr val="000000"/>
                </a:solidFill>
                <a:cs typeface="Arial" charset="0"/>
              </a:rPr>
              <a:t>chambers</a:t>
            </a:r>
            <a:br>
              <a:rPr lang="en-GB" sz="1350" dirty="0">
                <a:solidFill>
                  <a:srgbClr val="000000"/>
                </a:solidFill>
                <a:cs typeface="Arial" charset="0"/>
              </a:rPr>
            </a:br>
            <a:endParaRPr lang="en-GB" sz="1350" dirty="0">
              <a:solidFill>
                <a:srgbClr val="000000"/>
              </a:solidFill>
              <a:cs typeface="Arial" charset="0"/>
            </a:endParaRPr>
          </a:p>
          <a:p>
            <a:pPr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135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350" dirty="0">
                <a:solidFill>
                  <a:srgbClr val="FF0000"/>
                </a:solidFill>
                <a:cs typeface="Arial" charset="0"/>
              </a:rPr>
              <a:t>Unique powering independent on detector technology</a:t>
            </a:r>
          </a:p>
          <a:p>
            <a:pPr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135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cs typeface="Arial" charset="0"/>
              </a:rPr>
              <a:t>1 </a:t>
            </a:r>
            <a:r>
              <a:rPr lang="en-US" sz="1350" dirty="0">
                <a:solidFill>
                  <a:srgbClr val="000000"/>
                </a:solidFill>
                <a:cs typeface="Arial" charset="0"/>
              </a:rPr>
              <a:t>HV </a:t>
            </a:r>
            <a:r>
              <a:rPr lang="en-US" sz="1350" dirty="0">
                <a:solidFill>
                  <a:srgbClr val="000000"/>
                </a:solidFill>
                <a:cs typeface="Arial" charset="0"/>
              </a:rPr>
              <a:t>channel </a:t>
            </a:r>
            <a:r>
              <a:rPr lang="en-US" sz="1350" dirty="0">
                <a:solidFill>
                  <a:srgbClr val="000000"/>
                </a:solidFill>
                <a:cs typeface="Arial" charset="0"/>
              </a:rPr>
              <a:t>per chamber </a:t>
            </a:r>
            <a:r>
              <a:rPr lang="en-US" sz="1350" dirty="0">
                <a:solidFill>
                  <a:srgbClr val="000000"/>
                </a:solidFill>
                <a:cs typeface="Arial" charset="0"/>
              </a:rPr>
              <a:t>= 72 HV channels &amp; 72 HV cables </a:t>
            </a:r>
          </a:p>
          <a:p>
            <a:pPr marL="557213" lvl="1" indent="-21431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000000"/>
                </a:solidFill>
                <a:cs typeface="Arial" charset="0"/>
              </a:rPr>
              <a:t>18 HV cables per disk, 36 HV cables per end</a:t>
            </a:r>
          </a:p>
          <a:p>
            <a:pPr marL="557213" lvl="1" indent="-21431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000000"/>
                </a:solidFill>
                <a:cs typeface="Arial" charset="0"/>
              </a:rPr>
              <a:t>18 HV cables in </a:t>
            </a:r>
            <a:r>
              <a:rPr lang="en-US" sz="1350" dirty="0" err="1">
                <a:solidFill>
                  <a:srgbClr val="000000"/>
                </a:solidFill>
                <a:cs typeface="Arial" charset="0"/>
              </a:rPr>
              <a:t>mCC</a:t>
            </a:r>
            <a:r>
              <a:rPr lang="en-US" sz="1350" dirty="0">
                <a:solidFill>
                  <a:srgbClr val="000000"/>
                </a:solidFill>
                <a:cs typeface="Arial" charset="0"/>
              </a:rPr>
              <a:t> per side &amp; end</a:t>
            </a:r>
          </a:p>
          <a:p>
            <a:pPr marL="557213" lvl="1" indent="-21431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000000"/>
                </a:solidFill>
                <a:cs typeface="Arial" charset="0"/>
              </a:rPr>
              <a:t>RE3/1 &amp; RE4/1 slots already available on X1 RE HV PP</a:t>
            </a:r>
          </a:p>
          <a:p>
            <a:pPr marL="557213" lvl="1" indent="-21431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000000"/>
                </a:solidFill>
                <a:cs typeface="Arial" charset="0"/>
              </a:rPr>
              <a:t>72 HV channels in 4 crates </a:t>
            </a:r>
            <a:r>
              <a:rPr lang="en-US" sz="1350" dirty="0">
                <a:solidFill>
                  <a:srgbClr val="000000"/>
                </a:solidFill>
                <a:cs typeface="Arial" charset="0"/>
                <a:sym typeface="Wingdings" panose="05000000000000000000" pitchFamily="2" charset="2"/>
              </a:rPr>
              <a:t> </a:t>
            </a:r>
            <a:r>
              <a:rPr lang="en-US" sz="1350" dirty="0">
                <a:solidFill>
                  <a:srgbClr val="000000"/>
                </a:solidFill>
                <a:cs typeface="Arial" charset="0"/>
              </a:rPr>
              <a:t>18 channels (3 HV boards) per crate</a:t>
            </a:r>
          </a:p>
          <a:p>
            <a:pPr marL="557213" lvl="1" indent="-21431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000000"/>
                </a:solidFill>
                <a:cs typeface="Arial" charset="0"/>
              </a:rPr>
              <a:t>Upgrade </a:t>
            </a:r>
            <a:r>
              <a:rPr lang="en-US" sz="1350" dirty="0">
                <a:solidFill>
                  <a:srgbClr val="000000"/>
                </a:solidFill>
                <a:cs typeface="Arial" charset="0"/>
              </a:rPr>
              <a:t>present HV system from 4 to 6 crates in EASY </a:t>
            </a:r>
            <a:r>
              <a:rPr lang="en-US" sz="1350" dirty="0">
                <a:solidFill>
                  <a:srgbClr val="000000"/>
                </a:solidFill>
                <a:cs typeface="Arial" charset="0"/>
              </a:rPr>
              <a:t>chain</a:t>
            </a:r>
          </a:p>
          <a:p>
            <a:pPr marL="557213" lvl="1" indent="-21431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000000"/>
                </a:solidFill>
                <a:cs typeface="Arial" charset="0"/>
              </a:rPr>
              <a:t>More service power will be required (A3485S)</a:t>
            </a:r>
            <a:endParaRPr lang="en-US" sz="1350" dirty="0">
              <a:solidFill>
                <a:srgbClr val="000000"/>
              </a:solidFill>
              <a:cs typeface="Arial" charset="0"/>
            </a:endParaRPr>
          </a:p>
          <a:p>
            <a:pPr marL="557213" lvl="1" indent="-21431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000000"/>
                </a:solidFill>
                <a:cs typeface="Arial" charset="0"/>
              </a:rPr>
              <a:t>This powering schema is valid for </a:t>
            </a:r>
            <a:r>
              <a:rPr lang="en-US" sz="1350" i="1" dirty="0">
                <a:solidFill>
                  <a:srgbClr val="7030A0"/>
                </a:solidFill>
                <a:cs typeface="Arial" charset="0"/>
              </a:rPr>
              <a:t>Double </a:t>
            </a:r>
            <a:r>
              <a:rPr lang="en-US" sz="1350" i="1" dirty="0">
                <a:cs typeface="Arial" charset="0"/>
              </a:rPr>
              <a:t>and</a:t>
            </a:r>
            <a:r>
              <a:rPr lang="en-US" sz="1350" i="1" dirty="0">
                <a:solidFill>
                  <a:srgbClr val="7030A0"/>
                </a:solidFill>
                <a:cs typeface="Arial" charset="0"/>
              </a:rPr>
              <a:t> Multigap design</a:t>
            </a:r>
            <a:r>
              <a:rPr lang="en-US" sz="1350" dirty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altLang="ko-KR" sz="1350" dirty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marL="900113" lvl="2" indent="-21431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altLang="ko-KR" sz="1350" dirty="0">
                <a:solidFill>
                  <a:srgbClr val="000000"/>
                </a:solidFill>
                <a:cs typeface="Arial" charset="0"/>
              </a:rPr>
              <a:t>Operational voltage </a:t>
            </a:r>
          </a:p>
          <a:p>
            <a:pPr marL="1243013" lvl="3" indent="-21431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altLang="ko-KR" sz="1350" dirty="0">
                <a:solidFill>
                  <a:srgbClr val="000000"/>
                </a:solidFill>
                <a:cs typeface="Arial" charset="0"/>
              </a:rPr>
              <a:t>(9000, 10000)V</a:t>
            </a:r>
          </a:p>
          <a:p>
            <a:pPr marL="1243013" lvl="3" indent="-21431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altLang="ko-KR" sz="1350" dirty="0">
                <a:solidFill>
                  <a:srgbClr val="000000"/>
                </a:solidFill>
                <a:cs typeface="Arial" charset="0"/>
              </a:rPr>
              <a:t>12000V negative polarity.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1095" y="1023833"/>
            <a:ext cx="52527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i="1" dirty="0">
                <a:solidFill>
                  <a:srgbClr val="002060"/>
                </a:solidFill>
              </a:rPr>
              <a:t>HV Power System for RE3/1 &amp; RE4/1</a:t>
            </a:r>
            <a:endParaRPr lang="en-GB" sz="2700" i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06285" y="1972507"/>
            <a:ext cx="3240360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Require more rack space in USC. There may be some space in 2 new GEM racks and there is space at the other end of the row for 2 additional Racks.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0" y="5068134"/>
            <a:ext cx="2267744" cy="1700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95" y="4435458"/>
            <a:ext cx="1815666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4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2291" y="119105"/>
            <a:ext cx="9772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Times New Roman"/>
                <a:cs typeface="Times New Roman"/>
              </a:rPr>
              <a:t>Very preliminary installation schedule</a:t>
            </a:r>
            <a:endParaRPr lang="en-US" sz="4000" b="1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" y="1284191"/>
            <a:ext cx="8595360" cy="461665"/>
          </a:xfrm>
          <a:prstGeom prst="rect">
            <a:avLst/>
          </a:prstGeom>
          <a:noFill/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i="1" dirty="0" smtClean="0"/>
              <a:t>For each disk of RE3/1 or RE4/1</a:t>
            </a:r>
            <a:endParaRPr lang="en-GB" sz="2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52291" y="2057400"/>
            <a:ext cx="635956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18 chambers installed in 3 days. Crane needed full time.</a:t>
            </a:r>
          </a:p>
          <a:p>
            <a:r>
              <a:rPr lang="en-GB" dirty="0" smtClean="0"/>
              <a:t>Cable (HV/</a:t>
            </a:r>
            <a:r>
              <a:rPr lang="en-GB" dirty="0" err="1" smtClean="0"/>
              <a:t>LV,Signal</a:t>
            </a:r>
            <a:r>
              <a:rPr lang="en-GB" dirty="0" smtClean="0"/>
              <a:t>) : 3 days</a:t>
            </a:r>
          </a:p>
          <a:p>
            <a:r>
              <a:rPr lang="en-GB" dirty="0" smtClean="0"/>
              <a:t>Cooling (including commissioning at 18 bar with gas): 4 days</a:t>
            </a:r>
          </a:p>
          <a:p>
            <a:r>
              <a:rPr lang="en-GB" dirty="0" smtClean="0"/>
              <a:t>Gas : 3 days</a:t>
            </a:r>
          </a:p>
          <a:p>
            <a:r>
              <a:rPr lang="en-GB" dirty="0" smtClean="0"/>
              <a:t>Final chamber commissioning: 1 week</a:t>
            </a:r>
          </a:p>
          <a:p>
            <a:endParaRPr lang="en-GB" dirty="0"/>
          </a:p>
          <a:p>
            <a:r>
              <a:rPr lang="en-GB" dirty="0" smtClean="0"/>
              <a:t>Total installation/commissioning time ~ 3 weeks (including </a:t>
            </a:r>
            <a:r>
              <a:rPr lang="en-GB" dirty="0" err="1" smtClean="0"/>
              <a:t>w.e</a:t>
            </a:r>
            <a:r>
              <a:rPr lang="en-GB" dirty="0" smtClean="0"/>
              <a:t>.)</a:t>
            </a:r>
          </a:p>
          <a:p>
            <a:endParaRPr lang="en-GB" dirty="0"/>
          </a:p>
          <a:p>
            <a:r>
              <a:rPr lang="en-GB" dirty="0" smtClean="0"/>
              <a:t>Services have to be installed in advance during previous LS or YETS</a:t>
            </a:r>
          </a:p>
          <a:p>
            <a:endParaRPr lang="en-GB" dirty="0"/>
          </a:p>
          <a:p>
            <a:r>
              <a:rPr lang="en-GB" dirty="0" smtClean="0"/>
              <a:t>Job on different disks can be parallelised if manpower available.</a:t>
            </a:r>
          </a:p>
          <a:p>
            <a:endParaRPr lang="en-GB" dirty="0"/>
          </a:p>
        </p:txBody>
      </p:sp>
      <p:sp>
        <p:nvSpPr>
          <p:cNvPr id="7" name="TextBox 5"/>
          <p:cNvSpPr txBox="1"/>
          <p:nvPr/>
        </p:nvSpPr>
        <p:spPr>
          <a:xfrm>
            <a:off x="297180" y="5242887"/>
            <a:ext cx="8595360" cy="830997"/>
          </a:xfrm>
          <a:prstGeom prst="rect">
            <a:avLst/>
          </a:prstGeom>
          <a:noFill/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i="1" dirty="0" smtClean="0"/>
              <a:t>Services can be installed </a:t>
            </a:r>
            <a:r>
              <a:rPr lang="en-GB" sz="2400" i="1" smtClean="0"/>
              <a:t>during LS2 and/or YETS</a:t>
            </a:r>
            <a:endParaRPr lang="en-GB" sz="2400" i="1" dirty="0" smtClean="0"/>
          </a:p>
          <a:p>
            <a:r>
              <a:rPr lang="en-GB" sz="2400" i="1" dirty="0" smtClean="0"/>
              <a:t>Chambers can be installed 1-2 disks / YETS before LS3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85354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80" y="25800"/>
            <a:ext cx="8491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Times New Roman"/>
                <a:cs typeface="Times New Roman"/>
              </a:rPr>
              <a:t>Very preliminary production schedule</a:t>
            </a:r>
            <a:endParaRPr lang="en-US" sz="4000" b="1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366" y="629508"/>
            <a:ext cx="8595360" cy="461665"/>
          </a:xfrm>
          <a:prstGeom prst="rect">
            <a:avLst/>
          </a:prstGeom>
          <a:noFill/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i="1" dirty="0" smtClean="0"/>
              <a:t>For both disks of RE3.1</a:t>
            </a:r>
            <a:endParaRPr lang="en-GB" sz="2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97180" y="1093011"/>
            <a:ext cx="827380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36 chambers produced in external labs, delivered at CERN and </a:t>
            </a:r>
          </a:p>
          <a:p>
            <a:r>
              <a:rPr lang="en-GB" dirty="0"/>
              <a:t>c</a:t>
            </a:r>
            <a:r>
              <a:rPr lang="en-GB" dirty="0" smtClean="0"/>
              <a:t>ommissioned for QC4 level (long term current stability) </a:t>
            </a:r>
            <a:r>
              <a:rPr lang="en-GB" dirty="0"/>
              <a:t>by the end of 2021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Chambers stored in 904 lab controlled T/RH conditions  (new lab in front of RPC lab or </a:t>
            </a:r>
          </a:p>
          <a:p>
            <a:r>
              <a:rPr lang="en-GB" dirty="0" smtClean="0"/>
              <a:t>in CSC small lab), 6 trolleys of 6 </a:t>
            </a:r>
            <a:r>
              <a:rPr lang="en-GB" dirty="0"/>
              <a:t>chambers each, 100 m</a:t>
            </a:r>
            <a:r>
              <a:rPr lang="en-GB" baseline="30000" dirty="0"/>
              <a:t>2</a:t>
            </a:r>
            <a:r>
              <a:rPr lang="en-GB" dirty="0"/>
              <a:t> </a:t>
            </a:r>
            <a:r>
              <a:rPr lang="en-GB" dirty="0" smtClean="0"/>
              <a:t> needed.</a:t>
            </a:r>
          </a:p>
          <a:p>
            <a:endParaRPr lang="en-GB" dirty="0"/>
          </a:p>
          <a:p>
            <a:r>
              <a:rPr lang="en-GB" dirty="0"/>
              <a:t>I</a:t>
            </a:r>
            <a:r>
              <a:rPr lang="en-GB" dirty="0" smtClean="0"/>
              <a:t>nstallation in P5 possible in YETS 2021-22, if parallel </a:t>
            </a:r>
            <a:r>
              <a:rPr lang="en-GB" dirty="0" err="1" smtClean="0"/>
              <a:t>acccess</a:t>
            </a:r>
            <a:r>
              <a:rPr lang="en-GB" dirty="0" smtClean="0"/>
              <a:t> granted in -/+Z disks</a:t>
            </a:r>
          </a:p>
          <a:p>
            <a:r>
              <a:rPr lang="en-GB" dirty="0"/>
              <a:t>T</a:t>
            </a:r>
            <a:r>
              <a:rPr lang="en-GB" dirty="0" smtClean="0"/>
              <a:t>he trolleys and 904 space will be reused for RE4.1 </a:t>
            </a:r>
          </a:p>
          <a:p>
            <a:endParaRPr lang="en-GB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97180" y="3768646"/>
            <a:ext cx="839024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36 chambers produced in external labs, delivered at CERN and </a:t>
            </a:r>
          </a:p>
          <a:p>
            <a:r>
              <a:rPr lang="en-GB" dirty="0"/>
              <a:t>c</a:t>
            </a:r>
            <a:r>
              <a:rPr lang="en-GB" dirty="0" smtClean="0"/>
              <a:t>ommissioned for QC4 level (long term current stability) </a:t>
            </a:r>
            <a:r>
              <a:rPr lang="en-GB" dirty="0"/>
              <a:t>by the end of 2022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Chambers stored in 904 lab controlled T/RH conditions  (new lab in front of RPC lab or </a:t>
            </a:r>
          </a:p>
          <a:p>
            <a:r>
              <a:rPr lang="en-GB" dirty="0" smtClean="0"/>
              <a:t>in CSC small lab), 6 trolleys of 6 </a:t>
            </a:r>
            <a:r>
              <a:rPr lang="en-GB" dirty="0"/>
              <a:t>chambers each, 100 m</a:t>
            </a:r>
            <a:r>
              <a:rPr lang="en-GB" baseline="30000" dirty="0"/>
              <a:t>2</a:t>
            </a:r>
            <a:r>
              <a:rPr lang="en-GB" dirty="0"/>
              <a:t> </a:t>
            </a:r>
            <a:r>
              <a:rPr lang="en-GB" dirty="0" smtClean="0"/>
              <a:t> needed.</a:t>
            </a:r>
          </a:p>
          <a:p>
            <a:endParaRPr lang="en-GB" dirty="0"/>
          </a:p>
          <a:p>
            <a:r>
              <a:rPr lang="en-GB" dirty="0"/>
              <a:t>I</a:t>
            </a:r>
            <a:r>
              <a:rPr lang="en-GB" dirty="0" smtClean="0"/>
              <a:t>nstallation in P5 possible in YETS 2022-23.</a:t>
            </a:r>
          </a:p>
          <a:p>
            <a:r>
              <a:rPr lang="en-GB" dirty="0" smtClean="0"/>
              <a:t>If RE3.1 installation postponed we will need double amount of trolleys and space in 904 </a:t>
            </a:r>
          </a:p>
          <a:p>
            <a:endParaRPr lang="en-GB" dirty="0"/>
          </a:p>
        </p:txBody>
      </p:sp>
      <p:sp>
        <p:nvSpPr>
          <p:cNvPr id="9" name="TextBox 5"/>
          <p:cNvSpPr txBox="1"/>
          <p:nvPr/>
        </p:nvSpPr>
        <p:spPr>
          <a:xfrm>
            <a:off x="157366" y="3345656"/>
            <a:ext cx="8595360" cy="461665"/>
          </a:xfrm>
          <a:prstGeom prst="rect">
            <a:avLst/>
          </a:prstGeom>
          <a:noFill/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i="1" dirty="0" smtClean="0"/>
              <a:t>For both disks of RE4.1</a:t>
            </a:r>
            <a:endParaRPr lang="en-GB" sz="2400" dirty="0"/>
          </a:p>
        </p:txBody>
      </p:sp>
      <p:sp>
        <p:nvSpPr>
          <p:cNvPr id="10" name="TextBox 5"/>
          <p:cNvSpPr txBox="1"/>
          <p:nvPr/>
        </p:nvSpPr>
        <p:spPr>
          <a:xfrm>
            <a:off x="157366" y="6211624"/>
            <a:ext cx="8595360" cy="707886"/>
          </a:xfrm>
          <a:prstGeom prst="rect">
            <a:avLst/>
          </a:prstGeom>
          <a:noFill/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/>
              <a:t>Storage space and activities in 904 strongly affected by possible RE4 SM </a:t>
            </a:r>
            <a:r>
              <a:rPr lang="en-GB" sz="2000" i="1" dirty="0" err="1" smtClean="0"/>
              <a:t>dismountling</a:t>
            </a:r>
            <a:r>
              <a:rPr lang="en-GB" sz="2000" i="1" dirty="0" smtClean="0"/>
              <a:t> in LS2 for ME4.1 </a:t>
            </a:r>
            <a:r>
              <a:rPr lang="en-GB" sz="2000" i="1" dirty="0" err="1" smtClean="0"/>
              <a:t>elctronic</a:t>
            </a:r>
            <a:r>
              <a:rPr lang="en-GB" sz="2000" i="1" dirty="0" smtClean="0"/>
              <a:t> upgrade access in P5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4812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sz="2400" dirty="0" smtClean="0"/>
              <a:t>The RE3/1 mounting is the same as RE3/2 &amp; 3/3.</a:t>
            </a:r>
          </a:p>
          <a:p>
            <a:r>
              <a:rPr lang="en-GB" sz="2400" dirty="0" smtClean="0"/>
              <a:t>The RE4/1 mounting configuration is the same as RE4 SMs. The installation procedure is different.</a:t>
            </a:r>
            <a:endParaRPr lang="en-GB" sz="2400" dirty="0" smtClean="0"/>
          </a:p>
          <a:p>
            <a:r>
              <a:rPr lang="en-GB" sz="2400" dirty="0" smtClean="0"/>
              <a:t>The exact “Z” dimensions must be understood (spare in RE4 case)</a:t>
            </a:r>
          </a:p>
          <a:p>
            <a:r>
              <a:rPr lang="en-GB" sz="2400" dirty="0" smtClean="0"/>
              <a:t>Confirmation from TC required for cable chains and heat load.</a:t>
            </a:r>
            <a:endParaRPr lang="en-GB" sz="2400" dirty="0" smtClean="0"/>
          </a:p>
          <a:p>
            <a:r>
              <a:rPr lang="en-GB" sz="2400" dirty="0" smtClean="0"/>
              <a:t>Will the CSC alignment system be decommissioned ?</a:t>
            </a:r>
          </a:p>
          <a:p>
            <a:r>
              <a:rPr lang="en-GB" sz="2400" dirty="0" smtClean="0"/>
              <a:t>Service paths require optimisation.</a:t>
            </a:r>
          </a:p>
          <a:p>
            <a:r>
              <a:rPr lang="en-GB" sz="2400" dirty="0" smtClean="0"/>
              <a:t>USC Rack and cable paths to be defined.</a:t>
            </a:r>
          </a:p>
          <a:p>
            <a:r>
              <a:rPr lang="en-GB" sz="2400" dirty="0" smtClean="0"/>
              <a:t>Final chamber technology should comply with the above constraints.</a:t>
            </a:r>
          </a:p>
          <a:p>
            <a:r>
              <a:rPr lang="en-GB" sz="2400" dirty="0" smtClean="0"/>
              <a:t>Detailed planning for Installation and production required.</a:t>
            </a: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15391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Additional Material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441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“Z” value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2 values from IO.</a:t>
            </a:r>
          </a:p>
          <a:p>
            <a:r>
              <a:rPr lang="en-GB" dirty="0" smtClean="0"/>
              <a:t>Will measure the distance with IR sensors </a:t>
            </a:r>
            <a:r>
              <a:rPr lang="en-GB" dirty="0" smtClean="0"/>
              <a:t>installed during </a:t>
            </a:r>
            <a:r>
              <a:rPr lang="en-GB" dirty="0" smtClean="0"/>
              <a:t>the </a:t>
            </a:r>
            <a:r>
              <a:rPr lang="en-GB" dirty="0" smtClean="0"/>
              <a:t>EYETS.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Elements </a:t>
            </a:r>
            <a:r>
              <a:rPr lang="en-GB" dirty="0" smtClean="0"/>
              <a:t>calibrated in </a:t>
            </a:r>
            <a:r>
              <a:rPr lang="en-GB" dirty="0" smtClean="0"/>
              <a:t>904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56" y="2852936"/>
            <a:ext cx="2842105" cy="22736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1720" y="4077072"/>
            <a:ext cx="3175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Analog Distance Sensor 2-15cm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608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096" y="1023833"/>
            <a:ext cx="56175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i="1" dirty="0">
                <a:solidFill>
                  <a:srgbClr val="002060"/>
                </a:solidFill>
              </a:rPr>
              <a:t>L</a:t>
            </a:r>
            <a:r>
              <a:rPr lang="en-GB" sz="2700" i="1" dirty="0">
                <a:solidFill>
                  <a:srgbClr val="002060"/>
                </a:solidFill>
              </a:rPr>
              <a:t>V Power System for RE3/1 &amp; RE4/1 (II)</a:t>
            </a:r>
            <a:endParaRPr lang="en-GB" sz="2700" i="1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745" y="1498802"/>
            <a:ext cx="9026981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Font typeface="Wingdings" pitchFamily="2" charset="2"/>
              <a:buChar char="q"/>
            </a:pPr>
            <a:r>
              <a:rPr lang="en-US" sz="12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350" b="1" i="1" dirty="0">
                <a:solidFill>
                  <a:srgbClr val="7030A0"/>
                </a:solidFill>
                <a:cs typeface="Arial" charset="0"/>
              </a:rPr>
              <a:t>New/Developing RPC FE electronics</a:t>
            </a:r>
            <a:endParaRPr lang="en-US" sz="1350" b="1" i="1" dirty="0">
              <a:solidFill>
                <a:srgbClr val="7030A0"/>
              </a:solidFill>
              <a:cs typeface="Arial" charset="0"/>
            </a:endParaRPr>
          </a:p>
          <a:p>
            <a:pPr marL="557213" lvl="1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sz="1050" dirty="0">
                <a:solidFill>
                  <a:srgbClr val="000000"/>
                </a:solidFill>
                <a:cs typeface="Arial" charset="0"/>
              </a:rPr>
              <a:t>PETIROC electronics (</a:t>
            </a:r>
            <a:r>
              <a:rPr lang="en-GB" sz="1050" dirty="0">
                <a:solidFill>
                  <a:srgbClr val="000000"/>
                </a:solidFill>
                <a:cs typeface="Arial" charset="0"/>
              </a:rPr>
              <a:t>64 channels </a:t>
            </a:r>
            <a:r>
              <a:rPr lang="en-GB" sz="1050" dirty="0">
                <a:solidFill>
                  <a:srgbClr val="000000"/>
                </a:solidFill>
                <a:cs typeface="Arial" charset="0"/>
              </a:rPr>
              <a:t>in </a:t>
            </a:r>
            <a:r>
              <a:rPr lang="en-GB" sz="1050" dirty="0">
                <a:solidFill>
                  <a:srgbClr val="000000"/>
                </a:solidFill>
                <a:cs typeface="Arial" charset="0"/>
              </a:rPr>
              <a:t>the new </a:t>
            </a:r>
            <a:r>
              <a:rPr lang="en-GB" sz="1050" dirty="0">
                <a:solidFill>
                  <a:srgbClr val="000000"/>
                </a:solidFill>
                <a:cs typeface="Arial" charset="0"/>
              </a:rPr>
              <a:t>version</a:t>
            </a:r>
            <a:r>
              <a:rPr lang="en-GB" sz="1050" dirty="0">
                <a:solidFill>
                  <a:srgbClr val="000000"/>
                </a:solidFill>
                <a:cs typeface="Arial" charset="0"/>
              </a:rPr>
              <a:t>)</a:t>
            </a:r>
            <a:endParaRPr lang="en-US" sz="1050" dirty="0">
              <a:solidFill>
                <a:srgbClr val="000000"/>
              </a:solidFill>
              <a:cs typeface="Arial" charset="0"/>
            </a:endParaRPr>
          </a:p>
          <a:p>
            <a:pPr marL="900113" lvl="2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000000"/>
                </a:solidFill>
                <a:cs typeface="Arial" charset="0"/>
              </a:rPr>
              <a:t>on </a:t>
            </a:r>
            <a:r>
              <a:rPr lang="en-US" sz="1050" dirty="0">
                <a:solidFill>
                  <a:srgbClr val="000000"/>
                </a:solidFill>
                <a:cs typeface="Arial" charset="0"/>
              </a:rPr>
              <a:t>ASIC </a:t>
            </a:r>
            <a:r>
              <a:rPr lang="en-US" sz="1050" dirty="0">
                <a:solidFill>
                  <a:srgbClr val="000000"/>
                </a:solidFill>
                <a:cs typeface="Arial" charset="0"/>
              </a:rPr>
              <a:t>TDC</a:t>
            </a:r>
          </a:p>
          <a:p>
            <a:pPr marL="1243013" lvl="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Granularity: </a:t>
            </a:r>
            <a:r>
              <a:rPr lang="en-US" sz="900" dirty="0">
                <a:solidFill>
                  <a:srgbClr val="000000"/>
                </a:solidFill>
                <a:cs typeface="Arial" charset="0"/>
              </a:rPr>
              <a:t>3mm pitch, i.e. 320 strips per 20° or 640 channels (320 strips readout on both </a:t>
            </a:r>
            <a:r>
              <a:rPr lang="en-US" sz="900" dirty="0">
                <a:solidFill>
                  <a:srgbClr val="000000"/>
                </a:solidFill>
                <a:cs typeface="Arial" charset="0"/>
              </a:rPr>
              <a:t>ends)</a:t>
            </a:r>
          </a:p>
          <a:p>
            <a:pPr marL="1243013" lvl="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Eta Division:1 </a:t>
            </a:r>
            <a:r>
              <a:rPr lang="el-GR" sz="900" dirty="0">
                <a:solidFill>
                  <a:srgbClr val="000000"/>
                </a:solidFill>
                <a:cs typeface="Arial" charset="0"/>
              </a:rPr>
              <a:t>η</a:t>
            </a:r>
            <a:r>
              <a:rPr lang="en-US" sz="900" dirty="0">
                <a:solidFill>
                  <a:srgbClr val="000000"/>
                </a:solidFill>
                <a:cs typeface="Arial" charset="0"/>
              </a:rPr>
              <a:t>-partition i.e. 10 ASICs x 64 channels each = 640 channels. </a:t>
            </a:r>
          </a:p>
          <a:p>
            <a:pPr marL="1243013" lvl="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Power </a:t>
            </a:r>
            <a:r>
              <a:rPr lang="en-US" sz="900" dirty="0">
                <a:solidFill>
                  <a:srgbClr val="000000"/>
                </a:solidFill>
                <a:cs typeface="Arial" charset="0"/>
              </a:rPr>
              <a:t>consumption: </a:t>
            </a:r>
            <a:endParaRPr lang="en-US" sz="900" dirty="0">
              <a:solidFill>
                <a:srgbClr val="000000"/>
              </a:solidFill>
              <a:cs typeface="Arial" charset="0"/>
            </a:endParaRPr>
          </a:p>
          <a:p>
            <a:pPr marL="1585913" lvl="4" indent="-21431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3.6 </a:t>
            </a:r>
            <a:r>
              <a:rPr lang="en-US" sz="900" dirty="0" err="1">
                <a:solidFill>
                  <a:srgbClr val="000000"/>
                </a:solidFill>
                <a:cs typeface="Arial" charset="0"/>
              </a:rPr>
              <a:t>mW</a:t>
            </a:r>
            <a:r>
              <a:rPr lang="en-US" sz="900" dirty="0">
                <a:solidFill>
                  <a:srgbClr val="000000"/>
                </a:solidFill>
                <a:cs typeface="Arial" charset="0"/>
              </a:rPr>
              <a:t> per channel x 640 = 2.3W per 20° </a:t>
            </a:r>
            <a:r>
              <a:rPr lang="en-US" sz="900" dirty="0">
                <a:solidFill>
                  <a:srgbClr val="000000"/>
                </a:solidFill>
                <a:cs typeface="Arial" charset="0"/>
              </a:rPr>
              <a:t>chamber</a:t>
            </a:r>
          </a:p>
          <a:p>
            <a:pPr marL="1585913" lvl="4" indent="-21431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20 W on-chamber FPGA to collect the data from the ASIC.</a:t>
            </a:r>
          </a:p>
          <a:p>
            <a:pPr marL="1585913" lvl="4" indent="-21431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1 GBT optical link per chamber to transmit data to one data concentrator card per station ~1 W </a:t>
            </a:r>
          </a:p>
          <a:p>
            <a:pPr marL="900113" lvl="2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000000"/>
                </a:solidFill>
                <a:cs typeface="Arial" charset="0"/>
              </a:rPr>
              <a:t> on </a:t>
            </a:r>
            <a:r>
              <a:rPr lang="en-US" sz="1050" dirty="0">
                <a:solidFill>
                  <a:srgbClr val="000000"/>
                </a:solidFill>
                <a:cs typeface="Arial" charset="0"/>
              </a:rPr>
              <a:t>FPGA TDC</a:t>
            </a:r>
          </a:p>
          <a:p>
            <a:pPr marL="1243013" lvl="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Granularity</a:t>
            </a:r>
            <a:r>
              <a:rPr lang="en-US" sz="900" dirty="0">
                <a:solidFill>
                  <a:srgbClr val="000000"/>
                </a:solidFill>
                <a:cs typeface="Arial" charset="0"/>
              </a:rPr>
              <a:t>: 3mm pitch, i.e. 320 strips per 20° or 640 channels (320 strips readout on both ends)</a:t>
            </a:r>
          </a:p>
          <a:p>
            <a:pPr marL="1243013" lvl="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Eta Division:1 </a:t>
            </a:r>
            <a:r>
              <a:rPr lang="el-GR" sz="900" dirty="0">
                <a:solidFill>
                  <a:srgbClr val="000000"/>
                </a:solidFill>
                <a:cs typeface="Arial" charset="0"/>
              </a:rPr>
              <a:t>η</a:t>
            </a:r>
            <a:r>
              <a:rPr lang="en-US" sz="900" dirty="0">
                <a:solidFill>
                  <a:srgbClr val="000000"/>
                </a:solidFill>
                <a:cs typeface="Arial" charset="0"/>
              </a:rPr>
              <a:t>-partition i.e. 10 ASICs x 64 channels each = 640 channels. </a:t>
            </a:r>
          </a:p>
          <a:p>
            <a:pPr marL="1243013" lvl="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Power consumption: </a:t>
            </a:r>
            <a:endParaRPr lang="en-US" sz="900" dirty="0">
              <a:solidFill>
                <a:srgbClr val="000000"/>
              </a:solidFill>
              <a:cs typeface="Arial" charset="0"/>
            </a:endParaRPr>
          </a:p>
          <a:p>
            <a:pPr marL="1585913" lvl="4" indent="-21431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80mW </a:t>
            </a:r>
            <a:r>
              <a:rPr lang="en-US" sz="900" dirty="0">
                <a:solidFill>
                  <a:srgbClr val="000000"/>
                </a:solidFill>
                <a:cs typeface="Arial" charset="0"/>
              </a:rPr>
              <a:t>per channel x 640 = 51W per </a:t>
            </a:r>
            <a:r>
              <a:rPr lang="en-US" sz="900" dirty="0">
                <a:solidFill>
                  <a:srgbClr val="000000"/>
                </a:solidFill>
                <a:cs typeface="Arial" charset="0"/>
              </a:rPr>
              <a:t>chamber</a:t>
            </a:r>
          </a:p>
          <a:p>
            <a:pPr marL="1585913" lvl="4" indent="-21431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20 </a:t>
            </a:r>
            <a:r>
              <a:rPr lang="en-US" sz="900" dirty="0">
                <a:solidFill>
                  <a:srgbClr val="000000"/>
                </a:solidFill>
                <a:cs typeface="Arial" charset="0"/>
              </a:rPr>
              <a:t>W on-chamber FPGA to collect the data from the </a:t>
            </a:r>
            <a:r>
              <a:rPr lang="en-US" sz="900" dirty="0">
                <a:solidFill>
                  <a:srgbClr val="000000"/>
                </a:solidFill>
                <a:cs typeface="Arial" charset="0"/>
              </a:rPr>
              <a:t>ASIC.</a:t>
            </a:r>
          </a:p>
          <a:p>
            <a:pPr marL="1585913" lvl="4" indent="-21431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1 </a:t>
            </a:r>
            <a:r>
              <a:rPr lang="en-US" sz="900" dirty="0">
                <a:solidFill>
                  <a:srgbClr val="000000"/>
                </a:solidFill>
                <a:cs typeface="Arial" charset="0"/>
              </a:rPr>
              <a:t>GBT optical link per chamber to transmit data to one data concentrator card per station ~1 </a:t>
            </a:r>
            <a:r>
              <a:rPr lang="en-US" sz="900" dirty="0">
                <a:solidFill>
                  <a:srgbClr val="000000"/>
                </a:solidFill>
                <a:cs typeface="Arial" charset="0"/>
              </a:rPr>
              <a:t>W</a:t>
            </a:r>
          </a:p>
          <a:p>
            <a:pPr marL="557213" lvl="1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0000"/>
                </a:solidFill>
                <a:cs typeface="Arial" charset="0"/>
              </a:rPr>
              <a:t>In short: For one 20° chamber the consumption should be between 27 W (for the TDC embedded into PETIROC ASIC option) and 77 W (if not embedded), therefore the integral consumption per disk will be between 526 W and 1426 W and the total consumption should be between 2.1 kW and 5.7 kW.</a:t>
            </a:r>
          </a:p>
          <a:p>
            <a:pPr marL="557213" lvl="1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050" dirty="0">
                <a:solidFill>
                  <a:srgbClr val="FF0000"/>
                </a:solidFill>
                <a:cs typeface="Arial" charset="0"/>
              </a:rPr>
              <a:t>Powering scheme</a:t>
            </a:r>
            <a:r>
              <a:rPr lang="en-US" sz="1050" dirty="0">
                <a:solidFill>
                  <a:srgbClr val="000000"/>
                </a:solidFill>
                <a:cs typeface="Arial" charset="0"/>
              </a:rPr>
              <a:t>: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cs typeface="Arial" charset="0"/>
              </a:rPr>
              <a:t> 6-channel CAEN A3016 LV board, 8V / 90W max power per channel.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cs typeface="Arial" charset="0"/>
              </a:rPr>
              <a:t> 2 A3016 LV channels powering three 20° chambers </a:t>
            </a:r>
            <a:br>
              <a:rPr lang="en-US" sz="1050" dirty="0">
                <a:solidFill>
                  <a:srgbClr val="000000"/>
                </a:solidFill>
                <a:cs typeface="Arial" charset="0"/>
              </a:rPr>
            </a:br>
            <a:r>
              <a:rPr lang="en-US" sz="1050" dirty="0">
                <a:solidFill>
                  <a:srgbClr val="000000"/>
                </a:solidFill>
                <a:cs typeface="Arial" charset="0"/>
              </a:rPr>
              <a:t>(cost and rack space saving option).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cs typeface="Arial" charset="0"/>
              </a:rPr>
              <a:t>optimal regime of operation (~70% of max power).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cs typeface="Arial" charset="0"/>
              </a:rPr>
              <a:t> optimal segmentation (1 LV board =180° phi coverage</a:t>
            </a:r>
            <a:r>
              <a:rPr lang="en-US" sz="1050" dirty="0">
                <a:solidFill>
                  <a:srgbClr val="000000"/>
                </a:solidFill>
                <a:cs typeface="Arial" charset="0"/>
              </a:rPr>
              <a:t>)</a:t>
            </a:r>
            <a:br>
              <a:rPr lang="en-US" sz="1050" dirty="0">
                <a:solidFill>
                  <a:srgbClr val="000000"/>
                </a:solidFill>
                <a:cs typeface="Arial" charset="0"/>
              </a:rPr>
            </a:br>
            <a:r>
              <a:rPr lang="en-US" sz="105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cs typeface="Arial" charset="0"/>
                <a:sym typeface="Wingdings" panose="05000000000000000000" pitchFamily="2" charset="2"/>
              </a:rPr>
              <a:t> 2 boards per disk  8 board in total are </a:t>
            </a:r>
            <a:r>
              <a:rPr lang="en-US" sz="1050" dirty="0">
                <a:solidFill>
                  <a:srgbClr val="000000"/>
                </a:solidFill>
                <a:cs typeface="Arial" charset="0"/>
                <a:sym typeface="Wingdings" panose="05000000000000000000" pitchFamily="2" charset="2"/>
              </a:rPr>
              <a:t>needed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1050" dirty="0">
                <a:solidFill>
                  <a:srgbClr val="000000"/>
                </a:solidFill>
                <a:cs typeface="Arial" charset="0"/>
              </a:rPr>
              <a:t>if TDC is on FPGA, the number of A3016 will be doubled, but the number of crates and branches will be not.</a:t>
            </a:r>
          </a:p>
          <a:p>
            <a:pPr marL="557213" lvl="1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0000"/>
                </a:solidFill>
                <a:cs typeface="Arial" charset="0"/>
              </a:rPr>
              <a:t>Rack space: </a:t>
            </a:r>
            <a:r>
              <a:rPr lang="en-US" sz="1050" b="1" dirty="0">
                <a:solidFill>
                  <a:srgbClr val="FF0000"/>
                </a:solidFill>
                <a:cs typeface="Arial" charset="0"/>
              </a:rPr>
              <a:t>No space in racks X3*51. Need to find a solution!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3C64C6-E066-41F1-97AA-77334C9E4BC2}" type="slidenum">
              <a:rPr lang="en-US" sz="90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90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424372" y="4488069"/>
          <a:ext cx="363399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9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69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GB" sz="1100" smtClean="0">
                          <a:solidFill>
                            <a:srgbClr val="C00000"/>
                          </a:solidFill>
                        </a:rPr>
                        <a:t>CAEN Equipment</a:t>
                      </a:r>
                      <a:r>
                        <a:rPr lang="en-GB" sz="1100" baseline="0" smtClean="0">
                          <a:solidFill>
                            <a:srgbClr val="C00000"/>
                          </a:solidFill>
                        </a:rPr>
                        <a:t> </a:t>
                      </a:r>
                      <a:endParaRPr lang="en-GB" sz="11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>
                          <a:solidFill>
                            <a:srgbClr val="C00000"/>
                          </a:solidFill>
                        </a:rPr>
                        <a:t>Quantity</a:t>
                      </a:r>
                      <a:endParaRPr lang="en-GB" sz="11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100" smtClean="0">
                          <a:solidFill>
                            <a:srgbClr val="000000"/>
                          </a:solidFill>
                          <a:cs typeface="Arial" charset="0"/>
                        </a:rPr>
                        <a:t>A3016</a:t>
                      </a:r>
                      <a:r>
                        <a:rPr lang="en-US" sz="1100" baseline="0" smtClean="0">
                          <a:solidFill>
                            <a:srgbClr val="000000"/>
                          </a:solidFill>
                          <a:cs typeface="Arial" charset="0"/>
                        </a:rPr>
                        <a:t> LV boards</a:t>
                      </a:r>
                      <a:endParaRPr lang="en-US" sz="1100" dirty="0" smtClean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8</a:t>
                      </a:r>
                      <a:endParaRPr lang="en-GB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smtClean="0">
                          <a:solidFill>
                            <a:srgbClr val="000000"/>
                          </a:solidFill>
                          <a:cs typeface="Arial" charset="0"/>
                        </a:rPr>
                        <a:t>EASY3000S crates</a:t>
                      </a:r>
                      <a:endParaRPr lang="en-US" sz="1100" dirty="0" smtClean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4</a:t>
                      </a:r>
                      <a:endParaRPr lang="en-GB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cs typeface="Arial" charset="0"/>
                        </a:rPr>
                        <a:t>A1676A branch controllers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2</a:t>
                      </a:r>
                      <a:endParaRPr lang="en-GB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89254" y="4286249"/>
            <a:ext cx="19399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u="sng" dirty="0">
                <a:solidFill>
                  <a:srgbClr val="000000"/>
                </a:solidFill>
                <a:cs typeface="Arial" charset="0"/>
              </a:rPr>
              <a:t>TDC </a:t>
            </a:r>
            <a:r>
              <a:rPr lang="en-US" sz="1050" u="sng" dirty="0">
                <a:solidFill>
                  <a:srgbClr val="000000"/>
                </a:solidFill>
                <a:cs typeface="Arial" charset="0"/>
              </a:rPr>
              <a:t>embedded </a:t>
            </a:r>
            <a:r>
              <a:rPr lang="en-US" sz="1050" u="sng" dirty="0">
                <a:solidFill>
                  <a:srgbClr val="000000"/>
                </a:solidFill>
                <a:cs typeface="Arial" charset="0"/>
              </a:rPr>
              <a:t>into </a:t>
            </a:r>
            <a:r>
              <a:rPr lang="en-US" sz="1050" u="sng" dirty="0">
                <a:solidFill>
                  <a:srgbClr val="000000"/>
                </a:solidFill>
                <a:cs typeface="Arial" charset="0"/>
              </a:rPr>
              <a:t>ASIC option</a:t>
            </a:r>
            <a:endParaRPr lang="en-GB" sz="1050" u="sng" dirty="0"/>
          </a:p>
        </p:txBody>
      </p:sp>
    </p:spTree>
    <p:extLst>
      <p:ext uri="{BB962C8B-B14F-4D97-AF65-F5344CB8AC3E}">
        <p14:creationId xmlns:p14="http://schemas.microsoft.com/office/powerpoint/2010/main" val="251696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095" y="1023833"/>
            <a:ext cx="604697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i="1" dirty="0">
                <a:solidFill>
                  <a:srgbClr val="002060"/>
                </a:solidFill>
              </a:rPr>
              <a:t>L</a:t>
            </a:r>
            <a:r>
              <a:rPr lang="en-GB" sz="2700" i="1" dirty="0">
                <a:solidFill>
                  <a:srgbClr val="002060"/>
                </a:solidFill>
              </a:rPr>
              <a:t>V Power System Requirements: Summary</a:t>
            </a:r>
            <a:endParaRPr lang="en-GB" sz="2700" i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3C64C6-E066-41F1-97AA-77334C9E4BC2}" type="slidenum">
              <a:rPr lang="en-US" sz="90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z="90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0" y="2307228"/>
          <a:ext cx="9144000" cy="2253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Worksheet" r:id="rId3" imgW="12687384" imgH="3095762" progId="Excel.Sheet.12">
                  <p:embed/>
                </p:oleObj>
              </mc:Choice>
              <mc:Fallback>
                <p:oleObj name="Worksheet" r:id="rId3" imgW="12687384" imgH="309576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307228"/>
                        <a:ext cx="9144000" cy="2253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099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1095" y="1023833"/>
            <a:ext cx="61421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i="1" dirty="0">
                <a:solidFill>
                  <a:srgbClr val="002060"/>
                </a:solidFill>
              </a:rPr>
              <a:t>HV Power System Requirements: Summary</a:t>
            </a:r>
            <a:endParaRPr lang="en-GB" sz="2700" i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51" y="4295910"/>
            <a:ext cx="8446223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NOT ENOUGH rack space availability for an EASY crate AND a HV distribution box in any of the HV Endcap racks:</a:t>
            </a:r>
            <a:br>
              <a:rPr lang="en-GB" sz="1350" dirty="0"/>
            </a:br>
            <a:r>
              <a:rPr lang="en-GB" sz="1350" dirty="0"/>
              <a:t>S1H08, S1H09, S1H10, S1H11. Possible after redesigning RE4 HV Distribution boxes.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Intermediate solution with 2 crates and the end of each existing branch (1 positive &amp; 1 negative endcap). </a:t>
            </a:r>
            <a:br>
              <a:rPr lang="en-GB" sz="1350" dirty="0"/>
            </a:br>
            <a:r>
              <a:rPr lang="en-GB" sz="1350" dirty="0"/>
              <a:t>Ask space in rack S1H12.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Exploit other possibilities, for instance connecting 2 chambers in 1 HV channel, which would require 9 HV channels</a:t>
            </a:r>
            <a:br>
              <a:rPr lang="en-GB" sz="1350" dirty="0"/>
            </a:br>
            <a:r>
              <a:rPr lang="en-GB" sz="1350" dirty="0"/>
              <a:t>per rack where at present there are 12 spare channels per rack. In this scenario, no new EASY crates &amp; boards </a:t>
            </a:r>
            <a:br>
              <a:rPr lang="en-GB" sz="1350" dirty="0"/>
            </a:br>
            <a:r>
              <a:rPr lang="en-GB" sz="1350" dirty="0"/>
              <a:t>are needed, but only a place for </a:t>
            </a:r>
            <a:r>
              <a:rPr lang="en-GB" sz="1350" dirty="0"/>
              <a:t>2</a:t>
            </a:r>
            <a:r>
              <a:rPr lang="en-GB" sz="1350" dirty="0"/>
              <a:t> HV distribution boxes (6U) per rack.</a:t>
            </a:r>
            <a:endParaRPr lang="en-GB" sz="135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9659" y="2052869"/>
          <a:ext cx="9144000" cy="2055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Worksheet" r:id="rId4" imgW="12877634" imgH="2895537" progId="Excel.Sheet.12">
                  <p:embed/>
                </p:oleObj>
              </mc:Choice>
              <mc:Fallback>
                <p:oleObj name="Worksheet" r:id="rId4" imgW="12877634" imgH="28955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59" y="2052869"/>
                        <a:ext cx="9144000" cy="20556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3C64C6-E066-41F1-97AA-77334C9E4BC2}" type="slidenum">
              <a:rPr lang="en-US" sz="90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z="9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38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3" b="14616"/>
          <a:stretch/>
        </p:blipFill>
        <p:spPr bwMode="auto">
          <a:xfrm>
            <a:off x="1619672" y="-16319"/>
            <a:ext cx="4860032" cy="6874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238" y="332656"/>
            <a:ext cx="2267744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Cross Section </a:t>
            </a:r>
            <a:r>
              <a:rPr lang="en-GB" sz="3200" dirty="0" smtClean="0"/>
              <a:t>of CMS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287996" y="2563408"/>
            <a:ext cx="182202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Installed RE4 SMs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459055" y="2153101"/>
            <a:ext cx="2088232" cy="100681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808985" y="1475358"/>
            <a:ext cx="0" cy="2448272"/>
          </a:xfrm>
          <a:prstGeom prst="straightConnector1">
            <a:avLst/>
          </a:prstGeom>
          <a:ln w="2857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32725" y="1467503"/>
            <a:ext cx="0" cy="2448272"/>
          </a:xfrm>
          <a:prstGeom prst="straightConnector1">
            <a:avLst/>
          </a:prstGeom>
          <a:ln w="2857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110018" y="2779631"/>
            <a:ext cx="678278" cy="329211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142" y="3224500"/>
            <a:ext cx="196564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Old Low Eta RE4/1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537499" y="1968435"/>
            <a:ext cx="2210963" cy="3804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Installed RE3/2 &amp;3/3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02790" y="3469211"/>
            <a:ext cx="1849130" cy="679869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85780" y="4581128"/>
            <a:ext cx="196268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Old Low Eta RE3/1</a:t>
            </a:r>
            <a:endParaRPr lang="en-GB" dirty="0"/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 flipV="1">
            <a:off x="4432725" y="4230674"/>
            <a:ext cx="2353055" cy="53512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79712" y="3915775"/>
            <a:ext cx="5832648" cy="1457441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85982" y="4644495"/>
            <a:ext cx="4306298" cy="838175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561876" y="5209607"/>
            <a:ext cx="720080" cy="432048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2729077" y="5427929"/>
            <a:ext cx="720080" cy="432048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82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-26239"/>
            <a:ext cx="8137841" cy="687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89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0"/>
            <a:ext cx="5904656" cy="68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74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RE3/1 </a:t>
            </a:r>
            <a:r>
              <a:rPr lang="en-GB" sz="3200" dirty="0" smtClean="0"/>
              <a:t>20deg chambers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Basic parameters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403648" y="2564904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 Outer = 3302</a:t>
            </a:r>
          </a:p>
          <a:p>
            <a:r>
              <a:rPr lang="en-GB" dirty="0" smtClean="0"/>
              <a:t>R Inner = 1526</a:t>
            </a:r>
          </a:p>
          <a:p>
            <a:r>
              <a:rPr lang="en-GB" dirty="0" smtClean="0"/>
              <a:t>Delta     = 1776</a:t>
            </a:r>
            <a:endParaRPr lang="en-GB" dirty="0"/>
          </a:p>
        </p:txBody>
      </p:sp>
      <p:pic>
        <p:nvPicPr>
          <p:cNvPr id="5123" name="Picture 3" descr="G:\Websites\p\project-cms-rpc-endcap\RPC\UpscopeHighEta\RPCDevelopements\RE31and41\RE31\Drawings\BokiParameters24May2016\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1" r="19427"/>
          <a:stretch/>
        </p:blipFill>
        <p:spPr bwMode="auto">
          <a:xfrm>
            <a:off x="4139952" y="1556792"/>
            <a:ext cx="4421173" cy="431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3131840" y="2132859"/>
            <a:ext cx="2880320" cy="648069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3"/>
          </p:cNvCxnSpPr>
          <p:nvPr/>
        </p:nvCxnSpPr>
        <p:spPr>
          <a:xfrm>
            <a:off x="3131840" y="3026569"/>
            <a:ext cx="3168352" cy="1698575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43608" y="4365104"/>
            <a:ext cx="2448272" cy="1224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area has to be studied and an envelope produced and agreed with Integration</a:t>
            </a:r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268760"/>
            <a:ext cx="7765305" cy="530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13783" y="4584540"/>
            <a:ext cx="2652737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Integration gives 88mm space in high eta region over the neutron shielding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1776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FEB mounted at low eta behind the Chambers in the 146mm gap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628800"/>
            <a:ext cx="4471394" cy="2448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84078"/>
            <a:ext cx="5776793" cy="2808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5877272"/>
            <a:ext cx="115212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Neutron Shielding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455876" y="5923438"/>
            <a:ext cx="165618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FEBs behind the chambers</a:t>
            </a:r>
            <a:endParaRPr lang="en-GB" dirty="0"/>
          </a:p>
        </p:txBody>
      </p:sp>
      <p:cxnSp>
        <p:nvCxnSpPr>
          <p:cNvPr id="9" name="Straight Arrow Connector 8"/>
          <p:cNvCxnSpPr>
            <a:stCxn id="6" idx="0"/>
          </p:cNvCxnSpPr>
          <p:nvPr/>
        </p:nvCxnSpPr>
        <p:spPr>
          <a:xfrm flipH="1" flipV="1">
            <a:off x="323528" y="4221088"/>
            <a:ext cx="576064" cy="1656184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0"/>
          </p:cNvCxnSpPr>
          <p:nvPr/>
        </p:nvCxnSpPr>
        <p:spPr>
          <a:xfrm flipV="1">
            <a:off x="899592" y="4869160"/>
            <a:ext cx="216024" cy="1008112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1"/>
          </p:cNvCxnSpPr>
          <p:nvPr/>
        </p:nvCxnSpPr>
        <p:spPr>
          <a:xfrm flipH="1" flipV="1">
            <a:off x="2555777" y="5445224"/>
            <a:ext cx="900099" cy="801380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283968" y="3789040"/>
            <a:ext cx="103555" cy="2126414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085948" y="4869160"/>
            <a:ext cx="301575" cy="1054278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104157" y="3717032"/>
            <a:ext cx="1520071" cy="2529571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3"/>
          </p:cNvCxnSpPr>
          <p:nvPr/>
        </p:nvCxnSpPr>
        <p:spPr>
          <a:xfrm flipV="1">
            <a:off x="5112060" y="3565976"/>
            <a:ext cx="2708962" cy="2680628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9" t="16809" r="4285" b="12373"/>
          <a:stretch/>
        </p:blipFill>
        <p:spPr>
          <a:xfrm>
            <a:off x="611560" y="960294"/>
            <a:ext cx="2952328" cy="172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90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Clashes CSCs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4" y="1092584"/>
            <a:ext cx="3429000" cy="2571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7" b="59378"/>
          <a:stretch/>
        </p:blipFill>
        <p:spPr>
          <a:xfrm>
            <a:off x="4193686" y="1166107"/>
            <a:ext cx="4822109" cy="2808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87" y="3168352"/>
            <a:ext cx="2767236" cy="3689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581128"/>
            <a:ext cx="2880320" cy="2160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16016" y="2708920"/>
            <a:ext cx="1152128" cy="64807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Alignment Sensors</a:t>
            </a:r>
            <a:endParaRPr lang="en-GB" dirty="0"/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 flipV="1">
            <a:off x="5868144" y="2708920"/>
            <a:ext cx="1584176" cy="324036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79436" y="5733256"/>
            <a:ext cx="158417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Cable bundles to push back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691680" y="1171925"/>
            <a:ext cx="12961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Connectors to modify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635896" y="4374286"/>
            <a:ext cx="2664296" cy="64807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Check all cables lie within chamber envelope</a:t>
            </a:r>
            <a:endParaRPr lang="en-GB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788024" y="5032966"/>
            <a:ext cx="2232248" cy="102345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00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296144"/>
            <a:ext cx="6336704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2627784" cy="2317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4" b="12177"/>
          <a:stretch/>
        </p:blipFill>
        <p:spPr>
          <a:xfrm>
            <a:off x="6516217" y="980728"/>
            <a:ext cx="2627784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Прямоугольник 24"/>
          <p:cNvSpPr/>
          <p:nvPr/>
        </p:nvSpPr>
        <p:spPr>
          <a:xfrm>
            <a:off x="251520" y="436602"/>
            <a:ext cx="7848872" cy="400110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  The value "Z" for RE3/1 from manual measurements is  </a:t>
            </a:r>
            <a:r>
              <a:rPr lang="en-US" sz="2000" b="1" dirty="0" smtClean="0">
                <a:solidFill>
                  <a:srgbClr val="FF0000"/>
                </a:solidFill>
              </a:rPr>
              <a:t>80 mm!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3429000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* The features design of the CSC chamber were taken into account.</a:t>
            </a:r>
            <a:endParaRPr lang="en-US" sz="1600" b="1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293096"/>
            <a:ext cx="1619672" cy="213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3779912" y="6309320"/>
            <a:ext cx="5760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Manual measurements in P5 was 19 of December 2016 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99792" y="1052736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Principle scheme for determination the value “Z ”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107340"/>
            <a:ext cx="267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2. </a:t>
            </a:r>
            <a:r>
              <a:rPr lang="en-US" b="1" dirty="0" smtClean="0">
                <a:solidFill>
                  <a:srgbClr val="0070C0"/>
                </a:solidFill>
              </a:rPr>
              <a:t>Manual measurements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597352"/>
            <a:ext cx="91440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/>
              <a:t>RPC TC working meeting 								         5/</a:t>
            </a:r>
            <a:endParaRPr lang="en-US" sz="1400" i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267494" y="0"/>
            <a:ext cx="3170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 smtClean="0"/>
              <a:t>The value "Z" for RE3/1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28184" y="4077072"/>
            <a:ext cx="2915816" cy="14773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(650+19)-523-66 =80mm</a:t>
            </a:r>
          </a:p>
          <a:p>
            <a:r>
              <a:rPr lang="en-US" b="1" dirty="0" smtClean="0"/>
              <a:t>-  523 mm is CSC thickness</a:t>
            </a:r>
          </a:p>
          <a:p>
            <a:r>
              <a:rPr lang="en-US" b="1" dirty="0" smtClean="0"/>
              <a:t>- 66 mm is the neutron shielding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31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"/>
            <a:ext cx="8964488" cy="132343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/>
              <a:t>The value "Z" for RE3/1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3. Laser scanner and laser tracker</a:t>
            </a:r>
          </a:p>
          <a:p>
            <a:r>
              <a:rPr lang="en-US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en-US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Laser scanning  in P5 was done 19 of December 2016 (for YE-2 and YE-3 around the ME-3/1/13)  and 10 of January 2017 (for YE+2 and YE+3 around the ME+3/1/13) 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97352"/>
            <a:ext cx="91440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/>
              <a:t>RPC TC working meeting 								         6/</a:t>
            </a:r>
            <a:endParaRPr lang="en-US" sz="14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8928" y="1844824"/>
            <a:ext cx="540507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3779912" cy="2057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 rot="2675998">
            <a:off x="2011625" y="2578896"/>
            <a:ext cx="15054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ME-3/1/13 </a:t>
            </a:r>
            <a:endParaRPr lang="en-US" sz="1400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5064"/>
            <a:ext cx="3635896" cy="2571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691680" y="5014917"/>
            <a:ext cx="15158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Neutron shielding </a:t>
            </a:r>
            <a:endParaRPr lang="en-US" sz="1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165304"/>
            <a:ext cx="15158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RE -3/2</a:t>
            </a:r>
            <a:endParaRPr lang="en-US" sz="1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1700808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YE/+2</a:t>
            </a: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3933056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YE/-3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87624" y="393305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Height Collar is 19. 6 mm  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55576" y="177281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Height Collar is 648. 6 mm  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" t="9118" r="26926" b="22964"/>
          <a:stretch/>
        </p:blipFill>
        <p:spPr>
          <a:xfrm>
            <a:off x="6476421" y="4770564"/>
            <a:ext cx="2644086" cy="20874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25117" y="5671120"/>
            <a:ext cx="2262083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Screw heads protruding 15mm to be made flush</a:t>
            </a:r>
            <a:endParaRPr lang="en-GB" dirty="0"/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 flipV="1">
            <a:off x="2339753" y="5589242"/>
            <a:ext cx="1585364" cy="54354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" idx="3"/>
          </p:cNvCxnSpPr>
          <p:nvPr/>
        </p:nvCxnSpPr>
        <p:spPr>
          <a:xfrm flipV="1">
            <a:off x="6187200" y="5313964"/>
            <a:ext cx="833072" cy="818821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43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2" y="0"/>
            <a:ext cx="8420472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2000" b="1" i="1" dirty="0" smtClean="0"/>
              <a:t>The value "Z" for RE3/1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4. IR sensors 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340768"/>
            <a:ext cx="493204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340768"/>
            <a:ext cx="273367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2896"/>
            <a:ext cx="420449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20688"/>
            <a:ext cx="4932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 IR sensors were installed in 10th of January 2017 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908720"/>
            <a:ext cx="7992888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  Results will be come later after closing YE/+2 and YE/+3.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97352"/>
            <a:ext cx="91440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/>
              <a:t>RPC TC working meeting 								         8/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39601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ends 7">
    <a:dk1>
      <a:srgbClr val="000000"/>
    </a:dk1>
    <a:lt1>
      <a:srgbClr val="FFFFFF"/>
    </a:lt1>
    <a:dk2>
      <a:srgbClr val="515F7B"/>
    </a:dk2>
    <a:lt2>
      <a:srgbClr val="808080"/>
    </a:lt2>
    <a:accent1>
      <a:srgbClr val="9FCAD3"/>
    </a:accent1>
    <a:accent2>
      <a:srgbClr val="C0C0C0"/>
    </a:accent2>
    <a:accent3>
      <a:srgbClr val="FFFFFF"/>
    </a:accent3>
    <a:accent4>
      <a:srgbClr val="000000"/>
    </a:accent4>
    <a:accent5>
      <a:srgbClr val="CDE1E6"/>
    </a:accent5>
    <a:accent6>
      <a:srgbClr val="AEAEAE"/>
    </a:accent6>
    <a:hlink>
      <a:srgbClr val="91AFBF"/>
    </a:hlink>
    <a:folHlink>
      <a:srgbClr val="ECEAA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6744</TotalTime>
  <Words>1665</Words>
  <Application>Microsoft Office PowerPoint</Application>
  <PresentationFormat>On-screen Show (4:3)</PresentationFormat>
  <Paragraphs>244</Paragraphs>
  <Slides>31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맑은 고딕</vt:lpstr>
      <vt:lpstr>Arial</vt:lpstr>
      <vt:lpstr>Calibri</vt:lpstr>
      <vt:lpstr>Courier New</vt:lpstr>
      <vt:lpstr>Tahoma</vt:lpstr>
      <vt:lpstr>Times New Roman</vt:lpstr>
      <vt:lpstr>Wingdings</vt:lpstr>
      <vt:lpstr>Office Theme</vt:lpstr>
      <vt:lpstr>Blends</vt:lpstr>
      <vt:lpstr>Worksheet</vt:lpstr>
      <vt:lpstr>        Integration of RE3/1 and RE4/1  On behalf of the RPC community  Ian Crotty</vt:lpstr>
      <vt:lpstr>Covered topics</vt:lpstr>
      <vt:lpstr>PowerPoint Presentation</vt:lpstr>
      <vt:lpstr>RE3/1 20deg chambers</vt:lpstr>
      <vt:lpstr>FEB mounted at low eta behind the Chambers in the 146mm gap</vt:lpstr>
      <vt:lpstr>Clashes CSCs</vt:lpstr>
      <vt:lpstr>PowerPoint Presentation</vt:lpstr>
      <vt:lpstr>PowerPoint Presentation</vt:lpstr>
      <vt:lpstr>PowerPoint Presentation</vt:lpstr>
      <vt:lpstr>RE3/1 service passages</vt:lpstr>
      <vt:lpstr>PowerPoint Presentation</vt:lpstr>
      <vt:lpstr>PowerPoint Presentation</vt:lpstr>
      <vt:lpstr>PowerPoint Presentation</vt:lpstr>
      <vt:lpstr>PowerPoint Presentation</vt:lpstr>
      <vt:lpstr>RE4/1 Service Passages</vt:lpstr>
      <vt:lpstr>Power &amp; Cooling</vt:lpstr>
      <vt:lpstr>Gas system overview</vt:lpstr>
      <vt:lpstr>Gas</vt:lpstr>
      <vt:lpstr>PowerPoint Presentation</vt:lpstr>
      <vt:lpstr>Cable Chains</vt:lpstr>
      <vt:lpstr>PowerPoint Presentation</vt:lpstr>
      <vt:lpstr>PowerPoint Presentation</vt:lpstr>
      <vt:lpstr>PowerPoint Presentation</vt:lpstr>
      <vt:lpstr>Conclusion</vt:lpstr>
      <vt:lpstr>Additional Material</vt:lpstr>
      <vt:lpstr>“Z” value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Parameter space for RE3/1 and RE4/1</dc:title>
  <dc:creator>Ian Crotty</dc:creator>
  <cp:lastModifiedBy>Ian Crotty</cp:lastModifiedBy>
  <cp:revision>146</cp:revision>
  <cp:lastPrinted>2017-03-21T17:36:08Z</cp:lastPrinted>
  <dcterms:created xsi:type="dcterms:W3CDTF">2016-05-30T10:32:46Z</dcterms:created>
  <dcterms:modified xsi:type="dcterms:W3CDTF">2017-03-21T19:04:18Z</dcterms:modified>
</cp:coreProperties>
</file>