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8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96"/>
  </p:normalViewPr>
  <p:slideViewPr>
    <p:cSldViewPr snapToGrid="0" snapToObjects="1">
      <p:cViewPr varScale="1">
        <p:scale>
          <a:sx n="109" d="100"/>
          <a:sy n="109" d="100"/>
        </p:scale>
        <p:origin x="12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3504" y="1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3FA3A-296B-D649-B850-33749A78068E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5DF75-8CD1-5D44-877A-511DD1FB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84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DF75-8CD1-5D44-877A-511DD1FB20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36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9EAA-1621-2D42-B136-61370EE24B36}" type="datetime1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7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A072A-40FA-BF47-9AF2-F4E3A02AA4CE}" type="datetime1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72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DB41-0C00-AE40-80E1-3F76740DAD28}" type="datetime1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9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56004-E410-0A43-97C3-7E7BA11F9121}" type="datetime1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18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BE39-8A02-9D4D-9DAB-E050DE7D6F3E}" type="datetime1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64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0596-AF31-3542-B1E9-B63EE1AD599C}" type="datetime1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0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06ED-A6B0-E544-9352-D73A953A3DB8}" type="datetime1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8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10CB-88EB-5747-9E95-3CA7E543F162}" type="datetime1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8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C2C8D-D130-EE4C-BA42-19ECC938E33D}" type="datetime1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8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DF71-7A7A-9B46-A2E0-0F93A40145CC}" type="datetime1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2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E814-B4D6-0841-85C6-BAD43456E579}" type="datetime1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4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73FF0-5985-4446-9F16-4D637ED7683B}" type="datetime1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A7D6C-EBF3-C14E-8AD6-1966E0910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LS2 Integration Challenges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A. Gaddi for the Integration Office Team.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7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237818"/>
          </a:xfrm>
        </p:spPr>
        <p:txBody>
          <a:bodyPr/>
          <a:lstStyle/>
          <a:p>
            <a:r>
              <a:rPr lang="en-US" dirty="0" smtClean="0"/>
              <a:t>Services for Phase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145" y="1551708"/>
            <a:ext cx="10571019" cy="5001491"/>
          </a:xfrm>
        </p:spPr>
        <p:txBody>
          <a:bodyPr/>
          <a:lstStyle/>
          <a:p>
            <a:pPr marL="457200" indent="-457200" algn="just">
              <a:buFont typeface="Arial" charset="0"/>
              <a:buChar char="•"/>
            </a:pPr>
            <a:r>
              <a:rPr lang="en-US" dirty="0" smtClean="0"/>
              <a:t>Unique opportunity to check what has to be changed/adapted for Phase 2.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en-US" dirty="0" smtClean="0"/>
              <a:t>Includes services in USC5 (e.g. </a:t>
            </a:r>
            <a:r>
              <a:rPr lang="en-US" dirty="0" err="1" smtClean="0"/>
              <a:t>ECal</a:t>
            </a:r>
            <a:r>
              <a:rPr lang="en-US" dirty="0" smtClean="0"/>
              <a:t> cooling lines insulation,  CO2 cooling plant, </a:t>
            </a:r>
            <a:r>
              <a:rPr lang="mr-IN" dirty="0" smtClean="0"/>
              <a:t>…</a:t>
            </a:r>
            <a:r>
              <a:rPr lang="en-US" dirty="0" smtClean="0"/>
              <a:t>), ULs (e.g. CO2 transfer lines, dry-gas lines, </a:t>
            </a:r>
            <a:r>
              <a:rPr lang="mr-IN" dirty="0" smtClean="0"/>
              <a:t>…</a:t>
            </a:r>
            <a:r>
              <a:rPr lang="en-US" dirty="0" smtClean="0"/>
              <a:t>), UXC5 (e.g. X0 access, new Cable-Chains for YE1, </a:t>
            </a:r>
            <a:r>
              <a:rPr lang="mr-IN" dirty="0" smtClean="0"/>
              <a:t>…</a:t>
            </a:r>
            <a:r>
              <a:rPr lang="fr-CH" dirty="0" smtClean="0"/>
              <a:t>) and on-detector </a:t>
            </a:r>
            <a:r>
              <a:rPr lang="fr-CH" dirty="0" err="1" smtClean="0"/>
              <a:t>checks</a:t>
            </a:r>
            <a:r>
              <a:rPr lang="fr-CH" dirty="0" smtClean="0"/>
              <a:t> (</a:t>
            </a:r>
            <a:r>
              <a:rPr lang="fr-CH" dirty="0" err="1" smtClean="0"/>
              <a:t>e.g</a:t>
            </a:r>
            <a:r>
              <a:rPr lang="fr-CH" dirty="0" smtClean="0"/>
              <a:t>. clearance YE1 </a:t>
            </a:r>
            <a:r>
              <a:rPr lang="fr-CH" dirty="0" err="1" smtClean="0"/>
              <a:t>nose</a:t>
            </a:r>
            <a:r>
              <a:rPr lang="fr-CH" dirty="0" smtClean="0"/>
              <a:t> vs YB0 </a:t>
            </a:r>
            <a:r>
              <a:rPr lang="fr-CH" dirty="0" err="1" smtClean="0"/>
              <a:t>inner</a:t>
            </a:r>
            <a:r>
              <a:rPr lang="fr-CH" dirty="0" smtClean="0"/>
              <a:t> detectors).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fr-CH" dirty="0" err="1" smtClean="0"/>
              <a:t>Number</a:t>
            </a:r>
            <a:r>
              <a:rPr lang="fr-CH" dirty="0" smtClean="0"/>
              <a:t> of </a:t>
            </a:r>
            <a:r>
              <a:rPr lang="fr-CH" dirty="0" err="1" smtClean="0"/>
              <a:t>activities</a:t>
            </a:r>
            <a:r>
              <a:rPr lang="fr-CH" dirty="0" smtClean="0"/>
              <a:t> 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planned</a:t>
            </a:r>
            <a:r>
              <a:rPr lang="fr-CH" dirty="0" smtClean="0"/>
              <a:t>, </a:t>
            </a:r>
            <a:r>
              <a:rPr lang="fr-CH" dirty="0" err="1" smtClean="0"/>
              <a:t>such</a:t>
            </a:r>
            <a:r>
              <a:rPr lang="fr-CH" dirty="0" smtClean="0"/>
              <a:t> as </a:t>
            </a:r>
            <a:r>
              <a:rPr lang="fr-CH" dirty="0" err="1" smtClean="0"/>
              <a:t>reinforcement</a:t>
            </a:r>
            <a:r>
              <a:rPr lang="fr-CH" dirty="0" smtClean="0"/>
              <a:t> of </a:t>
            </a:r>
            <a:r>
              <a:rPr lang="fr-CH" dirty="0" err="1" smtClean="0"/>
              <a:t>floor</a:t>
            </a:r>
            <a:r>
              <a:rPr lang="fr-CH" dirty="0" smtClean="0"/>
              <a:t> in USC5 ex-</a:t>
            </a:r>
            <a:r>
              <a:rPr lang="fr-CH" dirty="0" err="1" smtClean="0"/>
              <a:t>counting</a:t>
            </a:r>
            <a:r>
              <a:rPr lang="fr-CH" dirty="0" smtClean="0"/>
              <a:t>-</a:t>
            </a:r>
            <a:r>
              <a:rPr lang="fr-CH" dirty="0" err="1" smtClean="0"/>
              <a:t>rooms</a:t>
            </a:r>
            <a:r>
              <a:rPr lang="fr-CH" dirty="0" smtClean="0"/>
              <a:t>, scans of </a:t>
            </a:r>
            <a:r>
              <a:rPr lang="fr-CH" dirty="0" err="1" smtClean="0"/>
              <a:t>ULs</a:t>
            </a:r>
            <a:r>
              <a:rPr lang="fr-CH" dirty="0" smtClean="0"/>
              <a:t> (</a:t>
            </a:r>
            <a:r>
              <a:rPr lang="fr-CH" dirty="0" err="1" smtClean="0"/>
              <a:t>possibly</a:t>
            </a:r>
            <a:r>
              <a:rPr lang="fr-CH" dirty="0" smtClean="0"/>
              <a:t> </a:t>
            </a:r>
            <a:r>
              <a:rPr lang="fr-CH" dirty="0" err="1" smtClean="0"/>
              <a:t>anticipated</a:t>
            </a:r>
            <a:r>
              <a:rPr lang="fr-CH" dirty="0" smtClean="0"/>
              <a:t> to </a:t>
            </a:r>
            <a:r>
              <a:rPr lang="fr-CH" dirty="0" err="1" smtClean="0"/>
              <a:t>this</a:t>
            </a:r>
            <a:r>
              <a:rPr lang="fr-CH" dirty="0" smtClean="0"/>
              <a:t> YETS), scans of UXC5 </a:t>
            </a:r>
            <a:r>
              <a:rPr lang="fr-CH" dirty="0" err="1" smtClean="0"/>
              <a:t>balconies</a:t>
            </a:r>
            <a:r>
              <a:rPr lang="fr-CH" dirty="0" smtClean="0"/>
              <a:t> for new </a:t>
            </a:r>
            <a:r>
              <a:rPr lang="fr-CH" dirty="0" err="1" smtClean="0"/>
              <a:t>Cable-Chains</a:t>
            </a:r>
            <a:r>
              <a:rPr lang="fr-CH" dirty="0" smtClean="0"/>
              <a:t>.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fr-CH" dirty="0" smtClean="0"/>
              <a:t>Do not </a:t>
            </a:r>
            <a:r>
              <a:rPr lang="fr-CH" dirty="0" err="1" smtClean="0"/>
              <a:t>forget</a:t>
            </a:r>
            <a:r>
              <a:rPr lang="fr-CH" dirty="0" smtClean="0"/>
              <a:t> surface and PM54 </a:t>
            </a:r>
            <a:r>
              <a:rPr lang="fr-CH" dirty="0" err="1" smtClean="0"/>
              <a:t>shaft</a:t>
            </a:r>
            <a:r>
              <a:rPr lang="fr-CH" dirty="0" smtClean="0"/>
              <a:t>. Dry-</a:t>
            </a:r>
            <a:r>
              <a:rPr lang="fr-CH" dirty="0" err="1" smtClean="0"/>
              <a:t>gas</a:t>
            </a:r>
            <a:r>
              <a:rPr lang="fr-CH" dirty="0" smtClean="0"/>
              <a:t> plant(s) and </a:t>
            </a:r>
            <a:r>
              <a:rPr lang="fr-CH" dirty="0" err="1" smtClean="0"/>
              <a:t>piping</a:t>
            </a:r>
            <a:r>
              <a:rPr lang="fr-CH" dirty="0" smtClean="0"/>
              <a:t>, large </a:t>
            </a:r>
            <a:r>
              <a:rPr lang="fr-CH" dirty="0" err="1" smtClean="0"/>
              <a:t>chilled</a:t>
            </a:r>
            <a:r>
              <a:rPr lang="fr-CH" dirty="0" smtClean="0"/>
              <a:t> water line, etc. </a:t>
            </a:r>
            <a:r>
              <a:rPr lang="fr-CH" dirty="0" err="1" smtClean="0"/>
              <a:t>Lack</a:t>
            </a:r>
            <a:r>
              <a:rPr lang="fr-CH" dirty="0" smtClean="0"/>
              <a:t> of </a:t>
            </a:r>
            <a:r>
              <a:rPr lang="fr-CH" dirty="0" err="1" smtClean="0"/>
              <a:t>space</a:t>
            </a:r>
            <a:r>
              <a:rPr lang="fr-CH" dirty="0" smtClean="0"/>
              <a:t> for new services in surface buildings (SH5).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8544"/>
            <a:ext cx="9144000" cy="1168545"/>
          </a:xfrm>
        </p:spPr>
        <p:txBody>
          <a:bodyPr/>
          <a:lstStyle/>
          <a:p>
            <a:r>
              <a:rPr lang="en-US" dirty="0" smtClean="0"/>
              <a:t>New Cable-Chains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9709" y="2082943"/>
            <a:ext cx="10681856" cy="2978871"/>
          </a:xfrm>
        </p:spPr>
        <p:txBody>
          <a:bodyPr/>
          <a:lstStyle/>
          <a:p>
            <a:pPr marL="342900" indent="-342900" algn="just">
              <a:buFont typeface="Arial" charset="0"/>
              <a:buChar char="•"/>
            </a:pPr>
            <a:r>
              <a:rPr lang="en-US" dirty="0" smtClean="0"/>
              <a:t>One of the key-project for Phase 2 Services.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n-US" dirty="0" smtClean="0"/>
              <a:t>Baseline design is two extra-chains per YE1 disk, Near and Far side.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n-US" dirty="0" smtClean="0"/>
              <a:t>To be ideally installed at X3 level of UXC5 balcony.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n-US" dirty="0" smtClean="0"/>
              <a:t>Stroke allowing the full YE1 opening (&gt;10.4m), cross-section under evaluation.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n-US" dirty="0" smtClean="0"/>
              <a:t>Integration study done by new person in the team.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10835"/>
            <a:ext cx="9144000" cy="1168545"/>
          </a:xfrm>
        </p:spPr>
        <p:txBody>
          <a:bodyPr/>
          <a:lstStyle/>
          <a:p>
            <a:r>
              <a:rPr lang="en-US" dirty="0" smtClean="0"/>
              <a:t>Rack Turbines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436" y="2027526"/>
            <a:ext cx="10778837" cy="4082330"/>
          </a:xfrm>
        </p:spPr>
        <p:txBody>
          <a:bodyPr/>
          <a:lstStyle/>
          <a:p>
            <a:pPr marL="342900" indent="-342900" algn="just">
              <a:buFont typeface="Arial" charset="0"/>
              <a:buChar char="•"/>
            </a:pPr>
            <a:r>
              <a:rPr lang="en-US" dirty="0" smtClean="0"/>
              <a:t>New design allowing the replacement of the motor-ventilator unit without removing the crate and its heavy shielding. Plus many other small improvements.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n-US" dirty="0" smtClean="0"/>
              <a:t>Two prototypes and ten pre-series units made by CMS &amp; contractor and actually under test (one installed on UXC balcony this TS).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n-US" dirty="0" smtClean="0"/>
              <a:t>Plan to change all YE towers units during LS2 (about 100 crates).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n-US" dirty="0" smtClean="0"/>
              <a:t>Present crates installed in 2007.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n-US" dirty="0" smtClean="0"/>
              <a:t>New crates will have new electronics/wiring/connectors.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n-US" dirty="0" smtClean="0"/>
              <a:t>Overall cost about 200kCHF, can be mitigated by re-using those motor-ventilation units installed after 2015.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2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9380"/>
            <a:ext cx="9144000" cy="1016145"/>
          </a:xfrm>
        </p:spPr>
        <p:txBody>
          <a:bodyPr/>
          <a:lstStyle/>
          <a:p>
            <a:r>
              <a:rPr lang="en-US" dirty="0" smtClean="0"/>
              <a:t>EDMS and documentation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3563" y="1482435"/>
            <a:ext cx="10626437" cy="5056909"/>
          </a:xfrm>
        </p:spPr>
        <p:txBody>
          <a:bodyPr/>
          <a:lstStyle/>
          <a:p>
            <a:pPr marL="342900" indent="-342900" algn="just">
              <a:buFont typeface="Arial" charset="0"/>
              <a:buChar char="•"/>
            </a:pPr>
            <a:r>
              <a:rPr lang="en-US" dirty="0" smtClean="0"/>
              <a:t>Cabling &amp; Equipment Management Data-base. Restart what has been done during the CMS construction phase and, if possible, improve with more feed-back from the field to have a complete as-built folder for each project.</a:t>
            </a:r>
          </a:p>
          <a:p>
            <a:pPr marL="342900" indent="-342900" algn="just">
              <a:buFont typeface="Arial" charset="0"/>
              <a:buChar char="•"/>
            </a:pPr>
            <a:endParaRPr lang="en-US" dirty="0"/>
          </a:p>
          <a:p>
            <a:pPr marL="342900" indent="-342900" algn="just">
              <a:buFont typeface="Arial" charset="0"/>
              <a:buChar char="•"/>
            </a:pPr>
            <a:r>
              <a:rPr lang="en-US" dirty="0" smtClean="0"/>
              <a:t>EDMS is the only reliable documentation repository we can count on. Urgent need to make it again user-friendly and up-to-date. Same for Rack-Wizard.</a:t>
            </a:r>
          </a:p>
          <a:p>
            <a:pPr marL="342900" indent="-342900" algn="just">
              <a:buFont typeface="Arial" charset="0"/>
              <a:buChar char="•"/>
            </a:pPr>
            <a:endParaRPr lang="en-US" dirty="0"/>
          </a:p>
          <a:p>
            <a:pPr marL="342900" indent="-342900" algn="just">
              <a:buFont typeface="Arial" charset="0"/>
              <a:buChar char="•"/>
            </a:pPr>
            <a:r>
              <a:rPr lang="en-US" dirty="0" smtClean="0"/>
              <a:t>Non-conformities and docs black-holes fixed as we discover them, but personnel retiring or leaving is making the game more and more difficult to play.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LS2 Workshop September 26th,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7D6C-EBF3-C14E-8AD6-1966E0910A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8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20397</TotalTime>
  <Words>437</Words>
  <Application>Microsoft Office PowerPoint</Application>
  <PresentationFormat>Widescreen</PresentationFormat>
  <Paragraphs>37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Mangal</vt:lpstr>
      <vt:lpstr>Office Theme</vt:lpstr>
      <vt:lpstr>LS2 Integration Challenges</vt:lpstr>
      <vt:lpstr>Services for Phase 2</vt:lpstr>
      <vt:lpstr>New Cable-Chains</vt:lpstr>
      <vt:lpstr>Rack Turbines</vt:lpstr>
      <vt:lpstr>EDMS and documentation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Gaddi</dc:creator>
  <cp:lastModifiedBy>Ian Crotty</cp:lastModifiedBy>
  <cp:revision>20</cp:revision>
  <dcterms:created xsi:type="dcterms:W3CDTF">2017-09-25T12:01:23Z</dcterms:created>
  <dcterms:modified xsi:type="dcterms:W3CDTF">2017-10-10T10:52:56Z</dcterms:modified>
</cp:coreProperties>
</file>