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70" r:id="rId10"/>
    <p:sldId id="266" r:id="rId11"/>
    <p:sldId id="268" r:id="rId12"/>
    <p:sldId id="265" r:id="rId13"/>
    <p:sldId id="267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5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4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0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0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8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9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3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BC9E-FFDC-4564-AD5C-7687B5DDC0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9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Parameter space for RE3/1 and RE4/1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3651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Ian Crotty. 9 Nov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51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“Z”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2 </a:t>
            </a:r>
            <a:r>
              <a:rPr lang="en-GB" dirty="0" smtClean="0"/>
              <a:t>values from IO.</a:t>
            </a:r>
          </a:p>
          <a:p>
            <a:r>
              <a:rPr lang="en-GB" dirty="0" smtClean="0"/>
              <a:t>Will measure the distance with IR sensors during the EYETS.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Elements in 904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842105" cy="2273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1720" y="4077072"/>
            <a:ext cx="317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Analog Distance Sensor 2-15cm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58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Proposed </a:t>
            </a:r>
            <a:r>
              <a:rPr lang="en-GB" sz="3600" dirty="0"/>
              <a:t>variants </a:t>
            </a:r>
            <a:r>
              <a:rPr lang="en-GB" sz="3600" dirty="0" smtClean="0"/>
              <a:t>as a </a:t>
            </a:r>
            <a:r>
              <a:rPr lang="en-GB" sz="3600" dirty="0"/>
              <a:t>function of the space available in “Z”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347864" y="1417638"/>
            <a:ext cx="504056" cy="51797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07943" y="4568160"/>
            <a:ext cx="144016" cy="20162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4068985" y="4581128"/>
            <a:ext cx="0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9023" y="2780928"/>
            <a:ext cx="412941" cy="38164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07943" y="1196752"/>
            <a:ext cx="93785" cy="1436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60471" y="1196752"/>
            <a:ext cx="93785" cy="14362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722259" y="2780928"/>
            <a:ext cx="412941" cy="38164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189860" y="1427517"/>
            <a:ext cx="504056" cy="51797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103420" y="2703984"/>
            <a:ext cx="87993" cy="38933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84176" y="2780928"/>
            <a:ext cx="84809" cy="11384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3848" y="2780928"/>
            <a:ext cx="0" cy="3803456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58546" y="4337327"/>
            <a:ext cx="12580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Full size chamber </a:t>
            </a:r>
          </a:p>
          <a:p>
            <a:r>
              <a:rPr lang="en-GB" sz="1200" dirty="0" smtClean="0"/>
              <a:t>∆R ~1.6m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7814" y="2416287"/>
            <a:ext cx="2149698" cy="92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FEBs are “hidden” behind the chamber, access is not good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7" idx="1"/>
            <a:endCxn id="13" idx="3"/>
          </p:cNvCxnSpPr>
          <p:nvPr/>
        </p:nvCxnSpPr>
        <p:spPr>
          <a:xfrm flipH="1">
            <a:off x="4068985" y="2877483"/>
            <a:ext cx="2158829" cy="4726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48576" y="2110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743789" y="20608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084168" y="5877272"/>
            <a:ext cx="2160240" cy="707112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24328" y="59492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I.P.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160136" y="1190450"/>
            <a:ext cx="14401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/>
              <a:t>Large size chamber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3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Separate Chamber Entities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47864" y="1417638"/>
            <a:ext cx="504056" cy="51797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07943" y="4568160"/>
            <a:ext cx="144016" cy="20162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68985" y="4581128"/>
            <a:ext cx="0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69023" y="2780928"/>
            <a:ext cx="412941" cy="38164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907943" y="2780928"/>
            <a:ext cx="87993" cy="17281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107983" y="4437112"/>
            <a:ext cx="89878" cy="2147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018037" y="2780928"/>
            <a:ext cx="76295" cy="5933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022324" y="3648662"/>
            <a:ext cx="76295" cy="5933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258639" y="3374247"/>
            <a:ext cx="12580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HETA </a:t>
            </a:r>
          </a:p>
          <a:p>
            <a:r>
              <a:rPr lang="en-GB" sz="1200" dirty="0" smtClean="0"/>
              <a:t>∆R 586mm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84168" y="5877272"/>
            <a:ext cx="2160240" cy="707112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24328" y="59492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I.P.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907943" y="1196752"/>
            <a:ext cx="93785" cy="1436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060471" y="1196752"/>
            <a:ext cx="93785" cy="14362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29790" y="2780928"/>
            <a:ext cx="0" cy="1728192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22259" y="2780928"/>
            <a:ext cx="412941" cy="38164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89860" y="1427517"/>
            <a:ext cx="504056" cy="51797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748576" y="2110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355976" y="4437112"/>
            <a:ext cx="0" cy="2160240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43789" y="20608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470102" y="5194066"/>
            <a:ext cx="91725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LETA</a:t>
            </a:r>
          </a:p>
          <a:p>
            <a:r>
              <a:rPr lang="en-GB" sz="1200" dirty="0" smtClean="0"/>
              <a:t>∆</a:t>
            </a:r>
            <a:r>
              <a:rPr lang="en-GB" sz="1200" dirty="0"/>
              <a:t>R </a:t>
            </a:r>
            <a:r>
              <a:rPr lang="en-GB" sz="1200" dirty="0" smtClean="0"/>
              <a:t>~1m</a:t>
            </a:r>
            <a:endParaRPr lang="en-GB" sz="1200" dirty="0"/>
          </a:p>
        </p:txBody>
      </p:sp>
      <p:sp>
        <p:nvSpPr>
          <p:cNvPr id="41" name="Freeform 40"/>
          <p:cNvSpPr/>
          <p:nvPr/>
        </p:nvSpPr>
        <p:spPr>
          <a:xfrm>
            <a:off x="4052888" y="4241006"/>
            <a:ext cx="121443" cy="192882"/>
          </a:xfrm>
          <a:custGeom>
            <a:avLst/>
            <a:gdLst>
              <a:gd name="connsiteX0" fmla="*/ 0 w 121443"/>
              <a:gd name="connsiteY0" fmla="*/ 0 h 192882"/>
              <a:gd name="connsiteX1" fmla="*/ 9525 w 121443"/>
              <a:gd name="connsiteY1" fmla="*/ 57150 h 192882"/>
              <a:gd name="connsiteX2" fmla="*/ 19050 w 121443"/>
              <a:gd name="connsiteY2" fmla="*/ 71438 h 192882"/>
              <a:gd name="connsiteX3" fmla="*/ 35718 w 121443"/>
              <a:gd name="connsiteY3" fmla="*/ 90488 h 192882"/>
              <a:gd name="connsiteX4" fmla="*/ 57150 w 121443"/>
              <a:gd name="connsiteY4" fmla="*/ 100013 h 192882"/>
              <a:gd name="connsiteX5" fmla="*/ 80962 w 121443"/>
              <a:gd name="connsiteY5" fmla="*/ 107157 h 192882"/>
              <a:gd name="connsiteX6" fmla="*/ 109537 w 121443"/>
              <a:gd name="connsiteY6" fmla="*/ 135732 h 192882"/>
              <a:gd name="connsiteX7" fmla="*/ 109537 w 121443"/>
              <a:gd name="connsiteY7" fmla="*/ 135732 h 192882"/>
              <a:gd name="connsiteX8" fmla="*/ 116681 w 121443"/>
              <a:gd name="connsiteY8" fmla="*/ 164307 h 192882"/>
              <a:gd name="connsiteX9" fmla="*/ 116681 w 121443"/>
              <a:gd name="connsiteY9" fmla="*/ 171450 h 192882"/>
              <a:gd name="connsiteX10" fmla="*/ 121443 w 121443"/>
              <a:gd name="connsiteY10" fmla="*/ 192882 h 19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43" h="192882">
                <a:moveTo>
                  <a:pt x="0" y="0"/>
                </a:moveTo>
                <a:cubicBezTo>
                  <a:pt x="3175" y="22622"/>
                  <a:pt x="6350" y="45244"/>
                  <a:pt x="9525" y="57150"/>
                </a:cubicBezTo>
                <a:cubicBezTo>
                  <a:pt x="12700" y="69056"/>
                  <a:pt x="14684" y="65882"/>
                  <a:pt x="19050" y="71438"/>
                </a:cubicBezTo>
                <a:cubicBezTo>
                  <a:pt x="23416" y="76994"/>
                  <a:pt x="29368" y="85726"/>
                  <a:pt x="35718" y="90488"/>
                </a:cubicBezTo>
                <a:cubicBezTo>
                  <a:pt x="42068" y="95250"/>
                  <a:pt x="49609" y="97235"/>
                  <a:pt x="57150" y="100013"/>
                </a:cubicBezTo>
                <a:cubicBezTo>
                  <a:pt x="64691" y="102791"/>
                  <a:pt x="72231" y="101204"/>
                  <a:pt x="80962" y="107157"/>
                </a:cubicBezTo>
                <a:cubicBezTo>
                  <a:pt x="89693" y="113110"/>
                  <a:pt x="109537" y="135732"/>
                  <a:pt x="109537" y="135732"/>
                </a:cubicBezTo>
                <a:lnTo>
                  <a:pt x="109537" y="135732"/>
                </a:lnTo>
                <a:cubicBezTo>
                  <a:pt x="110728" y="140494"/>
                  <a:pt x="115490" y="158354"/>
                  <a:pt x="116681" y="164307"/>
                </a:cubicBezTo>
                <a:cubicBezTo>
                  <a:pt x="117872" y="170260"/>
                  <a:pt x="115887" y="166688"/>
                  <a:pt x="116681" y="171450"/>
                </a:cubicBezTo>
                <a:cubicBezTo>
                  <a:pt x="117475" y="176212"/>
                  <a:pt x="119459" y="184547"/>
                  <a:pt x="121443" y="192882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Freeform 42"/>
          <p:cNvSpPr/>
          <p:nvPr/>
        </p:nvSpPr>
        <p:spPr>
          <a:xfrm>
            <a:off x="3995936" y="3378994"/>
            <a:ext cx="64553" cy="143183"/>
          </a:xfrm>
          <a:custGeom>
            <a:avLst/>
            <a:gdLst>
              <a:gd name="connsiteX0" fmla="*/ 21431 w 24270"/>
              <a:gd name="connsiteY0" fmla="*/ 0 h 142875"/>
              <a:gd name="connsiteX1" fmla="*/ 23812 w 24270"/>
              <a:gd name="connsiteY1" fmla="*/ 64294 h 142875"/>
              <a:gd name="connsiteX2" fmla="*/ 23812 w 24270"/>
              <a:gd name="connsiteY2" fmla="*/ 97631 h 142875"/>
              <a:gd name="connsiteX3" fmla="*/ 19050 w 24270"/>
              <a:gd name="connsiteY3" fmla="*/ 107156 h 142875"/>
              <a:gd name="connsiteX4" fmla="*/ 16669 w 24270"/>
              <a:gd name="connsiteY4" fmla="*/ 121444 h 142875"/>
              <a:gd name="connsiteX5" fmla="*/ 9525 w 24270"/>
              <a:gd name="connsiteY5" fmla="*/ 133350 h 142875"/>
              <a:gd name="connsiteX6" fmla="*/ 7144 w 24270"/>
              <a:gd name="connsiteY6" fmla="*/ 140494 h 142875"/>
              <a:gd name="connsiteX7" fmla="*/ 0 w 24270"/>
              <a:gd name="connsiteY7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70" h="142875">
                <a:moveTo>
                  <a:pt x="21431" y="0"/>
                </a:moveTo>
                <a:cubicBezTo>
                  <a:pt x="22423" y="24011"/>
                  <a:pt x="23415" y="48022"/>
                  <a:pt x="23812" y="64294"/>
                </a:cubicBezTo>
                <a:cubicBezTo>
                  <a:pt x="24209" y="80566"/>
                  <a:pt x="24606" y="90487"/>
                  <a:pt x="23812" y="97631"/>
                </a:cubicBezTo>
                <a:cubicBezTo>
                  <a:pt x="23018" y="104775"/>
                  <a:pt x="20240" y="103187"/>
                  <a:pt x="19050" y="107156"/>
                </a:cubicBezTo>
                <a:cubicBezTo>
                  <a:pt x="17860" y="111125"/>
                  <a:pt x="18256" y="117078"/>
                  <a:pt x="16669" y="121444"/>
                </a:cubicBezTo>
                <a:cubicBezTo>
                  <a:pt x="15082" y="125810"/>
                  <a:pt x="11112" y="130175"/>
                  <a:pt x="9525" y="133350"/>
                </a:cubicBezTo>
                <a:cubicBezTo>
                  <a:pt x="7938" y="136525"/>
                  <a:pt x="8731" y="138907"/>
                  <a:pt x="7144" y="140494"/>
                </a:cubicBezTo>
                <a:cubicBezTo>
                  <a:pt x="5557" y="142081"/>
                  <a:pt x="0" y="142875"/>
                  <a:pt x="0" y="142875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3938588" y="2722954"/>
            <a:ext cx="121443" cy="60727"/>
          </a:xfrm>
          <a:custGeom>
            <a:avLst/>
            <a:gdLst>
              <a:gd name="connsiteX0" fmla="*/ 121443 w 121443"/>
              <a:gd name="connsiteY0" fmla="*/ 60727 h 60727"/>
              <a:gd name="connsiteX1" fmla="*/ 90487 w 121443"/>
              <a:gd name="connsiteY1" fmla="*/ 5959 h 60727"/>
              <a:gd name="connsiteX2" fmla="*/ 57150 w 121443"/>
              <a:gd name="connsiteY2" fmla="*/ 1196 h 60727"/>
              <a:gd name="connsiteX3" fmla="*/ 30956 w 121443"/>
              <a:gd name="connsiteY3" fmla="*/ 3577 h 60727"/>
              <a:gd name="connsiteX4" fmla="*/ 11906 w 121443"/>
              <a:gd name="connsiteY4" fmla="*/ 15484 h 60727"/>
              <a:gd name="connsiteX5" fmla="*/ 9525 w 121443"/>
              <a:gd name="connsiteY5" fmla="*/ 29771 h 60727"/>
              <a:gd name="connsiteX6" fmla="*/ 0 w 121443"/>
              <a:gd name="connsiteY6" fmla="*/ 55965 h 60727"/>
              <a:gd name="connsiteX7" fmla="*/ 0 w 121443"/>
              <a:gd name="connsiteY7" fmla="*/ 55965 h 6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443" h="60727">
                <a:moveTo>
                  <a:pt x="121443" y="60727"/>
                </a:moveTo>
                <a:cubicBezTo>
                  <a:pt x="111322" y="38304"/>
                  <a:pt x="101202" y="15881"/>
                  <a:pt x="90487" y="5959"/>
                </a:cubicBezTo>
                <a:cubicBezTo>
                  <a:pt x="79772" y="-3963"/>
                  <a:pt x="67072" y="1593"/>
                  <a:pt x="57150" y="1196"/>
                </a:cubicBezTo>
                <a:cubicBezTo>
                  <a:pt x="47228" y="799"/>
                  <a:pt x="38497" y="1196"/>
                  <a:pt x="30956" y="3577"/>
                </a:cubicBezTo>
                <a:cubicBezTo>
                  <a:pt x="23415" y="5958"/>
                  <a:pt x="15478" y="11119"/>
                  <a:pt x="11906" y="15484"/>
                </a:cubicBezTo>
                <a:cubicBezTo>
                  <a:pt x="8334" y="19849"/>
                  <a:pt x="11509" y="23024"/>
                  <a:pt x="9525" y="29771"/>
                </a:cubicBezTo>
                <a:cubicBezTo>
                  <a:pt x="7541" y="36518"/>
                  <a:pt x="0" y="55965"/>
                  <a:pt x="0" y="55965"/>
                </a:cubicBezTo>
                <a:lnTo>
                  <a:pt x="0" y="55965"/>
                </a:ln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704415" y="2950481"/>
            <a:ext cx="2120201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Due to limited Z space over shielding, chamber thickness can be increased by displacing the FEBs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4850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 of separate entities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63888" y="1484784"/>
            <a:ext cx="633973" cy="5099600"/>
            <a:chOff x="3907943" y="2722954"/>
            <a:chExt cx="289918" cy="3861430"/>
          </a:xfrm>
        </p:grpSpPr>
        <p:sp>
          <p:nvSpPr>
            <p:cNvPr id="4" name="Rectangle 3"/>
            <p:cNvSpPr/>
            <p:nvPr/>
          </p:nvSpPr>
          <p:spPr>
            <a:xfrm>
              <a:off x="3907943" y="2780928"/>
              <a:ext cx="87993" cy="17281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07983" y="4437112"/>
              <a:ext cx="89878" cy="214727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18037" y="2780928"/>
              <a:ext cx="76295" cy="5933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22324" y="3648662"/>
              <a:ext cx="76295" cy="5933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4052888" y="4241006"/>
              <a:ext cx="121443" cy="192882"/>
            </a:xfrm>
            <a:custGeom>
              <a:avLst/>
              <a:gdLst>
                <a:gd name="connsiteX0" fmla="*/ 0 w 121443"/>
                <a:gd name="connsiteY0" fmla="*/ 0 h 192882"/>
                <a:gd name="connsiteX1" fmla="*/ 9525 w 121443"/>
                <a:gd name="connsiteY1" fmla="*/ 57150 h 192882"/>
                <a:gd name="connsiteX2" fmla="*/ 19050 w 121443"/>
                <a:gd name="connsiteY2" fmla="*/ 71438 h 192882"/>
                <a:gd name="connsiteX3" fmla="*/ 35718 w 121443"/>
                <a:gd name="connsiteY3" fmla="*/ 90488 h 192882"/>
                <a:gd name="connsiteX4" fmla="*/ 57150 w 121443"/>
                <a:gd name="connsiteY4" fmla="*/ 100013 h 192882"/>
                <a:gd name="connsiteX5" fmla="*/ 80962 w 121443"/>
                <a:gd name="connsiteY5" fmla="*/ 107157 h 192882"/>
                <a:gd name="connsiteX6" fmla="*/ 109537 w 121443"/>
                <a:gd name="connsiteY6" fmla="*/ 135732 h 192882"/>
                <a:gd name="connsiteX7" fmla="*/ 109537 w 121443"/>
                <a:gd name="connsiteY7" fmla="*/ 135732 h 192882"/>
                <a:gd name="connsiteX8" fmla="*/ 116681 w 121443"/>
                <a:gd name="connsiteY8" fmla="*/ 164307 h 192882"/>
                <a:gd name="connsiteX9" fmla="*/ 116681 w 121443"/>
                <a:gd name="connsiteY9" fmla="*/ 171450 h 192882"/>
                <a:gd name="connsiteX10" fmla="*/ 121443 w 121443"/>
                <a:gd name="connsiteY10" fmla="*/ 192882 h 19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443" h="192882">
                  <a:moveTo>
                    <a:pt x="0" y="0"/>
                  </a:moveTo>
                  <a:cubicBezTo>
                    <a:pt x="3175" y="22622"/>
                    <a:pt x="6350" y="45244"/>
                    <a:pt x="9525" y="57150"/>
                  </a:cubicBezTo>
                  <a:cubicBezTo>
                    <a:pt x="12700" y="69056"/>
                    <a:pt x="14684" y="65882"/>
                    <a:pt x="19050" y="71438"/>
                  </a:cubicBezTo>
                  <a:cubicBezTo>
                    <a:pt x="23416" y="76994"/>
                    <a:pt x="29368" y="85726"/>
                    <a:pt x="35718" y="90488"/>
                  </a:cubicBezTo>
                  <a:cubicBezTo>
                    <a:pt x="42068" y="95250"/>
                    <a:pt x="49609" y="97235"/>
                    <a:pt x="57150" y="100013"/>
                  </a:cubicBezTo>
                  <a:cubicBezTo>
                    <a:pt x="64691" y="102791"/>
                    <a:pt x="72231" y="101204"/>
                    <a:pt x="80962" y="107157"/>
                  </a:cubicBezTo>
                  <a:cubicBezTo>
                    <a:pt x="89693" y="113110"/>
                    <a:pt x="109537" y="135732"/>
                    <a:pt x="109537" y="135732"/>
                  </a:cubicBezTo>
                  <a:lnTo>
                    <a:pt x="109537" y="135732"/>
                  </a:lnTo>
                  <a:cubicBezTo>
                    <a:pt x="110728" y="140494"/>
                    <a:pt x="115490" y="158354"/>
                    <a:pt x="116681" y="164307"/>
                  </a:cubicBezTo>
                  <a:cubicBezTo>
                    <a:pt x="117872" y="170260"/>
                    <a:pt x="115887" y="166688"/>
                    <a:pt x="116681" y="171450"/>
                  </a:cubicBezTo>
                  <a:cubicBezTo>
                    <a:pt x="117475" y="176212"/>
                    <a:pt x="119459" y="184547"/>
                    <a:pt x="121443" y="192882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95936" y="3378994"/>
              <a:ext cx="64553" cy="143183"/>
            </a:xfrm>
            <a:custGeom>
              <a:avLst/>
              <a:gdLst>
                <a:gd name="connsiteX0" fmla="*/ 21431 w 24270"/>
                <a:gd name="connsiteY0" fmla="*/ 0 h 142875"/>
                <a:gd name="connsiteX1" fmla="*/ 23812 w 24270"/>
                <a:gd name="connsiteY1" fmla="*/ 64294 h 142875"/>
                <a:gd name="connsiteX2" fmla="*/ 23812 w 24270"/>
                <a:gd name="connsiteY2" fmla="*/ 97631 h 142875"/>
                <a:gd name="connsiteX3" fmla="*/ 19050 w 24270"/>
                <a:gd name="connsiteY3" fmla="*/ 107156 h 142875"/>
                <a:gd name="connsiteX4" fmla="*/ 16669 w 24270"/>
                <a:gd name="connsiteY4" fmla="*/ 121444 h 142875"/>
                <a:gd name="connsiteX5" fmla="*/ 9525 w 24270"/>
                <a:gd name="connsiteY5" fmla="*/ 133350 h 142875"/>
                <a:gd name="connsiteX6" fmla="*/ 7144 w 24270"/>
                <a:gd name="connsiteY6" fmla="*/ 140494 h 142875"/>
                <a:gd name="connsiteX7" fmla="*/ 0 w 24270"/>
                <a:gd name="connsiteY7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0" h="142875">
                  <a:moveTo>
                    <a:pt x="21431" y="0"/>
                  </a:moveTo>
                  <a:cubicBezTo>
                    <a:pt x="22423" y="24011"/>
                    <a:pt x="23415" y="48022"/>
                    <a:pt x="23812" y="64294"/>
                  </a:cubicBezTo>
                  <a:cubicBezTo>
                    <a:pt x="24209" y="80566"/>
                    <a:pt x="24606" y="90487"/>
                    <a:pt x="23812" y="97631"/>
                  </a:cubicBezTo>
                  <a:cubicBezTo>
                    <a:pt x="23018" y="104775"/>
                    <a:pt x="20240" y="103187"/>
                    <a:pt x="19050" y="107156"/>
                  </a:cubicBezTo>
                  <a:cubicBezTo>
                    <a:pt x="17860" y="111125"/>
                    <a:pt x="18256" y="117078"/>
                    <a:pt x="16669" y="121444"/>
                  </a:cubicBezTo>
                  <a:cubicBezTo>
                    <a:pt x="15082" y="125810"/>
                    <a:pt x="11112" y="130175"/>
                    <a:pt x="9525" y="133350"/>
                  </a:cubicBezTo>
                  <a:cubicBezTo>
                    <a:pt x="7938" y="136525"/>
                    <a:pt x="8731" y="138907"/>
                    <a:pt x="7144" y="140494"/>
                  </a:cubicBezTo>
                  <a:cubicBezTo>
                    <a:pt x="5557" y="142081"/>
                    <a:pt x="0" y="142875"/>
                    <a:pt x="0" y="14287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38588" y="2722954"/>
              <a:ext cx="121443" cy="60727"/>
            </a:xfrm>
            <a:custGeom>
              <a:avLst/>
              <a:gdLst>
                <a:gd name="connsiteX0" fmla="*/ 121443 w 121443"/>
                <a:gd name="connsiteY0" fmla="*/ 60727 h 60727"/>
                <a:gd name="connsiteX1" fmla="*/ 90487 w 121443"/>
                <a:gd name="connsiteY1" fmla="*/ 5959 h 60727"/>
                <a:gd name="connsiteX2" fmla="*/ 57150 w 121443"/>
                <a:gd name="connsiteY2" fmla="*/ 1196 h 60727"/>
                <a:gd name="connsiteX3" fmla="*/ 30956 w 121443"/>
                <a:gd name="connsiteY3" fmla="*/ 3577 h 60727"/>
                <a:gd name="connsiteX4" fmla="*/ 11906 w 121443"/>
                <a:gd name="connsiteY4" fmla="*/ 15484 h 60727"/>
                <a:gd name="connsiteX5" fmla="*/ 9525 w 121443"/>
                <a:gd name="connsiteY5" fmla="*/ 29771 h 60727"/>
                <a:gd name="connsiteX6" fmla="*/ 0 w 121443"/>
                <a:gd name="connsiteY6" fmla="*/ 55965 h 60727"/>
                <a:gd name="connsiteX7" fmla="*/ 0 w 121443"/>
                <a:gd name="connsiteY7" fmla="*/ 55965 h 6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443" h="60727">
                  <a:moveTo>
                    <a:pt x="121443" y="60727"/>
                  </a:moveTo>
                  <a:cubicBezTo>
                    <a:pt x="111322" y="38304"/>
                    <a:pt x="101202" y="15881"/>
                    <a:pt x="90487" y="5959"/>
                  </a:cubicBezTo>
                  <a:cubicBezTo>
                    <a:pt x="79772" y="-3963"/>
                    <a:pt x="67072" y="1593"/>
                    <a:pt x="57150" y="1196"/>
                  </a:cubicBezTo>
                  <a:cubicBezTo>
                    <a:pt x="47228" y="799"/>
                    <a:pt x="38497" y="1196"/>
                    <a:pt x="30956" y="3577"/>
                  </a:cubicBezTo>
                  <a:cubicBezTo>
                    <a:pt x="23415" y="5958"/>
                    <a:pt x="15478" y="11119"/>
                    <a:pt x="11906" y="15484"/>
                  </a:cubicBezTo>
                  <a:cubicBezTo>
                    <a:pt x="8334" y="19849"/>
                    <a:pt x="11509" y="23024"/>
                    <a:pt x="9525" y="29771"/>
                  </a:cubicBezTo>
                  <a:cubicBezTo>
                    <a:pt x="7541" y="36518"/>
                    <a:pt x="0" y="55965"/>
                    <a:pt x="0" y="55965"/>
                  </a:cubicBezTo>
                  <a:lnTo>
                    <a:pt x="0" y="55965"/>
                  </a:lnTo>
                </a:path>
              </a:pathLst>
            </a:cu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58505" y="2430966"/>
            <a:ext cx="12580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High ETA </a:t>
            </a:r>
          </a:p>
          <a:p>
            <a:r>
              <a:rPr lang="en-GB" sz="1200" dirty="0" smtClean="0"/>
              <a:t>∆R 586mm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43008" y="5013176"/>
            <a:ext cx="91725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Low ETA</a:t>
            </a:r>
          </a:p>
          <a:p>
            <a:r>
              <a:rPr lang="en-GB" sz="1200" dirty="0" smtClean="0"/>
              <a:t>∆</a:t>
            </a:r>
            <a:r>
              <a:rPr lang="en-GB" sz="1200" dirty="0"/>
              <a:t>R </a:t>
            </a:r>
            <a:r>
              <a:rPr lang="en-GB" sz="1200" dirty="0" smtClean="0"/>
              <a:t>~1m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3616965"/>
            <a:ext cx="113327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FEB on Low Eta entity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209278" y="1587724"/>
            <a:ext cx="113327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FEB on High Eta entity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38550" y="1846597"/>
            <a:ext cx="2029568" cy="14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 flipV="1">
            <a:off x="4038550" y="3177509"/>
            <a:ext cx="1181522" cy="9011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0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Verify RE4/1 envelope</a:t>
            </a:r>
          </a:p>
          <a:p>
            <a:r>
              <a:rPr lang="en-GB" dirty="0" smtClean="0"/>
              <a:t>Detailed study of service space.</a:t>
            </a:r>
          </a:p>
          <a:p>
            <a:r>
              <a:rPr lang="en-GB" dirty="0" smtClean="0"/>
              <a:t>Produce envelope of RE3/1</a:t>
            </a:r>
          </a:p>
          <a:p>
            <a:r>
              <a:rPr lang="en-GB" dirty="0" smtClean="0"/>
              <a:t>Space in “Z” is small in RE3/1 when over the shielding. Must be established unambiguously.</a:t>
            </a:r>
          </a:p>
          <a:p>
            <a:r>
              <a:rPr lang="en-GB" dirty="0" smtClean="0"/>
              <a:t>CSC alignment ring operational use to be defined. The use of its volume, some 40mm in “Z” is invaluable.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39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b="14616"/>
          <a:stretch/>
        </p:blipFill>
        <p:spPr bwMode="auto">
          <a:xfrm>
            <a:off x="1619672" y="-16319"/>
            <a:ext cx="4860032" cy="68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829840"/>
            <a:ext cx="16561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Cross-Section of CMS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61946" y="2588132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1772816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RE3</a:t>
            </a:r>
            <a:endParaRPr lang="en-GB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572000" y="1957482"/>
            <a:ext cx="2088232" cy="10068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08985" y="1475358"/>
            <a:ext cx="0" cy="2448272"/>
          </a:xfrm>
          <a:prstGeom prst="straightConnector1">
            <a:avLst/>
          </a:prstGeom>
          <a:ln w="2857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32725" y="1467503"/>
            <a:ext cx="0" cy="2448272"/>
          </a:xfrm>
          <a:prstGeom prst="straightConnector1">
            <a:avLst/>
          </a:prstGeom>
          <a:ln w="2857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10018" y="2779631"/>
            <a:ext cx="678278" cy="3292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3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50000" r="19914" b="16017"/>
          <a:stretch/>
        </p:blipFill>
        <p:spPr bwMode="auto">
          <a:xfrm>
            <a:off x="1547664" y="1556793"/>
            <a:ext cx="48331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75856" y="2276872"/>
            <a:ext cx="576064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68001" y="4635144"/>
            <a:ext cx="576064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707904" y="2276872"/>
            <a:ext cx="2952328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69116" y="3284984"/>
            <a:ext cx="3091116" cy="136903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6256" y="27809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CSC Mounting Posts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088232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The tricky high radius mounting under the presently installed RE4/2 &amp; RE4/3 Super Module (SM).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0447" y="158815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RE4 SMs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91680" y="1772816"/>
            <a:ext cx="1368152" cy="36933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38" y="3951170"/>
            <a:ext cx="2914370" cy="26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7584" y="2852936"/>
            <a:ext cx="88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Short RE4/1 (2002)</a:t>
            </a:r>
            <a:endParaRPr lang="en-GB" dirty="0"/>
          </a:p>
        </p:txBody>
      </p:sp>
      <p:cxnSp>
        <p:nvCxnSpPr>
          <p:cNvPr id="25" name="Straight Arrow Connector 24"/>
          <p:cNvCxnSpPr>
            <a:stCxn id="17" idx="3"/>
          </p:cNvCxnSpPr>
          <p:nvPr/>
        </p:nvCxnSpPr>
        <p:spPr>
          <a:xfrm flipV="1">
            <a:off x="1708559" y="3053666"/>
            <a:ext cx="1351273" cy="26093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380858" y="3284984"/>
            <a:ext cx="279374" cy="136903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30530" r="56405" b="23086"/>
          <a:stretch/>
        </p:blipFill>
        <p:spPr bwMode="auto">
          <a:xfrm rot="5400000">
            <a:off x="-94985" y="751168"/>
            <a:ext cx="3925683" cy="35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46231" r="65894" b="34944"/>
          <a:stretch/>
        </p:blipFill>
        <p:spPr bwMode="auto">
          <a:xfrm rot="5400000">
            <a:off x="5124257" y="-3577"/>
            <a:ext cx="3015815" cy="35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29610" r="20970" b="8777"/>
          <a:stretch/>
        </p:blipFill>
        <p:spPr bwMode="auto">
          <a:xfrm>
            <a:off x="3741294" y="3276463"/>
            <a:ext cx="5079177" cy="33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9330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RE4 SM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27584" y="2511521"/>
            <a:ext cx="576064" cy="235763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79712" y="4474363"/>
            <a:ext cx="3744416" cy="64331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1575" y="2348880"/>
            <a:ext cx="1862553" cy="6480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mtClean="0"/>
              <a:t>RE4/1 </a:t>
            </a:r>
            <a:r>
              <a:rPr lang="en-GB" dirty="0" smtClean="0"/>
              <a:t>extended </a:t>
            </a:r>
            <a:r>
              <a:rPr lang="en-GB" dirty="0" err="1" smtClean="0"/>
              <a:t>Pino</a:t>
            </a:r>
            <a:r>
              <a:rPr lang="en-GB" dirty="0" smtClean="0"/>
              <a:t> &amp; </a:t>
            </a:r>
            <a:r>
              <a:rPr lang="en-GB" dirty="0" err="1" smtClean="0"/>
              <a:t>Pigi</a:t>
            </a:r>
            <a:r>
              <a:rPr lang="en-GB" dirty="0" smtClean="0"/>
              <a:t> (2015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24128" y="1700808"/>
            <a:ext cx="1224136" cy="971237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4128" y="2672045"/>
            <a:ext cx="2088232" cy="291719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0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1" t="13198" r="24133" b="10224"/>
          <a:stretch/>
        </p:blipFill>
        <p:spPr bwMode="auto">
          <a:xfrm rot="8704908">
            <a:off x="974855" y="1419557"/>
            <a:ext cx="3742518" cy="403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020" y="1196752"/>
            <a:ext cx="207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Resultant RE4/1 envelope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98072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dimensions will be verified with Integration office .</a:t>
            </a:r>
            <a:endParaRPr lang="en-GB" dirty="0"/>
          </a:p>
        </p:txBody>
      </p:sp>
      <p:pic>
        <p:nvPicPr>
          <p:cNvPr id="4099" name="Picture 3" descr="G:\Websites\p\project-cms-rpc-endcap\RPC\UpscopeHighEta\RPCDevelopements\RE31and41\RE31\Drawings\BokiParameters24May2016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1" r="3270" b="2853"/>
          <a:stretch/>
        </p:blipFill>
        <p:spPr bwMode="auto">
          <a:xfrm>
            <a:off x="5534756" y="2156253"/>
            <a:ext cx="2905827" cy="25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4756" y="5085185"/>
            <a:ext cx="145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85mm Gap.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58772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model should be made and </a:t>
            </a:r>
            <a:r>
              <a:rPr lang="en-GB" smtClean="0"/>
              <a:t>tested </a:t>
            </a:r>
            <a:r>
              <a:rPr lang="en-GB" smtClean="0"/>
              <a:t>in situ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72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Websites\p\project-cms-rpc-endcap\RPC\UpscopeHighEta\RPCDevelopements\RE31and41\RE41\ParameterSpace\Boki24May2016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8" r="31015" b="3219"/>
          <a:stretch/>
        </p:blipFill>
        <p:spPr bwMode="auto">
          <a:xfrm>
            <a:off x="3707904" y="305658"/>
            <a:ext cx="3888432" cy="63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98884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verify the RE4/1 envelope, latest input;</a:t>
            </a:r>
          </a:p>
          <a:p>
            <a:r>
              <a:rPr lang="en-GB" dirty="0" smtClean="0"/>
              <a:t>Outer “R”  = 3290mm</a:t>
            </a:r>
          </a:p>
          <a:p>
            <a:r>
              <a:rPr lang="en-GB" dirty="0" smtClean="0"/>
              <a:t>Inner “R”   = 1709mm</a:t>
            </a:r>
          </a:p>
          <a:p>
            <a:r>
              <a:rPr lang="en-GB" dirty="0" smtClean="0"/>
              <a:t>Delta “R”   = 1581mm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8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parameters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56490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 Outer = 3302</a:t>
            </a:r>
          </a:p>
          <a:p>
            <a:r>
              <a:rPr lang="en-GB" dirty="0" smtClean="0"/>
              <a:t>R Inner = 1526</a:t>
            </a:r>
          </a:p>
          <a:p>
            <a:r>
              <a:rPr lang="en-GB" dirty="0" smtClean="0"/>
              <a:t>Delta     = 1776</a:t>
            </a:r>
            <a:endParaRPr lang="en-GB" dirty="0"/>
          </a:p>
        </p:txBody>
      </p:sp>
      <p:pic>
        <p:nvPicPr>
          <p:cNvPr id="5123" name="Picture 3" descr="G:\Websites\p\project-cms-rpc-endcap\RPC\UpscopeHighEta\RPCDevelopements\RE31and41\RE31\Drawings\BokiParameters24May2016\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r="19427"/>
          <a:stretch/>
        </p:blipFill>
        <p:spPr bwMode="auto">
          <a:xfrm>
            <a:off x="4139952" y="1556792"/>
            <a:ext cx="4421173" cy="43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131840" y="2132859"/>
            <a:ext cx="2880320" cy="64806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3131840" y="3026569"/>
            <a:ext cx="3168352" cy="169857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4365104"/>
            <a:ext cx="244827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area has to be studied and an envelope produced and agreed with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04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Websites\p\project-cms-rpc-endcap\RPC\UpscopeHighEta\RPCDevelopements\RE31and41\RE31\Photos040214\04022014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48" y="3277311"/>
            <a:ext cx="4152460" cy="31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Websites\p\project-cms-rpc-endcap\RPC\UpscopeHighEta\RPCDevelopements\RE31and41\RE31\Photos040214\04022014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908720"/>
            <a:ext cx="3158120" cy="23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Websites\p\project-cms-rpc-endcap\RPC\UpscopeHighEta\RPCDevelopements\RE31and41\RE31\Photos040214\04022014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302136" cy="24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348880"/>
            <a:ext cx="12961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 access to periphery ?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19672" y="5229200"/>
            <a:ext cx="1566588" cy="21530"/>
          </a:xfrm>
          <a:prstGeom prst="straightConnector1">
            <a:avLst/>
          </a:prstGeom>
          <a:ln w="25400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3668" y="3728693"/>
            <a:ext cx="12241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Space to cover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2995211"/>
            <a:ext cx="208823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Services to extend to RE3/1 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836713"/>
            <a:ext cx="252028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RE3/1 as built. Mounted on the Yoke. Shielding takes up </a:t>
            </a:r>
            <a:r>
              <a:rPr lang="en-GB" smtClean="0"/>
              <a:t>significant space in “Z”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97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from Elena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49359" r="48814" b="1281"/>
          <a:stretch/>
        </p:blipFill>
        <p:spPr>
          <a:xfrm>
            <a:off x="179512" y="1916832"/>
            <a:ext cx="4608512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48103" r="25588" b="4437"/>
          <a:stretch/>
        </p:blipFill>
        <p:spPr>
          <a:xfrm>
            <a:off x="5292080" y="3068960"/>
            <a:ext cx="2952328" cy="2460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3055086"/>
            <a:ext cx="16201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Present system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653136"/>
            <a:ext cx="15121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New RE3/1 Chambers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19672" y="3424418"/>
            <a:ext cx="432048" cy="12287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2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</TotalTime>
  <Words>355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Parameter space for RE3/1 and RE4/1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RE3/1</vt:lpstr>
      <vt:lpstr>PowerPoint Presentation</vt:lpstr>
      <vt:lpstr>Integration from Elena</vt:lpstr>
      <vt:lpstr>“Z” value</vt:lpstr>
      <vt:lpstr>Proposed variants as a function of the space available in “Z” </vt:lpstr>
      <vt:lpstr>Separate Chamber Entities</vt:lpstr>
      <vt:lpstr>Detail of separate entities</vt:lpstr>
      <vt:lpstr>Conclusion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 space for RE3/1 and RE4/1</dc:title>
  <dc:creator>Ian Crotty</dc:creator>
  <cp:lastModifiedBy>Ian Crotty</cp:lastModifiedBy>
  <cp:revision>50</cp:revision>
  <dcterms:created xsi:type="dcterms:W3CDTF">2016-05-30T10:32:46Z</dcterms:created>
  <dcterms:modified xsi:type="dcterms:W3CDTF">2017-06-26T14:57:27Z</dcterms:modified>
</cp:coreProperties>
</file>