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8"/>
  </p:notesMasterIdLst>
  <p:sldIdLst>
    <p:sldId id="256" r:id="rId6"/>
    <p:sldId id="257" r:id="rId7"/>
    <p:sldId id="300" r:id="rId8"/>
    <p:sldId id="316" r:id="rId9"/>
    <p:sldId id="314" r:id="rId10"/>
    <p:sldId id="263" r:id="rId11"/>
    <p:sldId id="281" r:id="rId12"/>
    <p:sldId id="264" r:id="rId13"/>
    <p:sldId id="348" r:id="rId14"/>
    <p:sldId id="260" r:id="rId15"/>
    <p:sldId id="338" r:id="rId16"/>
    <p:sldId id="322" r:id="rId17"/>
    <p:sldId id="324" r:id="rId18"/>
    <p:sldId id="328" r:id="rId19"/>
    <p:sldId id="330" r:id="rId20"/>
    <p:sldId id="285" r:id="rId21"/>
    <p:sldId id="278" r:id="rId22"/>
    <p:sldId id="303" r:id="rId23"/>
    <p:sldId id="279" r:id="rId24"/>
    <p:sldId id="340" r:id="rId25"/>
    <p:sldId id="347" r:id="rId26"/>
    <p:sldId id="309" r:id="rId27"/>
    <p:sldId id="342" r:id="rId28"/>
    <p:sldId id="345" r:id="rId29"/>
    <p:sldId id="337" r:id="rId30"/>
    <p:sldId id="295" r:id="rId31"/>
    <p:sldId id="298" r:id="rId32"/>
    <p:sldId id="296" r:id="rId33"/>
    <p:sldId id="327" r:id="rId34"/>
    <p:sldId id="332" r:id="rId35"/>
    <p:sldId id="334" r:id="rId36"/>
    <p:sldId id="341" r:id="rId37"/>
  </p:sldIdLst>
  <p:sldSz cx="12192000" cy="6858000"/>
  <p:notesSz cx="6797675" cy="9928225"/>
  <p:defaultTextStyle>
    <a:defPPr>
      <a:defRPr lang="en-US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4699" autoAdjust="0"/>
  </p:normalViewPr>
  <p:slideViewPr>
    <p:cSldViewPr snapToGrid="0">
      <p:cViewPr varScale="1">
        <p:scale>
          <a:sx n="86" d="100"/>
          <a:sy n="86" d="100"/>
        </p:scale>
        <p:origin x="-7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198D8-12A7-4231-9D46-9A1FA710E923}" type="datetimeFigureOut">
              <a:rPr lang="en-GB" smtClean="0"/>
              <a:t>27/06/2017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D330F-BDF1-49D6-8BC3-AABD4C86D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68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D330F-BDF1-49D6-8BC3-AABD4C86D1A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4627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9693-CF96-44FE-BFA0-C46FF95BC35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3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73EC9-71EB-4DD1-AA4E-901713D26977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05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6420-8ED4-4EE6-8971-40ADE79B7E60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9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7EEAF-F7A1-402F-AC36-7F0ED37A5167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07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790C-57F3-4874-9BB8-6E76811C656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9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FBB3F-F6CF-471B-BB6A-09B7336C2A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776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5EAC-618B-48C1-A327-1402E1260E7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9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BEAFE-BF08-4D8C-B935-89234EEB503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94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98417-40A9-4A7E-870F-07F14EFF81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24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685E-E5DE-4F55-8FC6-339BFFF5390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2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304E-C54B-4713-9BB0-6E2C18273EB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34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9042-93BD-41F8-AF3A-6ED15A728D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B0AD0-CCF4-4A3F-8768-414DE93A91F1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067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9CD8A-1770-4E4A-9AD1-FC032F015E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90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A1A-866A-4E3C-A825-E6F456E8021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1747-E9F5-4224-B01B-ED049BDAC7A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609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27CC5-378D-42FE-A2C6-19D306B7BBA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960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6693C-17D3-459A-A947-2D0DA0DEF9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08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5CD4-38D3-4560-BD18-A48E74D134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73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BB10E-2D11-4CD6-8366-F8E3982E46E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04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4BA2-F3C8-4563-B82E-2B9C5DEDB64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66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0AE0-297D-44D2-9CE0-B764B5AE8E2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AECF1-0BBB-4ED1-8392-8A01D821E6A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4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9D41-8980-4834-B7D1-F1622BC7C4F0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015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C6991-2B9B-4078-ADC1-23EDFDCCA1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70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B7992-50CA-41E0-B0D6-F189B6528E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98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C187-F119-4916-B665-4DABA8E834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72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B84D-F152-4F05-9DEA-C872F2D11EC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24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E0F3-BD84-4A7E-9ECB-6A775206389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02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C0F11-148A-4ECE-AB3D-D47116DEBBB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03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427-78CE-4599-BEA7-6244EADDE95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890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D691-365F-49D5-B468-21FCB425A3B1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6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B1DB1-3C02-412A-B81B-3F8752C7D22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61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6FB2-054E-4B15-A181-F68F882E37F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6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44C1-1F98-4AC0-8F01-78332DF87B90}" type="datetime1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03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E481-4097-48AD-BE14-FDB376E5E08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9835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E72AA-1531-4D0D-A554-03A8AAE0069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12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D8F25-85B9-4E96-BC0B-4201C7EFB37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68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976B-F235-4D32-909D-EFDA9416AAE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59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4B052-5F97-4F8F-88DA-A509559D4C3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949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845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324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973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098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42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6067C-DDBB-48FD-92D9-53F1E52EC9A2}" type="datetime1">
              <a:rPr lang="en-GB" smtClean="0"/>
              <a:t>27/06/2017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9400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08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12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56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235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831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009E-E244-4250-B08A-775C6F8E3053}" type="datetime1">
              <a:rPr lang="en-GB" smtClean="0"/>
              <a:t>27/06/2017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77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0F9E1-8D84-482B-A370-2EE09DFD499A}" type="datetime1">
              <a:rPr lang="en-GB" smtClean="0"/>
              <a:t>27/06/2017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97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84E63-C902-4D4D-9239-5980B1AB3C75}" type="datetime1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95D07-C8A8-4027-985B-31F37A145111}" type="datetime1">
              <a:rPr lang="en-GB" smtClean="0"/>
              <a:t>27/06/2017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4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5BC04-51D8-4801-B6B9-F626C77DB3FA}" type="datetime1">
              <a:rPr lang="en-GB" smtClean="0"/>
              <a:t>27/06/2017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E65E2-01A7-4774-B3FE-3AF8D42C67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45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E8506-DBCA-4827-BA0A-28F94171C74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60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212AD6E6-75D3-4CB5-8FFD-85FBC87305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178"/>
              <a:t>27/06/2017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9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FFB26-B0B7-4405-AC6B-D74EAE7DC2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27/06/2017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9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27.06.2017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Integration and Services</a:t>
            </a:r>
            <a:br>
              <a:rPr lang="en-GB" dirty="0" smtClean="0"/>
            </a:br>
            <a:r>
              <a:rPr lang="en-GB" dirty="0" smtClean="0"/>
              <a:t>RE3/1 and RE4/1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Ian</a:t>
            </a:r>
          </a:p>
          <a:p>
            <a:r>
              <a:rPr lang="en-GB" dirty="0" smtClean="0"/>
              <a:t>On behalf of the RPC colleagues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269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HV system</a:t>
            </a:r>
          </a:p>
          <a:p>
            <a:r>
              <a:rPr lang="en-GB" dirty="0" smtClean="0"/>
              <a:t>LV system</a:t>
            </a:r>
          </a:p>
          <a:p>
            <a:r>
              <a:rPr lang="en-GB" dirty="0" smtClean="0"/>
              <a:t>Optical fibre </a:t>
            </a:r>
            <a:r>
              <a:rPr lang="en-GB" dirty="0"/>
              <a:t>d</a:t>
            </a:r>
            <a:r>
              <a:rPr lang="en-GB" dirty="0" smtClean="0"/>
              <a:t>ata/trigger and DCS to USC</a:t>
            </a:r>
          </a:p>
          <a:p>
            <a:r>
              <a:rPr lang="en-GB" dirty="0" smtClean="0"/>
              <a:t>Cooling </a:t>
            </a:r>
          </a:p>
          <a:p>
            <a:r>
              <a:rPr lang="en-GB" dirty="0" smtClean="0"/>
              <a:t>Gas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4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8686082" y="1085757"/>
            <a:ext cx="1936524" cy="2085463"/>
          </a:xfrm>
          <a:custGeom>
            <a:avLst/>
            <a:gdLst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78541 w 1936524"/>
              <a:gd name="connsiteY8" fmla="*/ 864016 h 2089701"/>
              <a:gd name="connsiteX9" fmla="*/ 4935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29903 w 1936524"/>
              <a:gd name="connsiteY8" fmla="*/ 688918 h 2089701"/>
              <a:gd name="connsiteX9" fmla="*/ 4935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75818 w 1936524"/>
              <a:gd name="connsiteY7" fmla="*/ 56245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409282 w 1936524"/>
              <a:gd name="connsiteY6" fmla="*/ 309539 h 2089701"/>
              <a:gd name="connsiteX7" fmla="*/ 166090 w 1936524"/>
              <a:gd name="connsiteY7" fmla="*/ 39708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6544 h 2089701"/>
              <a:gd name="connsiteX1" fmla="*/ 1868431 w 1936524"/>
              <a:gd name="connsiteY1" fmla="*/ 134441 h 2089701"/>
              <a:gd name="connsiteX2" fmla="*/ 1751699 w 1936524"/>
              <a:gd name="connsiteY2" fmla="*/ 27437 h 2089701"/>
              <a:gd name="connsiteX3" fmla="*/ 1518235 w 1936524"/>
              <a:gd name="connsiteY3" fmla="*/ 7982 h 2089701"/>
              <a:gd name="connsiteX4" fmla="*/ 1129129 w 1936524"/>
              <a:gd name="connsiteY4" fmla="*/ 7982 h 2089701"/>
              <a:gd name="connsiteX5" fmla="*/ 788660 w 1936524"/>
              <a:gd name="connsiteY5" fmla="*/ 105258 h 2089701"/>
              <a:gd name="connsiteX6" fmla="*/ 389827 w 1936524"/>
              <a:gd name="connsiteY6" fmla="*/ 95530 h 2089701"/>
              <a:gd name="connsiteX7" fmla="*/ 166090 w 1936524"/>
              <a:gd name="connsiteY7" fmla="*/ 397088 h 2089701"/>
              <a:gd name="connsiteX8" fmla="*/ 29903 w 1936524"/>
              <a:gd name="connsiteY8" fmla="*/ 688918 h 2089701"/>
              <a:gd name="connsiteX9" fmla="*/ 10448 w 1936524"/>
              <a:gd name="connsiteY9" fmla="*/ 1078024 h 2089701"/>
              <a:gd name="connsiteX10" fmla="*/ 20175 w 1936524"/>
              <a:gd name="connsiteY10" fmla="*/ 1389310 h 2089701"/>
              <a:gd name="connsiteX11" fmla="*/ 10448 w 1936524"/>
              <a:gd name="connsiteY11" fmla="*/ 1544952 h 2089701"/>
              <a:gd name="connsiteX12" fmla="*/ 720 w 1936524"/>
              <a:gd name="connsiteY12" fmla="*/ 1739505 h 2089701"/>
              <a:gd name="connsiteX13" fmla="*/ 720 w 1936524"/>
              <a:gd name="connsiteY13" fmla="*/ 1982697 h 2089701"/>
              <a:gd name="connsiteX14" fmla="*/ 720 w 1936524"/>
              <a:gd name="connsiteY14" fmla="*/ 2089701 h 2089701"/>
              <a:gd name="connsiteX0" fmla="*/ 1936524 w 1936524"/>
              <a:gd name="connsiteY0" fmla="*/ 410994 h 2084151"/>
              <a:gd name="connsiteX1" fmla="*/ 1868431 w 1936524"/>
              <a:gd name="connsiteY1" fmla="*/ 128891 h 2084151"/>
              <a:gd name="connsiteX2" fmla="*/ 1751699 w 1936524"/>
              <a:gd name="connsiteY2" fmla="*/ 21887 h 2084151"/>
              <a:gd name="connsiteX3" fmla="*/ 1518235 w 1936524"/>
              <a:gd name="connsiteY3" fmla="*/ 2432 h 2084151"/>
              <a:gd name="connsiteX4" fmla="*/ 1129129 w 1936524"/>
              <a:gd name="connsiteY4" fmla="*/ 2432 h 2084151"/>
              <a:gd name="connsiteX5" fmla="*/ 788660 w 1936524"/>
              <a:gd name="connsiteY5" fmla="*/ 21887 h 2084151"/>
              <a:gd name="connsiteX6" fmla="*/ 389827 w 1936524"/>
              <a:gd name="connsiteY6" fmla="*/ 89980 h 2084151"/>
              <a:gd name="connsiteX7" fmla="*/ 166090 w 1936524"/>
              <a:gd name="connsiteY7" fmla="*/ 391538 h 2084151"/>
              <a:gd name="connsiteX8" fmla="*/ 29903 w 1936524"/>
              <a:gd name="connsiteY8" fmla="*/ 683368 h 2084151"/>
              <a:gd name="connsiteX9" fmla="*/ 10448 w 1936524"/>
              <a:gd name="connsiteY9" fmla="*/ 1072474 h 2084151"/>
              <a:gd name="connsiteX10" fmla="*/ 20175 w 1936524"/>
              <a:gd name="connsiteY10" fmla="*/ 1383760 h 2084151"/>
              <a:gd name="connsiteX11" fmla="*/ 10448 w 1936524"/>
              <a:gd name="connsiteY11" fmla="*/ 1539402 h 2084151"/>
              <a:gd name="connsiteX12" fmla="*/ 720 w 1936524"/>
              <a:gd name="connsiteY12" fmla="*/ 1733955 h 2084151"/>
              <a:gd name="connsiteX13" fmla="*/ 720 w 1936524"/>
              <a:gd name="connsiteY13" fmla="*/ 1977147 h 2084151"/>
              <a:gd name="connsiteX14" fmla="*/ 720 w 1936524"/>
              <a:gd name="connsiteY14" fmla="*/ 2084151 h 2084151"/>
              <a:gd name="connsiteX0" fmla="*/ 1936524 w 1936524"/>
              <a:gd name="connsiteY0" fmla="*/ 410994 h 2084151"/>
              <a:gd name="connsiteX1" fmla="*/ 1868431 w 1936524"/>
              <a:gd name="connsiteY1" fmla="*/ 128891 h 2084151"/>
              <a:gd name="connsiteX2" fmla="*/ 1751699 w 1936524"/>
              <a:gd name="connsiteY2" fmla="*/ 21887 h 2084151"/>
              <a:gd name="connsiteX3" fmla="*/ 1518235 w 1936524"/>
              <a:gd name="connsiteY3" fmla="*/ 2432 h 2084151"/>
              <a:gd name="connsiteX4" fmla="*/ 1129129 w 1936524"/>
              <a:gd name="connsiteY4" fmla="*/ 2432 h 2084151"/>
              <a:gd name="connsiteX5" fmla="*/ 788660 w 1936524"/>
              <a:gd name="connsiteY5" fmla="*/ 21887 h 2084151"/>
              <a:gd name="connsiteX6" fmla="*/ 389827 w 1936524"/>
              <a:gd name="connsiteY6" fmla="*/ 89980 h 2084151"/>
              <a:gd name="connsiteX7" fmla="*/ 136907 w 1936524"/>
              <a:gd name="connsiteY7" fmla="*/ 342900 h 2084151"/>
              <a:gd name="connsiteX8" fmla="*/ 29903 w 1936524"/>
              <a:gd name="connsiteY8" fmla="*/ 683368 h 2084151"/>
              <a:gd name="connsiteX9" fmla="*/ 10448 w 1936524"/>
              <a:gd name="connsiteY9" fmla="*/ 1072474 h 2084151"/>
              <a:gd name="connsiteX10" fmla="*/ 20175 w 1936524"/>
              <a:gd name="connsiteY10" fmla="*/ 1383760 h 2084151"/>
              <a:gd name="connsiteX11" fmla="*/ 10448 w 1936524"/>
              <a:gd name="connsiteY11" fmla="*/ 1539402 h 2084151"/>
              <a:gd name="connsiteX12" fmla="*/ 720 w 1936524"/>
              <a:gd name="connsiteY12" fmla="*/ 1733955 h 2084151"/>
              <a:gd name="connsiteX13" fmla="*/ 720 w 1936524"/>
              <a:gd name="connsiteY13" fmla="*/ 1977147 h 2084151"/>
              <a:gd name="connsiteX14" fmla="*/ 720 w 1936524"/>
              <a:gd name="connsiteY14" fmla="*/ 2084151 h 2084151"/>
              <a:gd name="connsiteX0" fmla="*/ 1936524 w 1936524"/>
              <a:gd name="connsiteY0" fmla="*/ 412305 h 2085462"/>
              <a:gd name="connsiteX1" fmla="*/ 1868431 w 1936524"/>
              <a:gd name="connsiteY1" fmla="*/ 130202 h 2085462"/>
              <a:gd name="connsiteX2" fmla="*/ 1732244 w 1936524"/>
              <a:gd name="connsiteY2" fmla="*/ 42653 h 2085462"/>
              <a:gd name="connsiteX3" fmla="*/ 1518235 w 1936524"/>
              <a:gd name="connsiteY3" fmla="*/ 3743 h 2085462"/>
              <a:gd name="connsiteX4" fmla="*/ 1129129 w 1936524"/>
              <a:gd name="connsiteY4" fmla="*/ 3743 h 2085462"/>
              <a:gd name="connsiteX5" fmla="*/ 788660 w 1936524"/>
              <a:gd name="connsiteY5" fmla="*/ 23198 h 2085462"/>
              <a:gd name="connsiteX6" fmla="*/ 389827 w 1936524"/>
              <a:gd name="connsiteY6" fmla="*/ 91291 h 2085462"/>
              <a:gd name="connsiteX7" fmla="*/ 136907 w 1936524"/>
              <a:gd name="connsiteY7" fmla="*/ 344211 h 2085462"/>
              <a:gd name="connsiteX8" fmla="*/ 29903 w 1936524"/>
              <a:gd name="connsiteY8" fmla="*/ 684679 h 2085462"/>
              <a:gd name="connsiteX9" fmla="*/ 10448 w 1936524"/>
              <a:gd name="connsiteY9" fmla="*/ 1073785 h 2085462"/>
              <a:gd name="connsiteX10" fmla="*/ 20175 w 1936524"/>
              <a:gd name="connsiteY10" fmla="*/ 1385071 h 2085462"/>
              <a:gd name="connsiteX11" fmla="*/ 10448 w 1936524"/>
              <a:gd name="connsiteY11" fmla="*/ 1540713 h 2085462"/>
              <a:gd name="connsiteX12" fmla="*/ 720 w 1936524"/>
              <a:gd name="connsiteY12" fmla="*/ 1735266 h 2085462"/>
              <a:gd name="connsiteX13" fmla="*/ 720 w 1936524"/>
              <a:gd name="connsiteY13" fmla="*/ 1978458 h 2085462"/>
              <a:gd name="connsiteX14" fmla="*/ 720 w 1936524"/>
              <a:gd name="connsiteY14" fmla="*/ 2085462 h 208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36524" h="2085462">
                <a:moveTo>
                  <a:pt x="1936524" y="412305"/>
                </a:moveTo>
                <a:cubicBezTo>
                  <a:pt x="1917879" y="303679"/>
                  <a:pt x="1902478" y="191811"/>
                  <a:pt x="1868431" y="130202"/>
                </a:cubicBezTo>
                <a:cubicBezTo>
                  <a:pt x="1834384" y="68593"/>
                  <a:pt x="1790610" y="63729"/>
                  <a:pt x="1732244" y="42653"/>
                </a:cubicBezTo>
                <a:cubicBezTo>
                  <a:pt x="1673878" y="21577"/>
                  <a:pt x="1618754" y="10228"/>
                  <a:pt x="1518235" y="3743"/>
                </a:cubicBezTo>
                <a:cubicBezTo>
                  <a:pt x="1417716" y="-2742"/>
                  <a:pt x="1250725" y="501"/>
                  <a:pt x="1129129" y="3743"/>
                </a:cubicBezTo>
                <a:cubicBezTo>
                  <a:pt x="1007533" y="6985"/>
                  <a:pt x="911877" y="8607"/>
                  <a:pt x="788660" y="23198"/>
                </a:cubicBezTo>
                <a:cubicBezTo>
                  <a:pt x="665443" y="37789"/>
                  <a:pt x="498453" y="37789"/>
                  <a:pt x="389827" y="91291"/>
                </a:cubicBezTo>
                <a:cubicBezTo>
                  <a:pt x="281202" y="144793"/>
                  <a:pt x="196894" y="245313"/>
                  <a:pt x="136907" y="344211"/>
                </a:cubicBezTo>
                <a:cubicBezTo>
                  <a:pt x="76920" y="443109"/>
                  <a:pt x="50979" y="563083"/>
                  <a:pt x="29903" y="684679"/>
                </a:cubicBezTo>
                <a:cubicBezTo>
                  <a:pt x="8827" y="806275"/>
                  <a:pt x="12069" y="957053"/>
                  <a:pt x="10448" y="1073785"/>
                </a:cubicBezTo>
                <a:cubicBezTo>
                  <a:pt x="8827" y="1190517"/>
                  <a:pt x="20175" y="1307250"/>
                  <a:pt x="20175" y="1385071"/>
                </a:cubicBezTo>
                <a:cubicBezTo>
                  <a:pt x="20175" y="1462892"/>
                  <a:pt x="13690" y="1482347"/>
                  <a:pt x="10448" y="1540713"/>
                </a:cubicBezTo>
                <a:cubicBezTo>
                  <a:pt x="7206" y="1599079"/>
                  <a:pt x="2341" y="1662309"/>
                  <a:pt x="720" y="1735266"/>
                </a:cubicBezTo>
                <a:cubicBezTo>
                  <a:pt x="-901" y="1808223"/>
                  <a:pt x="720" y="1978458"/>
                  <a:pt x="720" y="1978458"/>
                </a:cubicBezTo>
                <a:lnTo>
                  <a:pt x="720" y="2085462"/>
                </a:ln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254870" y="306739"/>
            <a:ext cx="4659549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HV  </a:t>
            </a:r>
            <a:r>
              <a:rPr lang="en-GB" sz="3200" dirty="0" smtClean="0"/>
              <a:t>system RE3/1 &amp; RE4/1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4" y="2120629"/>
            <a:ext cx="2064944" cy="2753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31" y="4963020"/>
            <a:ext cx="709059" cy="1704928"/>
          </a:xfrm>
          <a:prstGeom prst="rect">
            <a:avLst/>
          </a:prstGeom>
        </p:spPr>
      </p:pic>
      <p:pic>
        <p:nvPicPr>
          <p:cNvPr id="7" name="Picture 6" descr="Screen Shot 2017-03-30 at 14.46.0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804771" y="3311568"/>
            <a:ext cx="3478116" cy="494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258" y="2536439"/>
            <a:ext cx="1960338" cy="2613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89049" y="1511619"/>
            <a:ext cx="1195035" cy="1352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48647" y="5710137"/>
            <a:ext cx="1371600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12 A3512N HV Boards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251147" y="2677981"/>
            <a:ext cx="1653703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X8 Distribution boards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54479" y="1521133"/>
            <a:ext cx="1400783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4 Easy 3000 Crates</a:t>
            </a:r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7120572" y="613402"/>
            <a:ext cx="389181" cy="5534481"/>
            <a:chOff x="9377464" y="550267"/>
            <a:chExt cx="633919" cy="5948129"/>
          </a:xfrm>
        </p:grpSpPr>
        <p:sp>
          <p:nvSpPr>
            <p:cNvPr id="14" name="Rectangle 13"/>
            <p:cNvSpPr/>
            <p:nvPr/>
          </p:nvSpPr>
          <p:spPr>
            <a:xfrm>
              <a:off x="9377464" y="550267"/>
              <a:ext cx="633919" cy="5933872"/>
            </a:xfrm>
            <a:prstGeom prst="rect">
              <a:avLst/>
            </a:prstGeom>
            <a:pattFill prst="wdDn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9377464" y="564524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0011383" y="550267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805859" y="905790"/>
            <a:ext cx="932672" cy="3847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UXC 55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798720" y="905790"/>
            <a:ext cx="932672" cy="3847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USC 55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7086525" y="5608716"/>
            <a:ext cx="457275" cy="321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5138315" y="3706241"/>
            <a:ext cx="3772220" cy="2064425"/>
          </a:xfrm>
          <a:custGeom>
            <a:avLst/>
            <a:gdLst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81249 w 3785930"/>
              <a:gd name="connsiteY15" fmla="*/ 1994171 h 2062984"/>
              <a:gd name="connsiteX16" fmla="*/ 167241 w 3785930"/>
              <a:gd name="connsiteY16" fmla="*/ 1926077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42338 w 3785930"/>
              <a:gd name="connsiteY15" fmla="*/ 2013626 h 2062984"/>
              <a:gd name="connsiteX16" fmla="*/ 167241 w 3785930"/>
              <a:gd name="connsiteY16" fmla="*/ 1926077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85930 w 3785930"/>
              <a:gd name="connsiteY0" fmla="*/ 1439694 h 2062984"/>
              <a:gd name="connsiteX1" fmla="*/ 3776203 w 3785930"/>
              <a:gd name="connsiteY1" fmla="*/ 1750979 h 2062984"/>
              <a:gd name="connsiteX2" fmla="*/ 3747020 w 3785930"/>
              <a:gd name="connsiteY2" fmla="*/ 1906622 h 2062984"/>
              <a:gd name="connsiteX3" fmla="*/ 3640015 w 3785930"/>
              <a:gd name="connsiteY3" fmla="*/ 1974715 h 2062984"/>
              <a:gd name="connsiteX4" fmla="*/ 3455190 w 3785930"/>
              <a:gd name="connsiteY4" fmla="*/ 2033081 h 2062984"/>
              <a:gd name="connsiteX5" fmla="*/ 3328730 w 3785930"/>
              <a:gd name="connsiteY5" fmla="*/ 2052536 h 2062984"/>
              <a:gd name="connsiteX6" fmla="*/ 3153632 w 3785930"/>
              <a:gd name="connsiteY6" fmla="*/ 2062264 h 2062984"/>
              <a:gd name="connsiteX7" fmla="*/ 2959079 w 3785930"/>
              <a:gd name="connsiteY7" fmla="*/ 2062264 h 2062984"/>
              <a:gd name="connsiteX8" fmla="*/ 2774254 w 3785930"/>
              <a:gd name="connsiteY8" fmla="*/ 2062264 h 2062984"/>
              <a:gd name="connsiteX9" fmla="*/ 2560245 w 3785930"/>
              <a:gd name="connsiteY9" fmla="*/ 2062264 h 2062984"/>
              <a:gd name="connsiteX10" fmla="*/ 2317054 w 3785930"/>
              <a:gd name="connsiteY10" fmla="*/ 2062264 h 2062984"/>
              <a:gd name="connsiteX11" fmla="*/ 1791760 w 3785930"/>
              <a:gd name="connsiteY11" fmla="*/ 2062264 h 2062984"/>
              <a:gd name="connsiteX12" fmla="*/ 1373471 w 3785930"/>
              <a:gd name="connsiteY12" fmla="*/ 2062264 h 2062984"/>
              <a:gd name="connsiteX13" fmla="*/ 1033003 w 3785930"/>
              <a:gd name="connsiteY13" fmla="*/ 2062264 h 2062984"/>
              <a:gd name="connsiteX14" fmla="*/ 556347 w 3785930"/>
              <a:gd name="connsiteY14" fmla="*/ 2052536 h 2062984"/>
              <a:gd name="connsiteX15" fmla="*/ 342338 w 3785930"/>
              <a:gd name="connsiteY15" fmla="*/ 2013626 h 2062984"/>
              <a:gd name="connsiteX16" fmla="*/ 108875 w 3785930"/>
              <a:gd name="connsiteY16" fmla="*/ 1857983 h 2062984"/>
              <a:gd name="connsiteX17" fmla="*/ 40781 w 3785930"/>
              <a:gd name="connsiteY17" fmla="*/ 1614792 h 2062984"/>
              <a:gd name="connsiteX18" fmla="*/ 11598 w 3785930"/>
              <a:gd name="connsiteY18" fmla="*/ 1381328 h 2062984"/>
              <a:gd name="connsiteX19" fmla="*/ 11598 w 3785930"/>
              <a:gd name="connsiteY19" fmla="*/ 1108953 h 2062984"/>
              <a:gd name="connsiteX20" fmla="*/ 1871 w 3785930"/>
              <a:gd name="connsiteY20" fmla="*/ 1001949 h 2062984"/>
              <a:gd name="connsiteX21" fmla="*/ 1871 w 3785930"/>
              <a:gd name="connsiteY21" fmla="*/ 875490 h 2062984"/>
              <a:gd name="connsiteX22" fmla="*/ 21326 w 3785930"/>
              <a:gd name="connsiteY22" fmla="*/ 593388 h 2062984"/>
              <a:gd name="connsiteX23" fmla="*/ 50509 w 3785930"/>
              <a:gd name="connsiteY23" fmla="*/ 486383 h 2062984"/>
              <a:gd name="connsiteX24" fmla="*/ 50509 w 3785930"/>
              <a:gd name="connsiteY24" fmla="*/ 175098 h 2062984"/>
              <a:gd name="connsiteX25" fmla="*/ 40781 w 3785930"/>
              <a:gd name="connsiteY25" fmla="*/ 58366 h 2062984"/>
              <a:gd name="connsiteX26" fmla="*/ 40781 w 3785930"/>
              <a:gd name="connsiteY26" fmla="*/ 0 h 2062984"/>
              <a:gd name="connsiteX0" fmla="*/ 3794283 w 3794283"/>
              <a:gd name="connsiteY0" fmla="*/ 1439694 h 2062984"/>
              <a:gd name="connsiteX1" fmla="*/ 3784556 w 3794283"/>
              <a:gd name="connsiteY1" fmla="*/ 1750979 h 2062984"/>
              <a:gd name="connsiteX2" fmla="*/ 3755373 w 3794283"/>
              <a:gd name="connsiteY2" fmla="*/ 1906622 h 2062984"/>
              <a:gd name="connsiteX3" fmla="*/ 3648368 w 3794283"/>
              <a:gd name="connsiteY3" fmla="*/ 1974715 h 2062984"/>
              <a:gd name="connsiteX4" fmla="*/ 3463543 w 3794283"/>
              <a:gd name="connsiteY4" fmla="*/ 2033081 h 2062984"/>
              <a:gd name="connsiteX5" fmla="*/ 3337083 w 3794283"/>
              <a:gd name="connsiteY5" fmla="*/ 2052536 h 2062984"/>
              <a:gd name="connsiteX6" fmla="*/ 3161985 w 3794283"/>
              <a:gd name="connsiteY6" fmla="*/ 2062264 h 2062984"/>
              <a:gd name="connsiteX7" fmla="*/ 2967432 w 3794283"/>
              <a:gd name="connsiteY7" fmla="*/ 2062264 h 2062984"/>
              <a:gd name="connsiteX8" fmla="*/ 2782607 w 3794283"/>
              <a:gd name="connsiteY8" fmla="*/ 2062264 h 2062984"/>
              <a:gd name="connsiteX9" fmla="*/ 2568598 w 3794283"/>
              <a:gd name="connsiteY9" fmla="*/ 2062264 h 2062984"/>
              <a:gd name="connsiteX10" fmla="*/ 2325407 w 3794283"/>
              <a:gd name="connsiteY10" fmla="*/ 2062264 h 2062984"/>
              <a:gd name="connsiteX11" fmla="*/ 1800113 w 3794283"/>
              <a:gd name="connsiteY11" fmla="*/ 2062264 h 2062984"/>
              <a:gd name="connsiteX12" fmla="*/ 1381824 w 3794283"/>
              <a:gd name="connsiteY12" fmla="*/ 2062264 h 2062984"/>
              <a:gd name="connsiteX13" fmla="*/ 1041356 w 3794283"/>
              <a:gd name="connsiteY13" fmla="*/ 2062264 h 2062984"/>
              <a:gd name="connsiteX14" fmla="*/ 564700 w 3794283"/>
              <a:gd name="connsiteY14" fmla="*/ 2052536 h 2062984"/>
              <a:gd name="connsiteX15" fmla="*/ 350691 w 3794283"/>
              <a:gd name="connsiteY15" fmla="*/ 2013626 h 2062984"/>
              <a:gd name="connsiteX16" fmla="*/ 117228 w 3794283"/>
              <a:gd name="connsiteY16" fmla="*/ 1857983 h 2062984"/>
              <a:gd name="connsiteX17" fmla="*/ 49134 w 3794283"/>
              <a:gd name="connsiteY17" fmla="*/ 1614792 h 2062984"/>
              <a:gd name="connsiteX18" fmla="*/ 19951 w 3794283"/>
              <a:gd name="connsiteY18" fmla="*/ 1381328 h 2062984"/>
              <a:gd name="connsiteX19" fmla="*/ 19951 w 3794283"/>
              <a:gd name="connsiteY19" fmla="*/ 1108953 h 2062984"/>
              <a:gd name="connsiteX20" fmla="*/ 10224 w 3794283"/>
              <a:gd name="connsiteY20" fmla="*/ 1001949 h 2062984"/>
              <a:gd name="connsiteX21" fmla="*/ 10224 w 3794283"/>
              <a:gd name="connsiteY21" fmla="*/ 875490 h 2062984"/>
              <a:gd name="connsiteX22" fmla="*/ 29679 w 3794283"/>
              <a:gd name="connsiteY22" fmla="*/ 593388 h 2062984"/>
              <a:gd name="connsiteX23" fmla="*/ 496 w 3794283"/>
              <a:gd name="connsiteY23" fmla="*/ 389106 h 2062984"/>
              <a:gd name="connsiteX24" fmla="*/ 58862 w 3794283"/>
              <a:gd name="connsiteY24" fmla="*/ 175098 h 2062984"/>
              <a:gd name="connsiteX25" fmla="*/ 49134 w 3794283"/>
              <a:gd name="connsiteY25" fmla="*/ 58366 h 2062984"/>
              <a:gd name="connsiteX26" fmla="*/ 49134 w 3794283"/>
              <a:gd name="connsiteY26" fmla="*/ 0 h 2062984"/>
              <a:gd name="connsiteX0" fmla="*/ 3793926 w 3793926"/>
              <a:gd name="connsiteY0" fmla="*/ 1439694 h 2062984"/>
              <a:gd name="connsiteX1" fmla="*/ 3784199 w 3793926"/>
              <a:gd name="connsiteY1" fmla="*/ 1750979 h 2062984"/>
              <a:gd name="connsiteX2" fmla="*/ 3755016 w 3793926"/>
              <a:gd name="connsiteY2" fmla="*/ 1906622 h 2062984"/>
              <a:gd name="connsiteX3" fmla="*/ 3648011 w 3793926"/>
              <a:gd name="connsiteY3" fmla="*/ 1974715 h 2062984"/>
              <a:gd name="connsiteX4" fmla="*/ 3463186 w 3793926"/>
              <a:gd name="connsiteY4" fmla="*/ 2033081 h 2062984"/>
              <a:gd name="connsiteX5" fmla="*/ 3336726 w 3793926"/>
              <a:gd name="connsiteY5" fmla="*/ 2052536 h 2062984"/>
              <a:gd name="connsiteX6" fmla="*/ 3161628 w 3793926"/>
              <a:gd name="connsiteY6" fmla="*/ 2062264 h 2062984"/>
              <a:gd name="connsiteX7" fmla="*/ 2967075 w 3793926"/>
              <a:gd name="connsiteY7" fmla="*/ 2062264 h 2062984"/>
              <a:gd name="connsiteX8" fmla="*/ 2782250 w 3793926"/>
              <a:gd name="connsiteY8" fmla="*/ 2062264 h 2062984"/>
              <a:gd name="connsiteX9" fmla="*/ 2568241 w 3793926"/>
              <a:gd name="connsiteY9" fmla="*/ 2062264 h 2062984"/>
              <a:gd name="connsiteX10" fmla="*/ 2325050 w 3793926"/>
              <a:gd name="connsiteY10" fmla="*/ 2062264 h 2062984"/>
              <a:gd name="connsiteX11" fmla="*/ 1799756 w 3793926"/>
              <a:gd name="connsiteY11" fmla="*/ 2062264 h 2062984"/>
              <a:gd name="connsiteX12" fmla="*/ 1381467 w 3793926"/>
              <a:gd name="connsiteY12" fmla="*/ 2062264 h 2062984"/>
              <a:gd name="connsiteX13" fmla="*/ 1040999 w 3793926"/>
              <a:gd name="connsiteY13" fmla="*/ 2062264 h 2062984"/>
              <a:gd name="connsiteX14" fmla="*/ 564343 w 3793926"/>
              <a:gd name="connsiteY14" fmla="*/ 2052536 h 2062984"/>
              <a:gd name="connsiteX15" fmla="*/ 350334 w 3793926"/>
              <a:gd name="connsiteY15" fmla="*/ 2013626 h 2062984"/>
              <a:gd name="connsiteX16" fmla="*/ 116871 w 3793926"/>
              <a:gd name="connsiteY16" fmla="*/ 1857983 h 2062984"/>
              <a:gd name="connsiteX17" fmla="*/ 48777 w 3793926"/>
              <a:gd name="connsiteY17" fmla="*/ 1614792 h 2062984"/>
              <a:gd name="connsiteX18" fmla="*/ 19594 w 3793926"/>
              <a:gd name="connsiteY18" fmla="*/ 1381328 h 2062984"/>
              <a:gd name="connsiteX19" fmla="*/ 19594 w 3793926"/>
              <a:gd name="connsiteY19" fmla="*/ 1108953 h 2062984"/>
              <a:gd name="connsiteX20" fmla="*/ 9867 w 3793926"/>
              <a:gd name="connsiteY20" fmla="*/ 1001949 h 2062984"/>
              <a:gd name="connsiteX21" fmla="*/ 9867 w 3793926"/>
              <a:gd name="connsiteY21" fmla="*/ 875490 h 2062984"/>
              <a:gd name="connsiteX22" fmla="*/ 29322 w 3793926"/>
              <a:gd name="connsiteY22" fmla="*/ 593388 h 2062984"/>
              <a:gd name="connsiteX23" fmla="*/ 139 w 3793926"/>
              <a:gd name="connsiteY23" fmla="*/ 389106 h 2062984"/>
              <a:gd name="connsiteX24" fmla="*/ 19594 w 3793926"/>
              <a:gd name="connsiteY24" fmla="*/ 175098 h 2062984"/>
              <a:gd name="connsiteX25" fmla="*/ 48777 w 3793926"/>
              <a:gd name="connsiteY25" fmla="*/ 58366 h 2062984"/>
              <a:gd name="connsiteX26" fmla="*/ 48777 w 3793926"/>
              <a:gd name="connsiteY26" fmla="*/ 0 h 2062984"/>
              <a:gd name="connsiteX0" fmla="*/ 3803767 w 3803767"/>
              <a:gd name="connsiteY0" fmla="*/ 1439694 h 2062984"/>
              <a:gd name="connsiteX1" fmla="*/ 3794040 w 3803767"/>
              <a:gd name="connsiteY1" fmla="*/ 1750979 h 2062984"/>
              <a:gd name="connsiteX2" fmla="*/ 3764857 w 3803767"/>
              <a:gd name="connsiteY2" fmla="*/ 1906622 h 2062984"/>
              <a:gd name="connsiteX3" fmla="*/ 3657852 w 3803767"/>
              <a:gd name="connsiteY3" fmla="*/ 1974715 h 2062984"/>
              <a:gd name="connsiteX4" fmla="*/ 3473027 w 3803767"/>
              <a:gd name="connsiteY4" fmla="*/ 2033081 h 2062984"/>
              <a:gd name="connsiteX5" fmla="*/ 3346567 w 3803767"/>
              <a:gd name="connsiteY5" fmla="*/ 2052536 h 2062984"/>
              <a:gd name="connsiteX6" fmla="*/ 3171469 w 3803767"/>
              <a:gd name="connsiteY6" fmla="*/ 2062264 h 2062984"/>
              <a:gd name="connsiteX7" fmla="*/ 2976916 w 3803767"/>
              <a:gd name="connsiteY7" fmla="*/ 2062264 h 2062984"/>
              <a:gd name="connsiteX8" fmla="*/ 2792091 w 3803767"/>
              <a:gd name="connsiteY8" fmla="*/ 2062264 h 2062984"/>
              <a:gd name="connsiteX9" fmla="*/ 2578082 w 3803767"/>
              <a:gd name="connsiteY9" fmla="*/ 2062264 h 2062984"/>
              <a:gd name="connsiteX10" fmla="*/ 2334891 w 3803767"/>
              <a:gd name="connsiteY10" fmla="*/ 2062264 h 2062984"/>
              <a:gd name="connsiteX11" fmla="*/ 1809597 w 3803767"/>
              <a:gd name="connsiteY11" fmla="*/ 2062264 h 2062984"/>
              <a:gd name="connsiteX12" fmla="*/ 1391308 w 3803767"/>
              <a:gd name="connsiteY12" fmla="*/ 2062264 h 2062984"/>
              <a:gd name="connsiteX13" fmla="*/ 1050840 w 3803767"/>
              <a:gd name="connsiteY13" fmla="*/ 2062264 h 2062984"/>
              <a:gd name="connsiteX14" fmla="*/ 574184 w 3803767"/>
              <a:gd name="connsiteY14" fmla="*/ 2052536 h 2062984"/>
              <a:gd name="connsiteX15" fmla="*/ 360175 w 3803767"/>
              <a:gd name="connsiteY15" fmla="*/ 2013626 h 2062984"/>
              <a:gd name="connsiteX16" fmla="*/ 126712 w 3803767"/>
              <a:gd name="connsiteY16" fmla="*/ 1857983 h 2062984"/>
              <a:gd name="connsiteX17" fmla="*/ 58618 w 3803767"/>
              <a:gd name="connsiteY17" fmla="*/ 1614792 h 2062984"/>
              <a:gd name="connsiteX18" fmla="*/ 29435 w 3803767"/>
              <a:gd name="connsiteY18" fmla="*/ 1381328 h 2062984"/>
              <a:gd name="connsiteX19" fmla="*/ 29435 w 3803767"/>
              <a:gd name="connsiteY19" fmla="*/ 1108953 h 2062984"/>
              <a:gd name="connsiteX20" fmla="*/ 19708 w 3803767"/>
              <a:gd name="connsiteY20" fmla="*/ 1001949 h 2062984"/>
              <a:gd name="connsiteX21" fmla="*/ 19708 w 3803767"/>
              <a:gd name="connsiteY21" fmla="*/ 875490 h 2062984"/>
              <a:gd name="connsiteX22" fmla="*/ 253 w 3803767"/>
              <a:gd name="connsiteY22" fmla="*/ 593388 h 2062984"/>
              <a:gd name="connsiteX23" fmla="*/ 9980 w 3803767"/>
              <a:gd name="connsiteY23" fmla="*/ 389106 h 2062984"/>
              <a:gd name="connsiteX24" fmla="*/ 29435 w 3803767"/>
              <a:gd name="connsiteY24" fmla="*/ 175098 h 2062984"/>
              <a:gd name="connsiteX25" fmla="*/ 58618 w 3803767"/>
              <a:gd name="connsiteY25" fmla="*/ 58366 h 2062984"/>
              <a:gd name="connsiteX26" fmla="*/ 58618 w 3803767"/>
              <a:gd name="connsiteY26" fmla="*/ 0 h 2062984"/>
              <a:gd name="connsiteX0" fmla="*/ 3803767 w 3803767"/>
              <a:gd name="connsiteY0" fmla="*/ 1439694 h 2062984"/>
              <a:gd name="connsiteX1" fmla="*/ 3794040 w 3803767"/>
              <a:gd name="connsiteY1" fmla="*/ 1750979 h 2062984"/>
              <a:gd name="connsiteX2" fmla="*/ 3764857 w 3803767"/>
              <a:gd name="connsiteY2" fmla="*/ 1906622 h 2062984"/>
              <a:gd name="connsiteX3" fmla="*/ 3657852 w 3803767"/>
              <a:gd name="connsiteY3" fmla="*/ 1974715 h 2062984"/>
              <a:gd name="connsiteX4" fmla="*/ 3473027 w 3803767"/>
              <a:gd name="connsiteY4" fmla="*/ 2033081 h 2062984"/>
              <a:gd name="connsiteX5" fmla="*/ 3346567 w 3803767"/>
              <a:gd name="connsiteY5" fmla="*/ 2052536 h 2062984"/>
              <a:gd name="connsiteX6" fmla="*/ 3171469 w 3803767"/>
              <a:gd name="connsiteY6" fmla="*/ 2062264 h 2062984"/>
              <a:gd name="connsiteX7" fmla="*/ 2976916 w 3803767"/>
              <a:gd name="connsiteY7" fmla="*/ 2062264 h 2062984"/>
              <a:gd name="connsiteX8" fmla="*/ 2792091 w 3803767"/>
              <a:gd name="connsiteY8" fmla="*/ 2062264 h 2062984"/>
              <a:gd name="connsiteX9" fmla="*/ 2578082 w 3803767"/>
              <a:gd name="connsiteY9" fmla="*/ 2062264 h 2062984"/>
              <a:gd name="connsiteX10" fmla="*/ 2334891 w 3803767"/>
              <a:gd name="connsiteY10" fmla="*/ 2062264 h 2062984"/>
              <a:gd name="connsiteX11" fmla="*/ 1809597 w 3803767"/>
              <a:gd name="connsiteY11" fmla="*/ 2062264 h 2062984"/>
              <a:gd name="connsiteX12" fmla="*/ 1391308 w 3803767"/>
              <a:gd name="connsiteY12" fmla="*/ 2062264 h 2062984"/>
              <a:gd name="connsiteX13" fmla="*/ 1050840 w 3803767"/>
              <a:gd name="connsiteY13" fmla="*/ 2062264 h 2062984"/>
              <a:gd name="connsiteX14" fmla="*/ 574184 w 3803767"/>
              <a:gd name="connsiteY14" fmla="*/ 2052536 h 2062984"/>
              <a:gd name="connsiteX15" fmla="*/ 360175 w 3803767"/>
              <a:gd name="connsiteY15" fmla="*/ 2013626 h 2062984"/>
              <a:gd name="connsiteX16" fmla="*/ 126712 w 3803767"/>
              <a:gd name="connsiteY16" fmla="*/ 1857983 h 2062984"/>
              <a:gd name="connsiteX17" fmla="*/ 58618 w 3803767"/>
              <a:gd name="connsiteY17" fmla="*/ 1614792 h 2062984"/>
              <a:gd name="connsiteX18" fmla="*/ 29435 w 3803767"/>
              <a:gd name="connsiteY18" fmla="*/ 1381328 h 2062984"/>
              <a:gd name="connsiteX19" fmla="*/ 29435 w 3803767"/>
              <a:gd name="connsiteY19" fmla="*/ 1108953 h 2062984"/>
              <a:gd name="connsiteX20" fmla="*/ 19708 w 3803767"/>
              <a:gd name="connsiteY20" fmla="*/ 1001949 h 2062984"/>
              <a:gd name="connsiteX21" fmla="*/ 19708 w 3803767"/>
              <a:gd name="connsiteY21" fmla="*/ 875490 h 2062984"/>
              <a:gd name="connsiteX22" fmla="*/ 253 w 3803767"/>
              <a:gd name="connsiteY22" fmla="*/ 593388 h 2062984"/>
              <a:gd name="connsiteX23" fmla="*/ 9980 w 3803767"/>
              <a:gd name="connsiteY23" fmla="*/ 389106 h 2062984"/>
              <a:gd name="connsiteX24" fmla="*/ 29435 w 3803767"/>
              <a:gd name="connsiteY24" fmla="*/ 175098 h 2062984"/>
              <a:gd name="connsiteX25" fmla="*/ 19707 w 3803767"/>
              <a:gd name="connsiteY25" fmla="*/ 58366 h 2062984"/>
              <a:gd name="connsiteX26" fmla="*/ 58618 w 3803767"/>
              <a:gd name="connsiteY26" fmla="*/ 0 h 2062984"/>
              <a:gd name="connsiteX0" fmla="*/ 3823038 w 3823038"/>
              <a:gd name="connsiteY0" fmla="*/ 1439694 h 2062984"/>
              <a:gd name="connsiteX1" fmla="*/ 3813311 w 3823038"/>
              <a:gd name="connsiteY1" fmla="*/ 1750979 h 2062984"/>
              <a:gd name="connsiteX2" fmla="*/ 3784128 w 3823038"/>
              <a:gd name="connsiteY2" fmla="*/ 1906622 h 2062984"/>
              <a:gd name="connsiteX3" fmla="*/ 3677123 w 3823038"/>
              <a:gd name="connsiteY3" fmla="*/ 1974715 h 2062984"/>
              <a:gd name="connsiteX4" fmla="*/ 3492298 w 3823038"/>
              <a:gd name="connsiteY4" fmla="*/ 2033081 h 2062984"/>
              <a:gd name="connsiteX5" fmla="*/ 3365838 w 3823038"/>
              <a:gd name="connsiteY5" fmla="*/ 2052536 h 2062984"/>
              <a:gd name="connsiteX6" fmla="*/ 3190740 w 3823038"/>
              <a:gd name="connsiteY6" fmla="*/ 2062264 h 2062984"/>
              <a:gd name="connsiteX7" fmla="*/ 2996187 w 3823038"/>
              <a:gd name="connsiteY7" fmla="*/ 2062264 h 2062984"/>
              <a:gd name="connsiteX8" fmla="*/ 2811362 w 3823038"/>
              <a:gd name="connsiteY8" fmla="*/ 2062264 h 2062984"/>
              <a:gd name="connsiteX9" fmla="*/ 2597353 w 3823038"/>
              <a:gd name="connsiteY9" fmla="*/ 2062264 h 2062984"/>
              <a:gd name="connsiteX10" fmla="*/ 2354162 w 3823038"/>
              <a:gd name="connsiteY10" fmla="*/ 2062264 h 2062984"/>
              <a:gd name="connsiteX11" fmla="*/ 1828868 w 3823038"/>
              <a:gd name="connsiteY11" fmla="*/ 2062264 h 2062984"/>
              <a:gd name="connsiteX12" fmla="*/ 1410579 w 3823038"/>
              <a:gd name="connsiteY12" fmla="*/ 2062264 h 2062984"/>
              <a:gd name="connsiteX13" fmla="*/ 1070111 w 3823038"/>
              <a:gd name="connsiteY13" fmla="*/ 2062264 h 2062984"/>
              <a:gd name="connsiteX14" fmla="*/ 593455 w 3823038"/>
              <a:gd name="connsiteY14" fmla="*/ 2052536 h 2062984"/>
              <a:gd name="connsiteX15" fmla="*/ 379446 w 3823038"/>
              <a:gd name="connsiteY15" fmla="*/ 2013626 h 2062984"/>
              <a:gd name="connsiteX16" fmla="*/ 145983 w 3823038"/>
              <a:gd name="connsiteY16" fmla="*/ 1857983 h 2062984"/>
              <a:gd name="connsiteX17" fmla="*/ 77889 w 3823038"/>
              <a:gd name="connsiteY17" fmla="*/ 1614792 h 2062984"/>
              <a:gd name="connsiteX18" fmla="*/ 48706 w 3823038"/>
              <a:gd name="connsiteY18" fmla="*/ 1381328 h 2062984"/>
              <a:gd name="connsiteX19" fmla="*/ 48706 w 3823038"/>
              <a:gd name="connsiteY19" fmla="*/ 1108953 h 2062984"/>
              <a:gd name="connsiteX20" fmla="*/ 38979 w 3823038"/>
              <a:gd name="connsiteY20" fmla="*/ 1001949 h 2062984"/>
              <a:gd name="connsiteX21" fmla="*/ 38979 w 3823038"/>
              <a:gd name="connsiteY21" fmla="*/ 875490 h 2062984"/>
              <a:gd name="connsiteX22" fmla="*/ 19524 w 3823038"/>
              <a:gd name="connsiteY22" fmla="*/ 593388 h 2062984"/>
              <a:gd name="connsiteX23" fmla="*/ 29251 w 3823038"/>
              <a:gd name="connsiteY23" fmla="*/ 389106 h 2062984"/>
              <a:gd name="connsiteX24" fmla="*/ 68 w 3823038"/>
              <a:gd name="connsiteY24" fmla="*/ 175098 h 2062984"/>
              <a:gd name="connsiteX25" fmla="*/ 38978 w 3823038"/>
              <a:gd name="connsiteY25" fmla="*/ 58366 h 2062984"/>
              <a:gd name="connsiteX26" fmla="*/ 77889 w 3823038"/>
              <a:gd name="connsiteY26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29394 w 3803726"/>
              <a:gd name="connsiteY19" fmla="*/ 1108953 h 2062984"/>
              <a:gd name="connsiteX20" fmla="*/ 19667 w 3803726"/>
              <a:gd name="connsiteY20" fmla="*/ 1001949 h 2062984"/>
              <a:gd name="connsiteX21" fmla="*/ 19667 w 3803726"/>
              <a:gd name="connsiteY21" fmla="*/ 875490 h 2062984"/>
              <a:gd name="connsiteX22" fmla="*/ 212 w 3803726"/>
              <a:gd name="connsiteY22" fmla="*/ 593388 h 2062984"/>
              <a:gd name="connsiteX23" fmla="*/ 9939 w 3803726"/>
              <a:gd name="connsiteY23" fmla="*/ 389106 h 2062984"/>
              <a:gd name="connsiteX24" fmla="*/ 19666 w 3803726"/>
              <a:gd name="connsiteY24" fmla="*/ 58366 h 2062984"/>
              <a:gd name="connsiteX25" fmla="*/ 58577 w 3803726"/>
              <a:gd name="connsiteY25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29394 w 3803726"/>
              <a:gd name="connsiteY19" fmla="*/ 1108953 h 2062984"/>
              <a:gd name="connsiteX20" fmla="*/ 19667 w 3803726"/>
              <a:gd name="connsiteY20" fmla="*/ 1001949 h 2062984"/>
              <a:gd name="connsiteX21" fmla="*/ 212 w 3803726"/>
              <a:gd name="connsiteY21" fmla="*/ 593388 h 2062984"/>
              <a:gd name="connsiteX22" fmla="*/ 9939 w 3803726"/>
              <a:gd name="connsiteY22" fmla="*/ 389106 h 2062984"/>
              <a:gd name="connsiteX23" fmla="*/ 19666 w 3803726"/>
              <a:gd name="connsiteY23" fmla="*/ 58366 h 2062984"/>
              <a:gd name="connsiteX24" fmla="*/ 58577 w 3803726"/>
              <a:gd name="connsiteY24" fmla="*/ 0 h 2062984"/>
              <a:gd name="connsiteX0" fmla="*/ 3803726 w 3803726"/>
              <a:gd name="connsiteY0" fmla="*/ 1439694 h 2062984"/>
              <a:gd name="connsiteX1" fmla="*/ 3793999 w 3803726"/>
              <a:gd name="connsiteY1" fmla="*/ 1750979 h 2062984"/>
              <a:gd name="connsiteX2" fmla="*/ 3764816 w 3803726"/>
              <a:gd name="connsiteY2" fmla="*/ 1906622 h 2062984"/>
              <a:gd name="connsiteX3" fmla="*/ 3657811 w 3803726"/>
              <a:gd name="connsiteY3" fmla="*/ 1974715 h 2062984"/>
              <a:gd name="connsiteX4" fmla="*/ 3472986 w 3803726"/>
              <a:gd name="connsiteY4" fmla="*/ 2033081 h 2062984"/>
              <a:gd name="connsiteX5" fmla="*/ 3346526 w 3803726"/>
              <a:gd name="connsiteY5" fmla="*/ 2052536 h 2062984"/>
              <a:gd name="connsiteX6" fmla="*/ 3171428 w 3803726"/>
              <a:gd name="connsiteY6" fmla="*/ 2062264 h 2062984"/>
              <a:gd name="connsiteX7" fmla="*/ 2976875 w 3803726"/>
              <a:gd name="connsiteY7" fmla="*/ 2062264 h 2062984"/>
              <a:gd name="connsiteX8" fmla="*/ 2792050 w 3803726"/>
              <a:gd name="connsiteY8" fmla="*/ 2062264 h 2062984"/>
              <a:gd name="connsiteX9" fmla="*/ 2578041 w 3803726"/>
              <a:gd name="connsiteY9" fmla="*/ 2062264 h 2062984"/>
              <a:gd name="connsiteX10" fmla="*/ 2334850 w 3803726"/>
              <a:gd name="connsiteY10" fmla="*/ 2062264 h 2062984"/>
              <a:gd name="connsiteX11" fmla="*/ 1809556 w 3803726"/>
              <a:gd name="connsiteY11" fmla="*/ 2062264 h 2062984"/>
              <a:gd name="connsiteX12" fmla="*/ 1391267 w 3803726"/>
              <a:gd name="connsiteY12" fmla="*/ 2062264 h 2062984"/>
              <a:gd name="connsiteX13" fmla="*/ 1050799 w 3803726"/>
              <a:gd name="connsiteY13" fmla="*/ 2062264 h 2062984"/>
              <a:gd name="connsiteX14" fmla="*/ 574143 w 3803726"/>
              <a:gd name="connsiteY14" fmla="*/ 2052536 h 2062984"/>
              <a:gd name="connsiteX15" fmla="*/ 360134 w 3803726"/>
              <a:gd name="connsiteY15" fmla="*/ 2013626 h 2062984"/>
              <a:gd name="connsiteX16" fmla="*/ 126671 w 3803726"/>
              <a:gd name="connsiteY16" fmla="*/ 1857983 h 2062984"/>
              <a:gd name="connsiteX17" fmla="*/ 58577 w 3803726"/>
              <a:gd name="connsiteY17" fmla="*/ 1614792 h 2062984"/>
              <a:gd name="connsiteX18" fmla="*/ 29394 w 3803726"/>
              <a:gd name="connsiteY18" fmla="*/ 1381328 h 2062984"/>
              <a:gd name="connsiteX19" fmla="*/ 19667 w 3803726"/>
              <a:gd name="connsiteY19" fmla="*/ 1001949 h 2062984"/>
              <a:gd name="connsiteX20" fmla="*/ 212 w 3803726"/>
              <a:gd name="connsiteY20" fmla="*/ 593388 h 2062984"/>
              <a:gd name="connsiteX21" fmla="*/ 9939 w 3803726"/>
              <a:gd name="connsiteY21" fmla="*/ 389106 h 2062984"/>
              <a:gd name="connsiteX22" fmla="*/ 19666 w 3803726"/>
              <a:gd name="connsiteY22" fmla="*/ 58366 h 2062984"/>
              <a:gd name="connsiteX23" fmla="*/ 58577 w 3803726"/>
              <a:gd name="connsiteY23" fmla="*/ 0 h 2062984"/>
              <a:gd name="connsiteX0" fmla="*/ 3804061 w 3804061"/>
              <a:gd name="connsiteY0" fmla="*/ 1439694 h 2062984"/>
              <a:gd name="connsiteX1" fmla="*/ 3794334 w 3804061"/>
              <a:gd name="connsiteY1" fmla="*/ 1750979 h 2062984"/>
              <a:gd name="connsiteX2" fmla="*/ 3765151 w 3804061"/>
              <a:gd name="connsiteY2" fmla="*/ 1906622 h 2062984"/>
              <a:gd name="connsiteX3" fmla="*/ 3658146 w 3804061"/>
              <a:gd name="connsiteY3" fmla="*/ 1974715 h 2062984"/>
              <a:gd name="connsiteX4" fmla="*/ 3473321 w 3804061"/>
              <a:gd name="connsiteY4" fmla="*/ 2033081 h 2062984"/>
              <a:gd name="connsiteX5" fmla="*/ 3346861 w 3804061"/>
              <a:gd name="connsiteY5" fmla="*/ 2052536 h 2062984"/>
              <a:gd name="connsiteX6" fmla="*/ 3171763 w 3804061"/>
              <a:gd name="connsiteY6" fmla="*/ 2062264 h 2062984"/>
              <a:gd name="connsiteX7" fmla="*/ 2977210 w 3804061"/>
              <a:gd name="connsiteY7" fmla="*/ 2062264 h 2062984"/>
              <a:gd name="connsiteX8" fmla="*/ 2792385 w 3804061"/>
              <a:gd name="connsiteY8" fmla="*/ 2062264 h 2062984"/>
              <a:gd name="connsiteX9" fmla="*/ 2578376 w 3804061"/>
              <a:gd name="connsiteY9" fmla="*/ 2062264 h 2062984"/>
              <a:gd name="connsiteX10" fmla="*/ 2335185 w 3804061"/>
              <a:gd name="connsiteY10" fmla="*/ 2062264 h 2062984"/>
              <a:gd name="connsiteX11" fmla="*/ 1809891 w 3804061"/>
              <a:gd name="connsiteY11" fmla="*/ 2062264 h 2062984"/>
              <a:gd name="connsiteX12" fmla="*/ 1391602 w 3804061"/>
              <a:gd name="connsiteY12" fmla="*/ 2062264 h 2062984"/>
              <a:gd name="connsiteX13" fmla="*/ 1051134 w 3804061"/>
              <a:gd name="connsiteY13" fmla="*/ 2062264 h 2062984"/>
              <a:gd name="connsiteX14" fmla="*/ 574478 w 3804061"/>
              <a:gd name="connsiteY14" fmla="*/ 2052536 h 2062984"/>
              <a:gd name="connsiteX15" fmla="*/ 360469 w 3804061"/>
              <a:gd name="connsiteY15" fmla="*/ 2013626 h 2062984"/>
              <a:gd name="connsiteX16" fmla="*/ 127006 w 3804061"/>
              <a:gd name="connsiteY16" fmla="*/ 1857983 h 2062984"/>
              <a:gd name="connsiteX17" fmla="*/ 58912 w 3804061"/>
              <a:gd name="connsiteY17" fmla="*/ 1614792 h 2062984"/>
              <a:gd name="connsiteX18" fmla="*/ 29729 w 3804061"/>
              <a:gd name="connsiteY18" fmla="*/ 1381328 h 2062984"/>
              <a:gd name="connsiteX19" fmla="*/ 20002 w 3804061"/>
              <a:gd name="connsiteY19" fmla="*/ 1001949 h 2062984"/>
              <a:gd name="connsiteX20" fmla="*/ 547 w 3804061"/>
              <a:gd name="connsiteY20" fmla="*/ 593388 h 2062984"/>
              <a:gd name="connsiteX21" fmla="*/ 10274 w 3804061"/>
              <a:gd name="connsiteY21" fmla="*/ 389106 h 2062984"/>
              <a:gd name="connsiteX22" fmla="*/ 58912 w 3804061"/>
              <a:gd name="connsiteY22" fmla="*/ 0 h 2062984"/>
              <a:gd name="connsiteX0" fmla="*/ 3804742 w 3804742"/>
              <a:gd name="connsiteY0" fmla="*/ 1439694 h 2062984"/>
              <a:gd name="connsiteX1" fmla="*/ 3795015 w 3804742"/>
              <a:gd name="connsiteY1" fmla="*/ 1750979 h 2062984"/>
              <a:gd name="connsiteX2" fmla="*/ 3765832 w 3804742"/>
              <a:gd name="connsiteY2" fmla="*/ 1906622 h 2062984"/>
              <a:gd name="connsiteX3" fmla="*/ 3658827 w 3804742"/>
              <a:gd name="connsiteY3" fmla="*/ 1974715 h 2062984"/>
              <a:gd name="connsiteX4" fmla="*/ 3474002 w 3804742"/>
              <a:gd name="connsiteY4" fmla="*/ 2033081 h 2062984"/>
              <a:gd name="connsiteX5" fmla="*/ 3347542 w 3804742"/>
              <a:gd name="connsiteY5" fmla="*/ 2052536 h 2062984"/>
              <a:gd name="connsiteX6" fmla="*/ 3172444 w 3804742"/>
              <a:gd name="connsiteY6" fmla="*/ 2062264 h 2062984"/>
              <a:gd name="connsiteX7" fmla="*/ 2977891 w 3804742"/>
              <a:gd name="connsiteY7" fmla="*/ 2062264 h 2062984"/>
              <a:gd name="connsiteX8" fmla="*/ 2793066 w 3804742"/>
              <a:gd name="connsiteY8" fmla="*/ 2062264 h 2062984"/>
              <a:gd name="connsiteX9" fmla="*/ 2579057 w 3804742"/>
              <a:gd name="connsiteY9" fmla="*/ 2062264 h 2062984"/>
              <a:gd name="connsiteX10" fmla="*/ 2335866 w 3804742"/>
              <a:gd name="connsiteY10" fmla="*/ 2062264 h 2062984"/>
              <a:gd name="connsiteX11" fmla="*/ 1810572 w 3804742"/>
              <a:gd name="connsiteY11" fmla="*/ 2062264 h 2062984"/>
              <a:gd name="connsiteX12" fmla="*/ 1392283 w 3804742"/>
              <a:gd name="connsiteY12" fmla="*/ 2062264 h 2062984"/>
              <a:gd name="connsiteX13" fmla="*/ 1051815 w 3804742"/>
              <a:gd name="connsiteY13" fmla="*/ 2062264 h 2062984"/>
              <a:gd name="connsiteX14" fmla="*/ 575159 w 3804742"/>
              <a:gd name="connsiteY14" fmla="*/ 2052536 h 2062984"/>
              <a:gd name="connsiteX15" fmla="*/ 361150 w 3804742"/>
              <a:gd name="connsiteY15" fmla="*/ 2013626 h 2062984"/>
              <a:gd name="connsiteX16" fmla="*/ 127687 w 3804742"/>
              <a:gd name="connsiteY16" fmla="*/ 1857983 h 2062984"/>
              <a:gd name="connsiteX17" fmla="*/ 59593 w 3804742"/>
              <a:gd name="connsiteY17" fmla="*/ 1614792 h 2062984"/>
              <a:gd name="connsiteX18" fmla="*/ 30410 w 3804742"/>
              <a:gd name="connsiteY18" fmla="*/ 1381328 h 2062984"/>
              <a:gd name="connsiteX19" fmla="*/ 20683 w 3804742"/>
              <a:gd name="connsiteY19" fmla="*/ 1001949 h 2062984"/>
              <a:gd name="connsiteX20" fmla="*/ 1228 w 3804742"/>
              <a:gd name="connsiteY20" fmla="*/ 593388 h 2062984"/>
              <a:gd name="connsiteX21" fmla="*/ 59594 w 3804742"/>
              <a:gd name="connsiteY21" fmla="*/ 321012 h 2062984"/>
              <a:gd name="connsiteX22" fmla="*/ 59593 w 3804742"/>
              <a:gd name="connsiteY22" fmla="*/ 0 h 2062984"/>
              <a:gd name="connsiteX0" fmla="*/ 3784922 w 3784922"/>
              <a:gd name="connsiteY0" fmla="*/ 1439694 h 2062984"/>
              <a:gd name="connsiteX1" fmla="*/ 3775195 w 3784922"/>
              <a:gd name="connsiteY1" fmla="*/ 1750979 h 2062984"/>
              <a:gd name="connsiteX2" fmla="*/ 3746012 w 3784922"/>
              <a:gd name="connsiteY2" fmla="*/ 1906622 h 2062984"/>
              <a:gd name="connsiteX3" fmla="*/ 3639007 w 3784922"/>
              <a:gd name="connsiteY3" fmla="*/ 1974715 h 2062984"/>
              <a:gd name="connsiteX4" fmla="*/ 3454182 w 3784922"/>
              <a:gd name="connsiteY4" fmla="*/ 2033081 h 2062984"/>
              <a:gd name="connsiteX5" fmla="*/ 3327722 w 3784922"/>
              <a:gd name="connsiteY5" fmla="*/ 2052536 h 2062984"/>
              <a:gd name="connsiteX6" fmla="*/ 3152624 w 3784922"/>
              <a:gd name="connsiteY6" fmla="*/ 2062264 h 2062984"/>
              <a:gd name="connsiteX7" fmla="*/ 2958071 w 3784922"/>
              <a:gd name="connsiteY7" fmla="*/ 2062264 h 2062984"/>
              <a:gd name="connsiteX8" fmla="*/ 2773246 w 3784922"/>
              <a:gd name="connsiteY8" fmla="*/ 2062264 h 2062984"/>
              <a:gd name="connsiteX9" fmla="*/ 2559237 w 3784922"/>
              <a:gd name="connsiteY9" fmla="*/ 2062264 h 2062984"/>
              <a:gd name="connsiteX10" fmla="*/ 2316046 w 3784922"/>
              <a:gd name="connsiteY10" fmla="*/ 2062264 h 2062984"/>
              <a:gd name="connsiteX11" fmla="*/ 1790752 w 3784922"/>
              <a:gd name="connsiteY11" fmla="*/ 2062264 h 2062984"/>
              <a:gd name="connsiteX12" fmla="*/ 1372463 w 3784922"/>
              <a:gd name="connsiteY12" fmla="*/ 2062264 h 2062984"/>
              <a:gd name="connsiteX13" fmla="*/ 1031995 w 3784922"/>
              <a:gd name="connsiteY13" fmla="*/ 2062264 h 2062984"/>
              <a:gd name="connsiteX14" fmla="*/ 555339 w 3784922"/>
              <a:gd name="connsiteY14" fmla="*/ 2052536 h 2062984"/>
              <a:gd name="connsiteX15" fmla="*/ 341330 w 3784922"/>
              <a:gd name="connsiteY15" fmla="*/ 2013626 h 2062984"/>
              <a:gd name="connsiteX16" fmla="*/ 107867 w 3784922"/>
              <a:gd name="connsiteY16" fmla="*/ 1857983 h 2062984"/>
              <a:gd name="connsiteX17" fmla="*/ 39773 w 3784922"/>
              <a:gd name="connsiteY17" fmla="*/ 1614792 h 2062984"/>
              <a:gd name="connsiteX18" fmla="*/ 10590 w 3784922"/>
              <a:gd name="connsiteY18" fmla="*/ 1381328 h 2062984"/>
              <a:gd name="connsiteX19" fmla="*/ 863 w 3784922"/>
              <a:gd name="connsiteY19" fmla="*/ 1001949 h 2062984"/>
              <a:gd name="connsiteX20" fmla="*/ 30047 w 3784922"/>
              <a:gd name="connsiteY20" fmla="*/ 603116 h 2062984"/>
              <a:gd name="connsiteX21" fmla="*/ 39774 w 3784922"/>
              <a:gd name="connsiteY21" fmla="*/ 321012 h 2062984"/>
              <a:gd name="connsiteX22" fmla="*/ 39773 w 3784922"/>
              <a:gd name="connsiteY22" fmla="*/ 0 h 2062984"/>
              <a:gd name="connsiteX0" fmla="*/ 3774456 w 3774456"/>
              <a:gd name="connsiteY0" fmla="*/ 1439694 h 2062984"/>
              <a:gd name="connsiteX1" fmla="*/ 3764729 w 3774456"/>
              <a:gd name="connsiteY1" fmla="*/ 1750979 h 2062984"/>
              <a:gd name="connsiteX2" fmla="*/ 3735546 w 3774456"/>
              <a:gd name="connsiteY2" fmla="*/ 1906622 h 2062984"/>
              <a:gd name="connsiteX3" fmla="*/ 3628541 w 3774456"/>
              <a:gd name="connsiteY3" fmla="*/ 1974715 h 2062984"/>
              <a:gd name="connsiteX4" fmla="*/ 3443716 w 3774456"/>
              <a:gd name="connsiteY4" fmla="*/ 2033081 h 2062984"/>
              <a:gd name="connsiteX5" fmla="*/ 3317256 w 3774456"/>
              <a:gd name="connsiteY5" fmla="*/ 2052536 h 2062984"/>
              <a:gd name="connsiteX6" fmla="*/ 3142158 w 3774456"/>
              <a:gd name="connsiteY6" fmla="*/ 2062264 h 2062984"/>
              <a:gd name="connsiteX7" fmla="*/ 2947605 w 3774456"/>
              <a:gd name="connsiteY7" fmla="*/ 2062264 h 2062984"/>
              <a:gd name="connsiteX8" fmla="*/ 2762780 w 3774456"/>
              <a:gd name="connsiteY8" fmla="*/ 2062264 h 2062984"/>
              <a:gd name="connsiteX9" fmla="*/ 2548771 w 3774456"/>
              <a:gd name="connsiteY9" fmla="*/ 2062264 h 2062984"/>
              <a:gd name="connsiteX10" fmla="*/ 2305580 w 3774456"/>
              <a:gd name="connsiteY10" fmla="*/ 2062264 h 2062984"/>
              <a:gd name="connsiteX11" fmla="*/ 1780286 w 3774456"/>
              <a:gd name="connsiteY11" fmla="*/ 2062264 h 2062984"/>
              <a:gd name="connsiteX12" fmla="*/ 1361997 w 3774456"/>
              <a:gd name="connsiteY12" fmla="*/ 2062264 h 2062984"/>
              <a:gd name="connsiteX13" fmla="*/ 1021529 w 3774456"/>
              <a:gd name="connsiteY13" fmla="*/ 2062264 h 2062984"/>
              <a:gd name="connsiteX14" fmla="*/ 544873 w 3774456"/>
              <a:gd name="connsiteY14" fmla="*/ 2052536 h 2062984"/>
              <a:gd name="connsiteX15" fmla="*/ 330864 w 3774456"/>
              <a:gd name="connsiteY15" fmla="*/ 2013626 h 2062984"/>
              <a:gd name="connsiteX16" fmla="*/ 97401 w 3774456"/>
              <a:gd name="connsiteY16" fmla="*/ 1857983 h 2062984"/>
              <a:gd name="connsiteX17" fmla="*/ 29307 w 3774456"/>
              <a:gd name="connsiteY17" fmla="*/ 1614792 h 2062984"/>
              <a:gd name="connsiteX18" fmla="*/ 124 w 3774456"/>
              <a:gd name="connsiteY18" fmla="*/ 1381328 h 2062984"/>
              <a:gd name="connsiteX19" fmla="*/ 39036 w 3774456"/>
              <a:gd name="connsiteY19" fmla="*/ 992221 h 2062984"/>
              <a:gd name="connsiteX20" fmla="*/ 19581 w 3774456"/>
              <a:gd name="connsiteY20" fmla="*/ 603116 h 2062984"/>
              <a:gd name="connsiteX21" fmla="*/ 29308 w 3774456"/>
              <a:gd name="connsiteY21" fmla="*/ 321012 h 2062984"/>
              <a:gd name="connsiteX22" fmla="*/ 29307 w 3774456"/>
              <a:gd name="connsiteY22" fmla="*/ 0 h 2062984"/>
              <a:gd name="connsiteX0" fmla="*/ 3774436 w 3774436"/>
              <a:gd name="connsiteY0" fmla="*/ 1439694 h 2062984"/>
              <a:gd name="connsiteX1" fmla="*/ 3764709 w 3774436"/>
              <a:gd name="connsiteY1" fmla="*/ 1750979 h 2062984"/>
              <a:gd name="connsiteX2" fmla="*/ 3735526 w 3774436"/>
              <a:gd name="connsiteY2" fmla="*/ 1906622 h 2062984"/>
              <a:gd name="connsiteX3" fmla="*/ 3628521 w 3774436"/>
              <a:gd name="connsiteY3" fmla="*/ 1974715 h 2062984"/>
              <a:gd name="connsiteX4" fmla="*/ 3443696 w 3774436"/>
              <a:gd name="connsiteY4" fmla="*/ 2033081 h 2062984"/>
              <a:gd name="connsiteX5" fmla="*/ 3317236 w 3774436"/>
              <a:gd name="connsiteY5" fmla="*/ 2052536 h 2062984"/>
              <a:gd name="connsiteX6" fmla="*/ 3142138 w 3774436"/>
              <a:gd name="connsiteY6" fmla="*/ 2062264 h 2062984"/>
              <a:gd name="connsiteX7" fmla="*/ 2947585 w 3774436"/>
              <a:gd name="connsiteY7" fmla="*/ 2062264 h 2062984"/>
              <a:gd name="connsiteX8" fmla="*/ 2762760 w 3774436"/>
              <a:gd name="connsiteY8" fmla="*/ 2062264 h 2062984"/>
              <a:gd name="connsiteX9" fmla="*/ 2548751 w 3774436"/>
              <a:gd name="connsiteY9" fmla="*/ 2062264 h 2062984"/>
              <a:gd name="connsiteX10" fmla="*/ 2305560 w 3774436"/>
              <a:gd name="connsiteY10" fmla="*/ 2062264 h 2062984"/>
              <a:gd name="connsiteX11" fmla="*/ 1780266 w 3774436"/>
              <a:gd name="connsiteY11" fmla="*/ 2062264 h 2062984"/>
              <a:gd name="connsiteX12" fmla="*/ 1361977 w 3774436"/>
              <a:gd name="connsiteY12" fmla="*/ 2062264 h 2062984"/>
              <a:gd name="connsiteX13" fmla="*/ 1021509 w 3774436"/>
              <a:gd name="connsiteY13" fmla="*/ 2062264 h 2062984"/>
              <a:gd name="connsiteX14" fmla="*/ 544853 w 3774436"/>
              <a:gd name="connsiteY14" fmla="*/ 2052536 h 2062984"/>
              <a:gd name="connsiteX15" fmla="*/ 330844 w 3774436"/>
              <a:gd name="connsiteY15" fmla="*/ 2013626 h 2062984"/>
              <a:gd name="connsiteX16" fmla="*/ 97381 w 3774436"/>
              <a:gd name="connsiteY16" fmla="*/ 1857983 h 2062984"/>
              <a:gd name="connsiteX17" fmla="*/ 29287 w 3774436"/>
              <a:gd name="connsiteY17" fmla="*/ 1614792 h 2062984"/>
              <a:gd name="connsiteX18" fmla="*/ 104 w 3774436"/>
              <a:gd name="connsiteY18" fmla="*/ 1381328 h 2062984"/>
              <a:gd name="connsiteX19" fmla="*/ 19561 w 3774436"/>
              <a:gd name="connsiteY19" fmla="*/ 992221 h 2062984"/>
              <a:gd name="connsiteX20" fmla="*/ 19561 w 3774436"/>
              <a:gd name="connsiteY20" fmla="*/ 603116 h 2062984"/>
              <a:gd name="connsiteX21" fmla="*/ 29288 w 3774436"/>
              <a:gd name="connsiteY21" fmla="*/ 321012 h 2062984"/>
              <a:gd name="connsiteX22" fmla="*/ 29287 w 3774436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59188 w 3759188"/>
              <a:gd name="connsiteY0" fmla="*/ 1439694 h 2062984"/>
              <a:gd name="connsiteX1" fmla="*/ 3749461 w 3759188"/>
              <a:gd name="connsiteY1" fmla="*/ 1750979 h 2062984"/>
              <a:gd name="connsiteX2" fmla="*/ 3720278 w 3759188"/>
              <a:gd name="connsiteY2" fmla="*/ 1906622 h 2062984"/>
              <a:gd name="connsiteX3" fmla="*/ 3613273 w 3759188"/>
              <a:gd name="connsiteY3" fmla="*/ 1974715 h 2062984"/>
              <a:gd name="connsiteX4" fmla="*/ 3428448 w 3759188"/>
              <a:gd name="connsiteY4" fmla="*/ 2033081 h 2062984"/>
              <a:gd name="connsiteX5" fmla="*/ 3301988 w 3759188"/>
              <a:gd name="connsiteY5" fmla="*/ 2052536 h 2062984"/>
              <a:gd name="connsiteX6" fmla="*/ 3126890 w 3759188"/>
              <a:gd name="connsiteY6" fmla="*/ 2062264 h 2062984"/>
              <a:gd name="connsiteX7" fmla="*/ 2932337 w 3759188"/>
              <a:gd name="connsiteY7" fmla="*/ 2062264 h 2062984"/>
              <a:gd name="connsiteX8" fmla="*/ 2747512 w 3759188"/>
              <a:gd name="connsiteY8" fmla="*/ 2062264 h 2062984"/>
              <a:gd name="connsiteX9" fmla="*/ 2533503 w 3759188"/>
              <a:gd name="connsiteY9" fmla="*/ 2062264 h 2062984"/>
              <a:gd name="connsiteX10" fmla="*/ 2290312 w 3759188"/>
              <a:gd name="connsiteY10" fmla="*/ 2062264 h 2062984"/>
              <a:gd name="connsiteX11" fmla="*/ 1765018 w 3759188"/>
              <a:gd name="connsiteY11" fmla="*/ 2062264 h 2062984"/>
              <a:gd name="connsiteX12" fmla="*/ 1346729 w 3759188"/>
              <a:gd name="connsiteY12" fmla="*/ 2062264 h 2062984"/>
              <a:gd name="connsiteX13" fmla="*/ 1006261 w 3759188"/>
              <a:gd name="connsiteY13" fmla="*/ 2062264 h 2062984"/>
              <a:gd name="connsiteX14" fmla="*/ 529605 w 3759188"/>
              <a:gd name="connsiteY14" fmla="*/ 2052536 h 2062984"/>
              <a:gd name="connsiteX15" fmla="*/ 315596 w 3759188"/>
              <a:gd name="connsiteY15" fmla="*/ 2013626 h 2062984"/>
              <a:gd name="connsiteX16" fmla="*/ 82133 w 3759188"/>
              <a:gd name="connsiteY16" fmla="*/ 1857983 h 2062984"/>
              <a:gd name="connsiteX17" fmla="*/ 14039 w 3759188"/>
              <a:gd name="connsiteY17" fmla="*/ 1614792 h 2062984"/>
              <a:gd name="connsiteX18" fmla="*/ 23766 w 3759188"/>
              <a:gd name="connsiteY18" fmla="*/ 1371601 h 2062984"/>
              <a:gd name="connsiteX19" fmla="*/ 4313 w 3759188"/>
              <a:gd name="connsiteY19" fmla="*/ 992221 h 2062984"/>
              <a:gd name="connsiteX20" fmla="*/ 4313 w 3759188"/>
              <a:gd name="connsiteY20" fmla="*/ 603116 h 2062984"/>
              <a:gd name="connsiteX21" fmla="*/ 14040 w 3759188"/>
              <a:gd name="connsiteY21" fmla="*/ 321012 h 2062984"/>
              <a:gd name="connsiteX22" fmla="*/ 14039 w 3759188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56747 w 3756747"/>
              <a:gd name="connsiteY0" fmla="*/ 1439694 h 2062984"/>
              <a:gd name="connsiteX1" fmla="*/ 3747020 w 3756747"/>
              <a:gd name="connsiteY1" fmla="*/ 1750979 h 2062984"/>
              <a:gd name="connsiteX2" fmla="*/ 3717837 w 3756747"/>
              <a:gd name="connsiteY2" fmla="*/ 1906622 h 2062984"/>
              <a:gd name="connsiteX3" fmla="*/ 3610832 w 3756747"/>
              <a:gd name="connsiteY3" fmla="*/ 1974715 h 2062984"/>
              <a:gd name="connsiteX4" fmla="*/ 3426007 w 3756747"/>
              <a:gd name="connsiteY4" fmla="*/ 2033081 h 2062984"/>
              <a:gd name="connsiteX5" fmla="*/ 3299547 w 3756747"/>
              <a:gd name="connsiteY5" fmla="*/ 2052536 h 2062984"/>
              <a:gd name="connsiteX6" fmla="*/ 3124449 w 3756747"/>
              <a:gd name="connsiteY6" fmla="*/ 2062264 h 2062984"/>
              <a:gd name="connsiteX7" fmla="*/ 2929896 w 3756747"/>
              <a:gd name="connsiteY7" fmla="*/ 2062264 h 2062984"/>
              <a:gd name="connsiteX8" fmla="*/ 2745071 w 3756747"/>
              <a:gd name="connsiteY8" fmla="*/ 2062264 h 2062984"/>
              <a:gd name="connsiteX9" fmla="*/ 2531062 w 3756747"/>
              <a:gd name="connsiteY9" fmla="*/ 2062264 h 2062984"/>
              <a:gd name="connsiteX10" fmla="*/ 2287871 w 3756747"/>
              <a:gd name="connsiteY10" fmla="*/ 2062264 h 2062984"/>
              <a:gd name="connsiteX11" fmla="*/ 1762577 w 3756747"/>
              <a:gd name="connsiteY11" fmla="*/ 2062264 h 2062984"/>
              <a:gd name="connsiteX12" fmla="*/ 1344288 w 3756747"/>
              <a:gd name="connsiteY12" fmla="*/ 2062264 h 2062984"/>
              <a:gd name="connsiteX13" fmla="*/ 1003820 w 3756747"/>
              <a:gd name="connsiteY13" fmla="*/ 2062264 h 2062984"/>
              <a:gd name="connsiteX14" fmla="*/ 527164 w 3756747"/>
              <a:gd name="connsiteY14" fmla="*/ 2052536 h 2062984"/>
              <a:gd name="connsiteX15" fmla="*/ 313155 w 3756747"/>
              <a:gd name="connsiteY15" fmla="*/ 2013626 h 2062984"/>
              <a:gd name="connsiteX16" fmla="*/ 79692 w 3756747"/>
              <a:gd name="connsiteY16" fmla="*/ 1857983 h 2062984"/>
              <a:gd name="connsiteX17" fmla="*/ 11598 w 3756747"/>
              <a:gd name="connsiteY17" fmla="*/ 1614792 h 2062984"/>
              <a:gd name="connsiteX18" fmla="*/ 21325 w 3756747"/>
              <a:gd name="connsiteY18" fmla="*/ 1371601 h 2062984"/>
              <a:gd name="connsiteX19" fmla="*/ 1872 w 3756747"/>
              <a:gd name="connsiteY19" fmla="*/ 992221 h 2062984"/>
              <a:gd name="connsiteX20" fmla="*/ 1872 w 3756747"/>
              <a:gd name="connsiteY20" fmla="*/ 603116 h 2062984"/>
              <a:gd name="connsiteX21" fmla="*/ 11599 w 3756747"/>
              <a:gd name="connsiteY21" fmla="*/ 321012 h 2062984"/>
              <a:gd name="connsiteX22" fmla="*/ 11598 w 3756747"/>
              <a:gd name="connsiteY22" fmla="*/ 0 h 2062984"/>
              <a:gd name="connsiteX0" fmla="*/ 3772220 w 3772220"/>
              <a:gd name="connsiteY0" fmla="*/ 1439694 h 2062984"/>
              <a:gd name="connsiteX1" fmla="*/ 3762493 w 3772220"/>
              <a:gd name="connsiteY1" fmla="*/ 1750979 h 2062984"/>
              <a:gd name="connsiteX2" fmla="*/ 3733310 w 3772220"/>
              <a:gd name="connsiteY2" fmla="*/ 1906622 h 2062984"/>
              <a:gd name="connsiteX3" fmla="*/ 3626305 w 3772220"/>
              <a:gd name="connsiteY3" fmla="*/ 1974715 h 2062984"/>
              <a:gd name="connsiteX4" fmla="*/ 3441480 w 3772220"/>
              <a:gd name="connsiteY4" fmla="*/ 2033081 h 2062984"/>
              <a:gd name="connsiteX5" fmla="*/ 3315020 w 3772220"/>
              <a:gd name="connsiteY5" fmla="*/ 2052536 h 2062984"/>
              <a:gd name="connsiteX6" fmla="*/ 3139922 w 3772220"/>
              <a:gd name="connsiteY6" fmla="*/ 2062264 h 2062984"/>
              <a:gd name="connsiteX7" fmla="*/ 2945369 w 3772220"/>
              <a:gd name="connsiteY7" fmla="*/ 2062264 h 2062984"/>
              <a:gd name="connsiteX8" fmla="*/ 2760544 w 3772220"/>
              <a:gd name="connsiteY8" fmla="*/ 2062264 h 2062984"/>
              <a:gd name="connsiteX9" fmla="*/ 2546535 w 3772220"/>
              <a:gd name="connsiteY9" fmla="*/ 2062264 h 2062984"/>
              <a:gd name="connsiteX10" fmla="*/ 2303344 w 3772220"/>
              <a:gd name="connsiteY10" fmla="*/ 2062264 h 2062984"/>
              <a:gd name="connsiteX11" fmla="*/ 1778050 w 3772220"/>
              <a:gd name="connsiteY11" fmla="*/ 2062264 h 2062984"/>
              <a:gd name="connsiteX12" fmla="*/ 1359761 w 3772220"/>
              <a:gd name="connsiteY12" fmla="*/ 2062264 h 2062984"/>
              <a:gd name="connsiteX13" fmla="*/ 1019293 w 3772220"/>
              <a:gd name="connsiteY13" fmla="*/ 2062264 h 2062984"/>
              <a:gd name="connsiteX14" fmla="*/ 542637 w 3772220"/>
              <a:gd name="connsiteY14" fmla="*/ 2052536 h 2062984"/>
              <a:gd name="connsiteX15" fmla="*/ 328628 w 3772220"/>
              <a:gd name="connsiteY15" fmla="*/ 2013626 h 2062984"/>
              <a:gd name="connsiteX16" fmla="*/ 95165 w 3772220"/>
              <a:gd name="connsiteY16" fmla="*/ 1857983 h 2062984"/>
              <a:gd name="connsiteX17" fmla="*/ 27071 w 3772220"/>
              <a:gd name="connsiteY17" fmla="*/ 1614792 h 2062984"/>
              <a:gd name="connsiteX18" fmla="*/ 7615 w 3772220"/>
              <a:gd name="connsiteY18" fmla="*/ 1371601 h 2062984"/>
              <a:gd name="connsiteX19" fmla="*/ 17345 w 3772220"/>
              <a:gd name="connsiteY19" fmla="*/ 992221 h 2062984"/>
              <a:gd name="connsiteX20" fmla="*/ 17345 w 3772220"/>
              <a:gd name="connsiteY20" fmla="*/ 603116 h 2062984"/>
              <a:gd name="connsiteX21" fmla="*/ 27072 w 3772220"/>
              <a:gd name="connsiteY21" fmla="*/ 321012 h 2062984"/>
              <a:gd name="connsiteX22" fmla="*/ 27071 w 3772220"/>
              <a:gd name="connsiteY22" fmla="*/ 0 h 2062984"/>
              <a:gd name="connsiteX0" fmla="*/ 3772220 w 3772305"/>
              <a:gd name="connsiteY0" fmla="*/ 1439694 h 2062984"/>
              <a:gd name="connsiteX1" fmla="*/ 3762493 w 3772305"/>
              <a:gd name="connsiteY1" fmla="*/ 1750979 h 2062984"/>
              <a:gd name="connsiteX2" fmla="*/ 3684671 w 3772305"/>
              <a:gd name="connsiteY2" fmla="*/ 1877439 h 2062984"/>
              <a:gd name="connsiteX3" fmla="*/ 3626305 w 3772305"/>
              <a:gd name="connsiteY3" fmla="*/ 1974715 h 2062984"/>
              <a:gd name="connsiteX4" fmla="*/ 3441480 w 3772305"/>
              <a:gd name="connsiteY4" fmla="*/ 2033081 h 2062984"/>
              <a:gd name="connsiteX5" fmla="*/ 3315020 w 3772305"/>
              <a:gd name="connsiteY5" fmla="*/ 2052536 h 2062984"/>
              <a:gd name="connsiteX6" fmla="*/ 3139922 w 3772305"/>
              <a:gd name="connsiteY6" fmla="*/ 2062264 h 2062984"/>
              <a:gd name="connsiteX7" fmla="*/ 2945369 w 3772305"/>
              <a:gd name="connsiteY7" fmla="*/ 2062264 h 2062984"/>
              <a:gd name="connsiteX8" fmla="*/ 2760544 w 3772305"/>
              <a:gd name="connsiteY8" fmla="*/ 2062264 h 2062984"/>
              <a:gd name="connsiteX9" fmla="*/ 2546535 w 3772305"/>
              <a:gd name="connsiteY9" fmla="*/ 2062264 h 2062984"/>
              <a:gd name="connsiteX10" fmla="*/ 2303344 w 3772305"/>
              <a:gd name="connsiteY10" fmla="*/ 2062264 h 2062984"/>
              <a:gd name="connsiteX11" fmla="*/ 1778050 w 3772305"/>
              <a:gd name="connsiteY11" fmla="*/ 2062264 h 2062984"/>
              <a:gd name="connsiteX12" fmla="*/ 1359761 w 3772305"/>
              <a:gd name="connsiteY12" fmla="*/ 2062264 h 2062984"/>
              <a:gd name="connsiteX13" fmla="*/ 1019293 w 3772305"/>
              <a:gd name="connsiteY13" fmla="*/ 2062264 h 2062984"/>
              <a:gd name="connsiteX14" fmla="*/ 542637 w 3772305"/>
              <a:gd name="connsiteY14" fmla="*/ 2052536 h 2062984"/>
              <a:gd name="connsiteX15" fmla="*/ 328628 w 3772305"/>
              <a:gd name="connsiteY15" fmla="*/ 2013626 h 2062984"/>
              <a:gd name="connsiteX16" fmla="*/ 95165 w 3772305"/>
              <a:gd name="connsiteY16" fmla="*/ 1857983 h 2062984"/>
              <a:gd name="connsiteX17" fmla="*/ 27071 w 3772305"/>
              <a:gd name="connsiteY17" fmla="*/ 1614792 h 2062984"/>
              <a:gd name="connsiteX18" fmla="*/ 7615 w 3772305"/>
              <a:gd name="connsiteY18" fmla="*/ 1371601 h 2062984"/>
              <a:gd name="connsiteX19" fmla="*/ 17345 w 3772305"/>
              <a:gd name="connsiteY19" fmla="*/ 992221 h 2062984"/>
              <a:gd name="connsiteX20" fmla="*/ 17345 w 3772305"/>
              <a:gd name="connsiteY20" fmla="*/ 603116 h 2062984"/>
              <a:gd name="connsiteX21" fmla="*/ 27072 w 3772305"/>
              <a:gd name="connsiteY21" fmla="*/ 321012 h 2062984"/>
              <a:gd name="connsiteX22" fmla="*/ 27071 w 3772305"/>
              <a:gd name="connsiteY22" fmla="*/ 0 h 2062984"/>
              <a:gd name="connsiteX0" fmla="*/ 3772220 w 3776025"/>
              <a:gd name="connsiteY0" fmla="*/ 1439694 h 2062984"/>
              <a:gd name="connsiteX1" fmla="*/ 3762493 w 3776025"/>
              <a:gd name="connsiteY1" fmla="*/ 1750979 h 2062984"/>
              <a:gd name="connsiteX2" fmla="*/ 3626305 w 3776025"/>
              <a:gd name="connsiteY2" fmla="*/ 1974715 h 2062984"/>
              <a:gd name="connsiteX3" fmla="*/ 3441480 w 3776025"/>
              <a:gd name="connsiteY3" fmla="*/ 2033081 h 2062984"/>
              <a:gd name="connsiteX4" fmla="*/ 3315020 w 3776025"/>
              <a:gd name="connsiteY4" fmla="*/ 2052536 h 2062984"/>
              <a:gd name="connsiteX5" fmla="*/ 3139922 w 3776025"/>
              <a:gd name="connsiteY5" fmla="*/ 2062264 h 2062984"/>
              <a:gd name="connsiteX6" fmla="*/ 2945369 w 3776025"/>
              <a:gd name="connsiteY6" fmla="*/ 2062264 h 2062984"/>
              <a:gd name="connsiteX7" fmla="*/ 2760544 w 3776025"/>
              <a:gd name="connsiteY7" fmla="*/ 2062264 h 2062984"/>
              <a:gd name="connsiteX8" fmla="*/ 2546535 w 3776025"/>
              <a:gd name="connsiteY8" fmla="*/ 2062264 h 2062984"/>
              <a:gd name="connsiteX9" fmla="*/ 2303344 w 3776025"/>
              <a:gd name="connsiteY9" fmla="*/ 2062264 h 2062984"/>
              <a:gd name="connsiteX10" fmla="*/ 1778050 w 3776025"/>
              <a:gd name="connsiteY10" fmla="*/ 2062264 h 2062984"/>
              <a:gd name="connsiteX11" fmla="*/ 1359761 w 3776025"/>
              <a:gd name="connsiteY11" fmla="*/ 2062264 h 2062984"/>
              <a:gd name="connsiteX12" fmla="*/ 1019293 w 3776025"/>
              <a:gd name="connsiteY12" fmla="*/ 2062264 h 2062984"/>
              <a:gd name="connsiteX13" fmla="*/ 542637 w 3776025"/>
              <a:gd name="connsiteY13" fmla="*/ 2052536 h 2062984"/>
              <a:gd name="connsiteX14" fmla="*/ 328628 w 3776025"/>
              <a:gd name="connsiteY14" fmla="*/ 2013626 h 2062984"/>
              <a:gd name="connsiteX15" fmla="*/ 95165 w 3776025"/>
              <a:gd name="connsiteY15" fmla="*/ 1857983 h 2062984"/>
              <a:gd name="connsiteX16" fmla="*/ 27071 w 3776025"/>
              <a:gd name="connsiteY16" fmla="*/ 1614792 h 2062984"/>
              <a:gd name="connsiteX17" fmla="*/ 7615 w 3776025"/>
              <a:gd name="connsiteY17" fmla="*/ 1371601 h 2062984"/>
              <a:gd name="connsiteX18" fmla="*/ 17345 w 3776025"/>
              <a:gd name="connsiteY18" fmla="*/ 992221 h 2062984"/>
              <a:gd name="connsiteX19" fmla="*/ 17345 w 3776025"/>
              <a:gd name="connsiteY19" fmla="*/ 603116 h 2062984"/>
              <a:gd name="connsiteX20" fmla="*/ 27072 w 3776025"/>
              <a:gd name="connsiteY20" fmla="*/ 321012 h 2062984"/>
              <a:gd name="connsiteX21" fmla="*/ 27071 w 3776025"/>
              <a:gd name="connsiteY21" fmla="*/ 0 h 2062984"/>
              <a:gd name="connsiteX0" fmla="*/ 3772220 w 3776025"/>
              <a:gd name="connsiteY0" fmla="*/ 1439694 h 2062984"/>
              <a:gd name="connsiteX1" fmla="*/ 3762493 w 3776025"/>
              <a:gd name="connsiteY1" fmla="*/ 1750979 h 2062984"/>
              <a:gd name="connsiteX2" fmla="*/ 3626305 w 3776025"/>
              <a:gd name="connsiteY2" fmla="*/ 1974715 h 2062984"/>
              <a:gd name="connsiteX3" fmla="*/ 3441480 w 3776025"/>
              <a:gd name="connsiteY3" fmla="*/ 2033081 h 2062984"/>
              <a:gd name="connsiteX4" fmla="*/ 3139922 w 3776025"/>
              <a:gd name="connsiteY4" fmla="*/ 2062264 h 2062984"/>
              <a:gd name="connsiteX5" fmla="*/ 2945369 w 3776025"/>
              <a:gd name="connsiteY5" fmla="*/ 2062264 h 2062984"/>
              <a:gd name="connsiteX6" fmla="*/ 2760544 w 3776025"/>
              <a:gd name="connsiteY6" fmla="*/ 2062264 h 2062984"/>
              <a:gd name="connsiteX7" fmla="*/ 2546535 w 3776025"/>
              <a:gd name="connsiteY7" fmla="*/ 2062264 h 2062984"/>
              <a:gd name="connsiteX8" fmla="*/ 2303344 w 3776025"/>
              <a:gd name="connsiteY8" fmla="*/ 2062264 h 2062984"/>
              <a:gd name="connsiteX9" fmla="*/ 1778050 w 3776025"/>
              <a:gd name="connsiteY9" fmla="*/ 2062264 h 2062984"/>
              <a:gd name="connsiteX10" fmla="*/ 1359761 w 3776025"/>
              <a:gd name="connsiteY10" fmla="*/ 2062264 h 2062984"/>
              <a:gd name="connsiteX11" fmla="*/ 1019293 w 3776025"/>
              <a:gd name="connsiteY11" fmla="*/ 2062264 h 2062984"/>
              <a:gd name="connsiteX12" fmla="*/ 542637 w 3776025"/>
              <a:gd name="connsiteY12" fmla="*/ 2052536 h 2062984"/>
              <a:gd name="connsiteX13" fmla="*/ 328628 w 3776025"/>
              <a:gd name="connsiteY13" fmla="*/ 2013626 h 2062984"/>
              <a:gd name="connsiteX14" fmla="*/ 95165 w 3776025"/>
              <a:gd name="connsiteY14" fmla="*/ 1857983 h 2062984"/>
              <a:gd name="connsiteX15" fmla="*/ 27071 w 3776025"/>
              <a:gd name="connsiteY15" fmla="*/ 1614792 h 2062984"/>
              <a:gd name="connsiteX16" fmla="*/ 7615 w 3776025"/>
              <a:gd name="connsiteY16" fmla="*/ 1371601 h 2062984"/>
              <a:gd name="connsiteX17" fmla="*/ 17345 w 3776025"/>
              <a:gd name="connsiteY17" fmla="*/ 992221 h 2062984"/>
              <a:gd name="connsiteX18" fmla="*/ 17345 w 3776025"/>
              <a:gd name="connsiteY18" fmla="*/ 603116 h 2062984"/>
              <a:gd name="connsiteX19" fmla="*/ 27072 w 3776025"/>
              <a:gd name="connsiteY19" fmla="*/ 321012 h 2062984"/>
              <a:gd name="connsiteX20" fmla="*/ 27071 w 3776025"/>
              <a:gd name="connsiteY20" fmla="*/ 0 h 2062984"/>
              <a:gd name="connsiteX0" fmla="*/ 3772220 w 3776025"/>
              <a:gd name="connsiteY0" fmla="*/ 1439694 h 2064425"/>
              <a:gd name="connsiteX1" fmla="*/ 3762493 w 3776025"/>
              <a:gd name="connsiteY1" fmla="*/ 1750979 h 2064425"/>
              <a:gd name="connsiteX2" fmla="*/ 3626305 w 3776025"/>
              <a:gd name="connsiteY2" fmla="*/ 1974715 h 2064425"/>
              <a:gd name="connsiteX3" fmla="*/ 3441480 w 3776025"/>
              <a:gd name="connsiteY3" fmla="*/ 2033081 h 2064425"/>
              <a:gd name="connsiteX4" fmla="*/ 3139922 w 3776025"/>
              <a:gd name="connsiteY4" fmla="*/ 2062264 h 2064425"/>
              <a:gd name="connsiteX5" fmla="*/ 2760544 w 3776025"/>
              <a:gd name="connsiteY5" fmla="*/ 2062264 h 2064425"/>
              <a:gd name="connsiteX6" fmla="*/ 2546535 w 3776025"/>
              <a:gd name="connsiteY6" fmla="*/ 2062264 h 2064425"/>
              <a:gd name="connsiteX7" fmla="*/ 2303344 w 3776025"/>
              <a:gd name="connsiteY7" fmla="*/ 2062264 h 2064425"/>
              <a:gd name="connsiteX8" fmla="*/ 1778050 w 3776025"/>
              <a:gd name="connsiteY8" fmla="*/ 2062264 h 2064425"/>
              <a:gd name="connsiteX9" fmla="*/ 1359761 w 3776025"/>
              <a:gd name="connsiteY9" fmla="*/ 2062264 h 2064425"/>
              <a:gd name="connsiteX10" fmla="*/ 1019293 w 3776025"/>
              <a:gd name="connsiteY10" fmla="*/ 2062264 h 2064425"/>
              <a:gd name="connsiteX11" fmla="*/ 542637 w 3776025"/>
              <a:gd name="connsiteY11" fmla="*/ 2052536 h 2064425"/>
              <a:gd name="connsiteX12" fmla="*/ 328628 w 3776025"/>
              <a:gd name="connsiteY12" fmla="*/ 2013626 h 2064425"/>
              <a:gd name="connsiteX13" fmla="*/ 95165 w 3776025"/>
              <a:gd name="connsiteY13" fmla="*/ 1857983 h 2064425"/>
              <a:gd name="connsiteX14" fmla="*/ 27071 w 3776025"/>
              <a:gd name="connsiteY14" fmla="*/ 1614792 h 2064425"/>
              <a:gd name="connsiteX15" fmla="*/ 7615 w 3776025"/>
              <a:gd name="connsiteY15" fmla="*/ 1371601 h 2064425"/>
              <a:gd name="connsiteX16" fmla="*/ 17345 w 3776025"/>
              <a:gd name="connsiteY16" fmla="*/ 992221 h 2064425"/>
              <a:gd name="connsiteX17" fmla="*/ 17345 w 3776025"/>
              <a:gd name="connsiteY17" fmla="*/ 603116 h 2064425"/>
              <a:gd name="connsiteX18" fmla="*/ 27072 w 3776025"/>
              <a:gd name="connsiteY18" fmla="*/ 321012 h 2064425"/>
              <a:gd name="connsiteX19" fmla="*/ 27071 w 3776025"/>
              <a:gd name="connsiteY19" fmla="*/ 0 h 2064425"/>
              <a:gd name="connsiteX0" fmla="*/ 3772220 w 3776025"/>
              <a:gd name="connsiteY0" fmla="*/ 1439694 h 2064425"/>
              <a:gd name="connsiteX1" fmla="*/ 3762493 w 3776025"/>
              <a:gd name="connsiteY1" fmla="*/ 1750979 h 2064425"/>
              <a:gd name="connsiteX2" fmla="*/ 3626305 w 3776025"/>
              <a:gd name="connsiteY2" fmla="*/ 1974715 h 2064425"/>
              <a:gd name="connsiteX3" fmla="*/ 3441480 w 3776025"/>
              <a:gd name="connsiteY3" fmla="*/ 2033081 h 2064425"/>
              <a:gd name="connsiteX4" fmla="*/ 3139922 w 3776025"/>
              <a:gd name="connsiteY4" fmla="*/ 2062264 h 2064425"/>
              <a:gd name="connsiteX5" fmla="*/ 2760544 w 3776025"/>
              <a:gd name="connsiteY5" fmla="*/ 2062264 h 2064425"/>
              <a:gd name="connsiteX6" fmla="*/ 2303344 w 3776025"/>
              <a:gd name="connsiteY6" fmla="*/ 2062264 h 2064425"/>
              <a:gd name="connsiteX7" fmla="*/ 1778050 w 3776025"/>
              <a:gd name="connsiteY7" fmla="*/ 2062264 h 2064425"/>
              <a:gd name="connsiteX8" fmla="*/ 1359761 w 3776025"/>
              <a:gd name="connsiteY8" fmla="*/ 2062264 h 2064425"/>
              <a:gd name="connsiteX9" fmla="*/ 1019293 w 3776025"/>
              <a:gd name="connsiteY9" fmla="*/ 2062264 h 2064425"/>
              <a:gd name="connsiteX10" fmla="*/ 542637 w 3776025"/>
              <a:gd name="connsiteY10" fmla="*/ 2052536 h 2064425"/>
              <a:gd name="connsiteX11" fmla="*/ 328628 w 3776025"/>
              <a:gd name="connsiteY11" fmla="*/ 2013626 h 2064425"/>
              <a:gd name="connsiteX12" fmla="*/ 95165 w 3776025"/>
              <a:gd name="connsiteY12" fmla="*/ 1857983 h 2064425"/>
              <a:gd name="connsiteX13" fmla="*/ 27071 w 3776025"/>
              <a:gd name="connsiteY13" fmla="*/ 1614792 h 2064425"/>
              <a:gd name="connsiteX14" fmla="*/ 7615 w 3776025"/>
              <a:gd name="connsiteY14" fmla="*/ 1371601 h 2064425"/>
              <a:gd name="connsiteX15" fmla="*/ 17345 w 3776025"/>
              <a:gd name="connsiteY15" fmla="*/ 992221 h 2064425"/>
              <a:gd name="connsiteX16" fmla="*/ 17345 w 3776025"/>
              <a:gd name="connsiteY16" fmla="*/ 603116 h 2064425"/>
              <a:gd name="connsiteX17" fmla="*/ 27072 w 3776025"/>
              <a:gd name="connsiteY17" fmla="*/ 321012 h 2064425"/>
              <a:gd name="connsiteX18" fmla="*/ 27071 w 3776025"/>
              <a:gd name="connsiteY18" fmla="*/ 0 h 2064425"/>
              <a:gd name="connsiteX0" fmla="*/ 3772220 w 3772220"/>
              <a:gd name="connsiteY0" fmla="*/ 1439694 h 2064425"/>
              <a:gd name="connsiteX1" fmla="*/ 3743037 w 3772220"/>
              <a:gd name="connsiteY1" fmla="*/ 1741252 h 2064425"/>
              <a:gd name="connsiteX2" fmla="*/ 3626305 w 3772220"/>
              <a:gd name="connsiteY2" fmla="*/ 1974715 h 2064425"/>
              <a:gd name="connsiteX3" fmla="*/ 3441480 w 3772220"/>
              <a:gd name="connsiteY3" fmla="*/ 2033081 h 2064425"/>
              <a:gd name="connsiteX4" fmla="*/ 3139922 w 3772220"/>
              <a:gd name="connsiteY4" fmla="*/ 2062264 h 2064425"/>
              <a:gd name="connsiteX5" fmla="*/ 2760544 w 3772220"/>
              <a:gd name="connsiteY5" fmla="*/ 2062264 h 2064425"/>
              <a:gd name="connsiteX6" fmla="*/ 2303344 w 3772220"/>
              <a:gd name="connsiteY6" fmla="*/ 2062264 h 2064425"/>
              <a:gd name="connsiteX7" fmla="*/ 1778050 w 3772220"/>
              <a:gd name="connsiteY7" fmla="*/ 2062264 h 2064425"/>
              <a:gd name="connsiteX8" fmla="*/ 1359761 w 3772220"/>
              <a:gd name="connsiteY8" fmla="*/ 2062264 h 2064425"/>
              <a:gd name="connsiteX9" fmla="*/ 1019293 w 3772220"/>
              <a:gd name="connsiteY9" fmla="*/ 2062264 h 2064425"/>
              <a:gd name="connsiteX10" fmla="*/ 542637 w 3772220"/>
              <a:gd name="connsiteY10" fmla="*/ 2052536 h 2064425"/>
              <a:gd name="connsiteX11" fmla="*/ 328628 w 3772220"/>
              <a:gd name="connsiteY11" fmla="*/ 2013626 h 2064425"/>
              <a:gd name="connsiteX12" fmla="*/ 95165 w 3772220"/>
              <a:gd name="connsiteY12" fmla="*/ 1857983 h 2064425"/>
              <a:gd name="connsiteX13" fmla="*/ 27071 w 3772220"/>
              <a:gd name="connsiteY13" fmla="*/ 1614792 h 2064425"/>
              <a:gd name="connsiteX14" fmla="*/ 7615 w 3772220"/>
              <a:gd name="connsiteY14" fmla="*/ 1371601 h 2064425"/>
              <a:gd name="connsiteX15" fmla="*/ 17345 w 3772220"/>
              <a:gd name="connsiteY15" fmla="*/ 992221 h 2064425"/>
              <a:gd name="connsiteX16" fmla="*/ 17345 w 3772220"/>
              <a:gd name="connsiteY16" fmla="*/ 603116 h 2064425"/>
              <a:gd name="connsiteX17" fmla="*/ 27072 w 3772220"/>
              <a:gd name="connsiteY17" fmla="*/ 321012 h 2064425"/>
              <a:gd name="connsiteX18" fmla="*/ 27071 w 3772220"/>
              <a:gd name="connsiteY18" fmla="*/ 0 h 2064425"/>
              <a:gd name="connsiteX0" fmla="*/ 3772220 w 3772220"/>
              <a:gd name="connsiteY0" fmla="*/ 1439694 h 2064425"/>
              <a:gd name="connsiteX1" fmla="*/ 3743037 w 3772220"/>
              <a:gd name="connsiteY1" fmla="*/ 1741252 h 2064425"/>
              <a:gd name="connsiteX2" fmla="*/ 3616578 w 3772220"/>
              <a:gd name="connsiteY2" fmla="*/ 1916349 h 2064425"/>
              <a:gd name="connsiteX3" fmla="*/ 3441480 w 3772220"/>
              <a:gd name="connsiteY3" fmla="*/ 2033081 h 2064425"/>
              <a:gd name="connsiteX4" fmla="*/ 3139922 w 3772220"/>
              <a:gd name="connsiteY4" fmla="*/ 2062264 h 2064425"/>
              <a:gd name="connsiteX5" fmla="*/ 2760544 w 3772220"/>
              <a:gd name="connsiteY5" fmla="*/ 2062264 h 2064425"/>
              <a:gd name="connsiteX6" fmla="*/ 2303344 w 3772220"/>
              <a:gd name="connsiteY6" fmla="*/ 2062264 h 2064425"/>
              <a:gd name="connsiteX7" fmla="*/ 1778050 w 3772220"/>
              <a:gd name="connsiteY7" fmla="*/ 2062264 h 2064425"/>
              <a:gd name="connsiteX8" fmla="*/ 1359761 w 3772220"/>
              <a:gd name="connsiteY8" fmla="*/ 2062264 h 2064425"/>
              <a:gd name="connsiteX9" fmla="*/ 1019293 w 3772220"/>
              <a:gd name="connsiteY9" fmla="*/ 2062264 h 2064425"/>
              <a:gd name="connsiteX10" fmla="*/ 542637 w 3772220"/>
              <a:gd name="connsiteY10" fmla="*/ 2052536 h 2064425"/>
              <a:gd name="connsiteX11" fmla="*/ 328628 w 3772220"/>
              <a:gd name="connsiteY11" fmla="*/ 2013626 h 2064425"/>
              <a:gd name="connsiteX12" fmla="*/ 95165 w 3772220"/>
              <a:gd name="connsiteY12" fmla="*/ 1857983 h 2064425"/>
              <a:gd name="connsiteX13" fmla="*/ 27071 w 3772220"/>
              <a:gd name="connsiteY13" fmla="*/ 1614792 h 2064425"/>
              <a:gd name="connsiteX14" fmla="*/ 7615 w 3772220"/>
              <a:gd name="connsiteY14" fmla="*/ 1371601 h 2064425"/>
              <a:gd name="connsiteX15" fmla="*/ 17345 w 3772220"/>
              <a:gd name="connsiteY15" fmla="*/ 992221 h 2064425"/>
              <a:gd name="connsiteX16" fmla="*/ 17345 w 3772220"/>
              <a:gd name="connsiteY16" fmla="*/ 603116 h 2064425"/>
              <a:gd name="connsiteX17" fmla="*/ 27072 w 3772220"/>
              <a:gd name="connsiteY17" fmla="*/ 321012 h 2064425"/>
              <a:gd name="connsiteX18" fmla="*/ 27071 w 3772220"/>
              <a:gd name="connsiteY18" fmla="*/ 0 h 206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72220" h="2064425">
                <a:moveTo>
                  <a:pt x="3772220" y="1439694"/>
                </a:moveTo>
                <a:cubicBezTo>
                  <a:pt x="3770599" y="1556426"/>
                  <a:pt x="3768977" y="1661810"/>
                  <a:pt x="3743037" y="1741252"/>
                </a:cubicBezTo>
                <a:cubicBezTo>
                  <a:pt x="3717097" y="1820695"/>
                  <a:pt x="3666837" y="1867711"/>
                  <a:pt x="3616578" y="1916349"/>
                </a:cubicBezTo>
                <a:cubicBezTo>
                  <a:pt x="3566319" y="1964987"/>
                  <a:pt x="3520923" y="2008762"/>
                  <a:pt x="3441480" y="2033081"/>
                </a:cubicBezTo>
                <a:cubicBezTo>
                  <a:pt x="3362037" y="2057400"/>
                  <a:pt x="3222607" y="2057400"/>
                  <a:pt x="3139922" y="2062264"/>
                </a:cubicBezTo>
                <a:cubicBezTo>
                  <a:pt x="3026433" y="2067128"/>
                  <a:pt x="2859442" y="2062264"/>
                  <a:pt x="2760544" y="2062264"/>
                </a:cubicBezTo>
                <a:lnTo>
                  <a:pt x="2303344" y="2062264"/>
                </a:lnTo>
                <a:lnTo>
                  <a:pt x="1778050" y="2062264"/>
                </a:lnTo>
                <a:lnTo>
                  <a:pt x="1359761" y="2062264"/>
                </a:lnTo>
                <a:lnTo>
                  <a:pt x="1019293" y="2062264"/>
                </a:lnTo>
                <a:cubicBezTo>
                  <a:pt x="883106" y="2060643"/>
                  <a:pt x="657748" y="2060642"/>
                  <a:pt x="542637" y="2052536"/>
                </a:cubicBezTo>
                <a:cubicBezTo>
                  <a:pt x="427526" y="2044430"/>
                  <a:pt x="403207" y="2046052"/>
                  <a:pt x="328628" y="2013626"/>
                </a:cubicBezTo>
                <a:cubicBezTo>
                  <a:pt x="254049" y="1981200"/>
                  <a:pt x="145425" y="1924455"/>
                  <a:pt x="95165" y="1857983"/>
                </a:cubicBezTo>
                <a:cubicBezTo>
                  <a:pt x="44906" y="1791511"/>
                  <a:pt x="41663" y="1695856"/>
                  <a:pt x="27071" y="1614792"/>
                </a:cubicBezTo>
                <a:cubicBezTo>
                  <a:pt x="12479" y="1533728"/>
                  <a:pt x="28691" y="1504546"/>
                  <a:pt x="7615" y="1371601"/>
                </a:cubicBezTo>
                <a:cubicBezTo>
                  <a:pt x="-13461" y="1238656"/>
                  <a:pt x="15723" y="1120302"/>
                  <a:pt x="17345" y="992221"/>
                </a:cubicBezTo>
                <a:cubicBezTo>
                  <a:pt x="18967" y="864140"/>
                  <a:pt x="15724" y="714984"/>
                  <a:pt x="17345" y="603116"/>
                </a:cubicBezTo>
                <a:cubicBezTo>
                  <a:pt x="18966" y="491248"/>
                  <a:pt x="25451" y="421531"/>
                  <a:pt x="27072" y="321012"/>
                </a:cubicBezTo>
                <a:cubicBezTo>
                  <a:pt x="28693" y="220493"/>
                  <a:pt x="16938" y="81064"/>
                  <a:pt x="27071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2" name="Freeform 21"/>
          <p:cNvSpPr/>
          <p:nvPr/>
        </p:nvSpPr>
        <p:spPr>
          <a:xfrm>
            <a:off x="2363821" y="3686785"/>
            <a:ext cx="1790752" cy="1908783"/>
          </a:xfrm>
          <a:custGeom>
            <a:avLst/>
            <a:gdLst>
              <a:gd name="connsiteX0" fmla="*/ 1780162 w 1790752"/>
              <a:gd name="connsiteY0" fmla="*/ 0 h 1921393"/>
              <a:gd name="connsiteX1" fmla="*/ 1789890 w 1790752"/>
              <a:gd name="connsiteY1" fmla="*/ 486383 h 1921393"/>
              <a:gd name="connsiteX2" fmla="*/ 1760707 w 1790752"/>
              <a:gd name="connsiteY2" fmla="*/ 933855 h 1921393"/>
              <a:gd name="connsiteX3" fmla="*/ 1741251 w 1790752"/>
              <a:gd name="connsiteY3" fmla="*/ 1293779 h 1921393"/>
              <a:gd name="connsiteX4" fmla="*/ 1634247 w 1790752"/>
              <a:gd name="connsiteY4" fmla="*/ 1566153 h 1921393"/>
              <a:gd name="connsiteX5" fmla="*/ 1410511 w 1790752"/>
              <a:gd name="connsiteY5" fmla="*/ 1741251 h 1921393"/>
              <a:gd name="connsiteX6" fmla="*/ 1225685 w 1790752"/>
              <a:gd name="connsiteY6" fmla="*/ 1789889 h 1921393"/>
              <a:gd name="connsiteX7" fmla="*/ 992222 w 1790752"/>
              <a:gd name="connsiteY7" fmla="*/ 1819072 h 1921393"/>
              <a:gd name="connsiteX8" fmla="*/ 787941 w 1790752"/>
              <a:gd name="connsiteY8" fmla="*/ 1848255 h 1921393"/>
              <a:gd name="connsiteX9" fmla="*/ 340468 w 1790752"/>
              <a:gd name="connsiteY9" fmla="*/ 1916349 h 1921393"/>
              <a:gd name="connsiteX10" fmla="*/ 175098 w 1790752"/>
              <a:gd name="connsiteY10" fmla="*/ 1916349 h 1921393"/>
              <a:gd name="connsiteX11" fmla="*/ 77822 w 1790752"/>
              <a:gd name="connsiteY11" fmla="*/ 1916349 h 1921393"/>
              <a:gd name="connsiteX12" fmla="*/ 0 w 1790752"/>
              <a:gd name="connsiteY12" fmla="*/ 1906621 h 1921393"/>
              <a:gd name="connsiteX13" fmla="*/ 0 w 1790752"/>
              <a:gd name="connsiteY13" fmla="*/ 1906621 h 1921393"/>
              <a:gd name="connsiteX0" fmla="*/ 1780162 w 1790752"/>
              <a:gd name="connsiteY0" fmla="*/ 0 h 1921772"/>
              <a:gd name="connsiteX1" fmla="*/ 1789890 w 1790752"/>
              <a:gd name="connsiteY1" fmla="*/ 486383 h 1921772"/>
              <a:gd name="connsiteX2" fmla="*/ 1760707 w 1790752"/>
              <a:gd name="connsiteY2" fmla="*/ 933855 h 1921772"/>
              <a:gd name="connsiteX3" fmla="*/ 1741251 w 1790752"/>
              <a:gd name="connsiteY3" fmla="*/ 1293779 h 1921772"/>
              <a:gd name="connsiteX4" fmla="*/ 1634247 w 1790752"/>
              <a:gd name="connsiteY4" fmla="*/ 1566153 h 1921772"/>
              <a:gd name="connsiteX5" fmla="*/ 1410511 w 1790752"/>
              <a:gd name="connsiteY5" fmla="*/ 1741251 h 1921772"/>
              <a:gd name="connsiteX6" fmla="*/ 1225685 w 1790752"/>
              <a:gd name="connsiteY6" fmla="*/ 1789889 h 1921772"/>
              <a:gd name="connsiteX7" fmla="*/ 992222 w 1790752"/>
              <a:gd name="connsiteY7" fmla="*/ 1819072 h 1921772"/>
              <a:gd name="connsiteX8" fmla="*/ 787941 w 1790752"/>
              <a:gd name="connsiteY8" fmla="*/ 1848255 h 1921772"/>
              <a:gd name="connsiteX9" fmla="*/ 340468 w 1790752"/>
              <a:gd name="connsiteY9" fmla="*/ 1916349 h 1921772"/>
              <a:gd name="connsiteX10" fmla="*/ 175098 w 1790752"/>
              <a:gd name="connsiteY10" fmla="*/ 1916349 h 1921772"/>
              <a:gd name="connsiteX11" fmla="*/ 0 w 1790752"/>
              <a:gd name="connsiteY11" fmla="*/ 1906621 h 1921772"/>
              <a:gd name="connsiteX12" fmla="*/ 0 w 1790752"/>
              <a:gd name="connsiteY12" fmla="*/ 1906621 h 1921772"/>
              <a:gd name="connsiteX0" fmla="*/ 1780162 w 1790752"/>
              <a:gd name="connsiteY0" fmla="*/ 0 h 1919236"/>
              <a:gd name="connsiteX1" fmla="*/ 1789890 w 1790752"/>
              <a:gd name="connsiteY1" fmla="*/ 486383 h 1919236"/>
              <a:gd name="connsiteX2" fmla="*/ 1760707 w 1790752"/>
              <a:gd name="connsiteY2" fmla="*/ 933855 h 1919236"/>
              <a:gd name="connsiteX3" fmla="*/ 1741251 w 1790752"/>
              <a:gd name="connsiteY3" fmla="*/ 1293779 h 1919236"/>
              <a:gd name="connsiteX4" fmla="*/ 1634247 w 1790752"/>
              <a:gd name="connsiteY4" fmla="*/ 1566153 h 1919236"/>
              <a:gd name="connsiteX5" fmla="*/ 1410511 w 1790752"/>
              <a:gd name="connsiteY5" fmla="*/ 1741251 h 1919236"/>
              <a:gd name="connsiteX6" fmla="*/ 1225685 w 1790752"/>
              <a:gd name="connsiteY6" fmla="*/ 1789889 h 1919236"/>
              <a:gd name="connsiteX7" fmla="*/ 992222 w 1790752"/>
              <a:gd name="connsiteY7" fmla="*/ 1819072 h 1919236"/>
              <a:gd name="connsiteX8" fmla="*/ 787941 w 1790752"/>
              <a:gd name="connsiteY8" fmla="*/ 1848255 h 1919236"/>
              <a:gd name="connsiteX9" fmla="*/ 340468 w 1790752"/>
              <a:gd name="connsiteY9" fmla="*/ 1916349 h 1919236"/>
              <a:gd name="connsiteX10" fmla="*/ 0 w 1790752"/>
              <a:gd name="connsiteY10" fmla="*/ 1906621 h 1919236"/>
              <a:gd name="connsiteX11" fmla="*/ 0 w 1790752"/>
              <a:gd name="connsiteY11" fmla="*/ 1906621 h 1919236"/>
              <a:gd name="connsiteX0" fmla="*/ 1780162 w 1790752"/>
              <a:gd name="connsiteY0" fmla="*/ 0 h 1906621"/>
              <a:gd name="connsiteX1" fmla="*/ 1789890 w 1790752"/>
              <a:gd name="connsiteY1" fmla="*/ 486383 h 1906621"/>
              <a:gd name="connsiteX2" fmla="*/ 1760707 w 1790752"/>
              <a:gd name="connsiteY2" fmla="*/ 933855 h 1906621"/>
              <a:gd name="connsiteX3" fmla="*/ 1741251 w 1790752"/>
              <a:gd name="connsiteY3" fmla="*/ 1293779 h 1906621"/>
              <a:gd name="connsiteX4" fmla="*/ 1634247 w 1790752"/>
              <a:gd name="connsiteY4" fmla="*/ 1566153 h 1906621"/>
              <a:gd name="connsiteX5" fmla="*/ 1410511 w 1790752"/>
              <a:gd name="connsiteY5" fmla="*/ 1741251 h 1906621"/>
              <a:gd name="connsiteX6" fmla="*/ 1225685 w 1790752"/>
              <a:gd name="connsiteY6" fmla="*/ 1789889 h 1906621"/>
              <a:gd name="connsiteX7" fmla="*/ 992222 w 1790752"/>
              <a:gd name="connsiteY7" fmla="*/ 1819072 h 1906621"/>
              <a:gd name="connsiteX8" fmla="*/ 787941 w 1790752"/>
              <a:gd name="connsiteY8" fmla="*/ 1848255 h 1906621"/>
              <a:gd name="connsiteX9" fmla="*/ 0 w 1790752"/>
              <a:gd name="connsiteY9" fmla="*/ 1906621 h 1906621"/>
              <a:gd name="connsiteX10" fmla="*/ 0 w 1790752"/>
              <a:gd name="connsiteY10" fmla="*/ 1906621 h 1906621"/>
              <a:gd name="connsiteX0" fmla="*/ 1780162 w 1790752"/>
              <a:gd name="connsiteY0" fmla="*/ 0 h 1906621"/>
              <a:gd name="connsiteX1" fmla="*/ 1789890 w 1790752"/>
              <a:gd name="connsiteY1" fmla="*/ 486383 h 1906621"/>
              <a:gd name="connsiteX2" fmla="*/ 1760707 w 1790752"/>
              <a:gd name="connsiteY2" fmla="*/ 933855 h 1906621"/>
              <a:gd name="connsiteX3" fmla="*/ 1741251 w 1790752"/>
              <a:gd name="connsiteY3" fmla="*/ 1293779 h 1906621"/>
              <a:gd name="connsiteX4" fmla="*/ 1634247 w 1790752"/>
              <a:gd name="connsiteY4" fmla="*/ 1566153 h 1906621"/>
              <a:gd name="connsiteX5" fmla="*/ 1410511 w 1790752"/>
              <a:gd name="connsiteY5" fmla="*/ 1741251 h 1906621"/>
              <a:gd name="connsiteX6" fmla="*/ 1225685 w 1790752"/>
              <a:gd name="connsiteY6" fmla="*/ 1789889 h 1906621"/>
              <a:gd name="connsiteX7" fmla="*/ 992222 w 1790752"/>
              <a:gd name="connsiteY7" fmla="*/ 1819072 h 1906621"/>
              <a:gd name="connsiteX8" fmla="*/ 535022 w 1790752"/>
              <a:gd name="connsiteY8" fmla="*/ 1887166 h 1906621"/>
              <a:gd name="connsiteX9" fmla="*/ 0 w 1790752"/>
              <a:gd name="connsiteY9" fmla="*/ 1906621 h 1906621"/>
              <a:gd name="connsiteX10" fmla="*/ 0 w 1790752"/>
              <a:gd name="connsiteY10" fmla="*/ 1906621 h 1906621"/>
              <a:gd name="connsiteX0" fmla="*/ 1780162 w 1790752"/>
              <a:gd name="connsiteY0" fmla="*/ 0 h 1913105"/>
              <a:gd name="connsiteX1" fmla="*/ 1789890 w 1790752"/>
              <a:gd name="connsiteY1" fmla="*/ 486383 h 1913105"/>
              <a:gd name="connsiteX2" fmla="*/ 1760707 w 1790752"/>
              <a:gd name="connsiteY2" fmla="*/ 933855 h 1913105"/>
              <a:gd name="connsiteX3" fmla="*/ 1741251 w 1790752"/>
              <a:gd name="connsiteY3" fmla="*/ 1293779 h 1913105"/>
              <a:gd name="connsiteX4" fmla="*/ 1634247 w 1790752"/>
              <a:gd name="connsiteY4" fmla="*/ 1566153 h 1913105"/>
              <a:gd name="connsiteX5" fmla="*/ 1410511 w 1790752"/>
              <a:gd name="connsiteY5" fmla="*/ 1741251 h 1913105"/>
              <a:gd name="connsiteX6" fmla="*/ 1225685 w 1790752"/>
              <a:gd name="connsiteY6" fmla="*/ 1789889 h 1913105"/>
              <a:gd name="connsiteX7" fmla="*/ 992222 w 1790752"/>
              <a:gd name="connsiteY7" fmla="*/ 1819072 h 1913105"/>
              <a:gd name="connsiteX8" fmla="*/ 544750 w 1790752"/>
              <a:gd name="connsiteY8" fmla="*/ 1906621 h 1913105"/>
              <a:gd name="connsiteX9" fmla="*/ 0 w 1790752"/>
              <a:gd name="connsiteY9" fmla="*/ 1906621 h 1913105"/>
              <a:gd name="connsiteX10" fmla="*/ 0 w 1790752"/>
              <a:gd name="connsiteY10" fmla="*/ 1906621 h 1913105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410511 w 1790752"/>
              <a:gd name="connsiteY5" fmla="*/ 1741251 h 1908782"/>
              <a:gd name="connsiteX6" fmla="*/ 1225685 w 1790752"/>
              <a:gd name="connsiteY6" fmla="*/ 1789889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410511 w 1790752"/>
              <a:gd name="connsiteY5" fmla="*/ 1741251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634247 w 1790752"/>
              <a:gd name="connsiteY4" fmla="*/ 1566153 h 1908782"/>
              <a:gd name="connsiteX5" fmla="*/ 1536970 w 1790752"/>
              <a:gd name="connsiteY5" fmla="*/ 1809345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  <a:gd name="connsiteX0" fmla="*/ 1780162 w 1790752"/>
              <a:gd name="connsiteY0" fmla="*/ 0 h 1908782"/>
              <a:gd name="connsiteX1" fmla="*/ 1789890 w 1790752"/>
              <a:gd name="connsiteY1" fmla="*/ 486383 h 1908782"/>
              <a:gd name="connsiteX2" fmla="*/ 1760707 w 1790752"/>
              <a:gd name="connsiteY2" fmla="*/ 933855 h 1908782"/>
              <a:gd name="connsiteX3" fmla="*/ 1741251 w 1790752"/>
              <a:gd name="connsiteY3" fmla="*/ 1293779 h 1908782"/>
              <a:gd name="connsiteX4" fmla="*/ 1712069 w 1790752"/>
              <a:gd name="connsiteY4" fmla="*/ 1566153 h 1908782"/>
              <a:gd name="connsiteX5" fmla="*/ 1536970 w 1790752"/>
              <a:gd name="connsiteY5" fmla="*/ 1809345 h 1908782"/>
              <a:gd name="connsiteX6" fmla="*/ 1303506 w 1790752"/>
              <a:gd name="connsiteY6" fmla="*/ 1857983 h 1908782"/>
              <a:gd name="connsiteX7" fmla="*/ 1011677 w 1790752"/>
              <a:gd name="connsiteY7" fmla="*/ 1877438 h 1908782"/>
              <a:gd name="connsiteX8" fmla="*/ 544750 w 1790752"/>
              <a:gd name="connsiteY8" fmla="*/ 1906621 h 1908782"/>
              <a:gd name="connsiteX9" fmla="*/ 0 w 1790752"/>
              <a:gd name="connsiteY9" fmla="*/ 1906621 h 1908782"/>
              <a:gd name="connsiteX10" fmla="*/ 0 w 1790752"/>
              <a:gd name="connsiteY10" fmla="*/ 1906621 h 190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0752" h="1908782">
                <a:moveTo>
                  <a:pt x="1780162" y="0"/>
                </a:moveTo>
                <a:cubicBezTo>
                  <a:pt x="1786647" y="165370"/>
                  <a:pt x="1793132" y="330741"/>
                  <a:pt x="1789890" y="486383"/>
                </a:cubicBezTo>
                <a:cubicBezTo>
                  <a:pt x="1786648" y="642025"/>
                  <a:pt x="1768813" y="799289"/>
                  <a:pt x="1760707" y="933855"/>
                </a:cubicBezTo>
                <a:cubicBezTo>
                  <a:pt x="1752601" y="1068421"/>
                  <a:pt x="1749357" y="1188396"/>
                  <a:pt x="1741251" y="1293779"/>
                </a:cubicBezTo>
                <a:cubicBezTo>
                  <a:pt x="1733145" y="1399162"/>
                  <a:pt x="1746116" y="1480225"/>
                  <a:pt x="1712069" y="1566153"/>
                </a:cubicBezTo>
                <a:cubicBezTo>
                  <a:pt x="1678022" y="1652081"/>
                  <a:pt x="1605064" y="1760707"/>
                  <a:pt x="1536970" y="1809345"/>
                </a:cubicBezTo>
                <a:cubicBezTo>
                  <a:pt x="1468876" y="1857983"/>
                  <a:pt x="1391055" y="1846634"/>
                  <a:pt x="1303506" y="1857983"/>
                </a:cubicBezTo>
                <a:cubicBezTo>
                  <a:pt x="1215957" y="1869332"/>
                  <a:pt x="1138136" y="1869332"/>
                  <a:pt x="1011677" y="1877438"/>
                </a:cubicBezTo>
                <a:cubicBezTo>
                  <a:pt x="885218" y="1885544"/>
                  <a:pt x="713363" y="1901757"/>
                  <a:pt x="544750" y="1906621"/>
                </a:cubicBezTo>
                <a:cubicBezTo>
                  <a:pt x="376137" y="1911485"/>
                  <a:pt x="90792" y="1906621"/>
                  <a:pt x="0" y="1906621"/>
                </a:cubicBezTo>
                <a:lnTo>
                  <a:pt x="0" y="1906621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9299717" y="5156217"/>
            <a:ext cx="1867639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Modified PP for 72 Channels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216569" y="5990841"/>
            <a:ext cx="1719104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8 HV Umbilical cables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578459" y="1085758"/>
            <a:ext cx="3141331" cy="107721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Co-axial HV connectors throughout. </a:t>
            </a:r>
          </a:p>
          <a:p>
            <a:r>
              <a:rPr lang="en-GB" sz="1600" dirty="0" smtClean="0"/>
              <a:t>All equipment in the USC is to be installed, including the additional rack.</a:t>
            </a:r>
            <a:endParaRPr lang="en-GB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1030719" y="2586445"/>
            <a:ext cx="1141679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/>
              <a:t>X72 Chambers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11</a:t>
            </a:fld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8265268" y="6171685"/>
            <a:ext cx="3433867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Optimisation will reduce the costs by </a:t>
            </a:r>
            <a:r>
              <a:rPr lang="en-GB" dirty="0"/>
              <a:t>d</a:t>
            </a:r>
            <a:r>
              <a:rPr lang="en-GB" dirty="0" smtClean="0"/>
              <a:t>ecreased granularity,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997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708" y="622573"/>
            <a:ext cx="3954293" cy="52723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849" y="1412789"/>
            <a:ext cx="4645363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LV Power for both RE4/1 and RE3/1 will be taken from the presently installed crates  and modules. Re-cabling to liberate 2 modules (CAEN A3009 )will require PP/</a:t>
            </a:r>
            <a:r>
              <a:rPr lang="en-GB" dirty="0" err="1" smtClean="0">
                <a:solidFill>
                  <a:prstClr val="black"/>
                </a:solidFill>
              </a:rPr>
              <a:t>Fanout</a:t>
            </a:r>
            <a:r>
              <a:rPr lang="en-GB" dirty="0" smtClean="0">
                <a:solidFill>
                  <a:prstClr val="black"/>
                </a:solidFill>
              </a:rPr>
              <a:t> space.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3999" y="272536"/>
            <a:ext cx="113813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X3A51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30" y="2843698"/>
            <a:ext cx="2624539" cy="3499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3452" y="328004"/>
            <a:ext cx="3467741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LV Power System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9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4662792" y="992222"/>
            <a:ext cx="503405" cy="398834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25496" y="992223"/>
            <a:ext cx="296693" cy="398834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8309" y="766866"/>
            <a:ext cx="710119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YE3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0257" y="814288"/>
            <a:ext cx="710119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YE1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48355" y="3448454"/>
            <a:ext cx="535023" cy="612843"/>
            <a:chOff x="1575881" y="2709154"/>
            <a:chExt cx="535022" cy="612842"/>
          </a:xfrm>
        </p:grpSpPr>
        <p:sp>
          <p:nvSpPr>
            <p:cNvPr id="8" name="Trapezoid 7"/>
            <p:cNvSpPr/>
            <p:nvPr/>
          </p:nvSpPr>
          <p:spPr>
            <a:xfrm rot="10800000">
              <a:off x="1575881" y="2709154"/>
              <a:ext cx="535022" cy="612842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0800000">
              <a:off x="1690992" y="2709154"/>
              <a:ext cx="304800" cy="30966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4" name="Cube 13"/>
          <p:cNvSpPr/>
          <p:nvPr/>
        </p:nvSpPr>
        <p:spPr>
          <a:xfrm>
            <a:off x="5857674" y="3745149"/>
            <a:ext cx="513945" cy="865763"/>
          </a:xfrm>
          <a:prstGeom prst="cube">
            <a:avLst>
              <a:gd name="adj" fmla="val 13643"/>
            </a:avLst>
          </a:prstGeom>
          <a:solidFill>
            <a:schemeClr val="accent5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Cube 16"/>
          <p:cNvSpPr/>
          <p:nvPr/>
        </p:nvSpPr>
        <p:spPr>
          <a:xfrm>
            <a:off x="10592033" y="1441478"/>
            <a:ext cx="903051" cy="1921212"/>
          </a:xfrm>
          <a:prstGeom prst="cube">
            <a:avLst>
              <a:gd name="adj" fmla="val 26892"/>
            </a:avLst>
          </a:prstGeom>
          <a:solidFill>
            <a:srgbClr val="00B0F0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592034" y="992222"/>
            <a:ext cx="1274324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USC Racks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Block Arc 19"/>
          <p:cNvSpPr/>
          <p:nvPr/>
        </p:nvSpPr>
        <p:spPr>
          <a:xfrm rot="16200000">
            <a:off x="1522383" y="1832043"/>
            <a:ext cx="573932" cy="573932"/>
          </a:xfrm>
          <a:prstGeom prst="blockArc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Block Arc 20"/>
          <p:cNvSpPr/>
          <p:nvPr/>
        </p:nvSpPr>
        <p:spPr>
          <a:xfrm rot="5400000">
            <a:off x="5317787" y="1832043"/>
            <a:ext cx="573932" cy="573932"/>
          </a:xfrm>
          <a:prstGeom prst="blockArc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1237" y="1832043"/>
            <a:ext cx="3803515" cy="1426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4765" y="3332539"/>
            <a:ext cx="943587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YE1 PP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3" name="Block Arc 32"/>
          <p:cNvSpPr/>
          <p:nvPr/>
        </p:nvSpPr>
        <p:spPr>
          <a:xfrm rot="16200000">
            <a:off x="4857440" y="5425889"/>
            <a:ext cx="936000" cy="936000"/>
          </a:xfrm>
          <a:prstGeom prst="blockArc">
            <a:avLst>
              <a:gd name="adj1" fmla="val 10800000"/>
              <a:gd name="adj2" fmla="val 0"/>
              <a:gd name="adj3" fmla="val 1625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4" name="Block Arc 33"/>
          <p:cNvSpPr/>
          <p:nvPr/>
        </p:nvSpPr>
        <p:spPr>
          <a:xfrm rot="5400000">
            <a:off x="7374296" y="5435632"/>
            <a:ext cx="936000" cy="936000"/>
          </a:xfrm>
          <a:prstGeom prst="blockArc">
            <a:avLst>
              <a:gd name="adj1" fmla="val 10800000"/>
              <a:gd name="adj2" fmla="val 0"/>
              <a:gd name="adj3" fmla="val 16258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25441" y="6204102"/>
            <a:ext cx="2527235" cy="1675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38336" y="1528865"/>
            <a:ext cx="1918067" cy="3385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Mini Cable Chains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17905" y="5875537"/>
            <a:ext cx="1918067" cy="33855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Main Cable Chains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449912" y="856510"/>
            <a:ext cx="787940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UXC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212427" y="471791"/>
            <a:ext cx="787940" cy="384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USC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5317431" y="2321592"/>
            <a:ext cx="548351" cy="1830317"/>
          </a:xfrm>
          <a:custGeom>
            <a:avLst/>
            <a:gdLst>
              <a:gd name="connsiteX0" fmla="*/ 275976 w 548351"/>
              <a:gd name="connsiteY0" fmla="*/ 13756 h 1823101"/>
              <a:gd name="connsiteX1" fmla="*/ 149517 w 548351"/>
              <a:gd name="connsiteY1" fmla="*/ 4029 h 1823101"/>
              <a:gd name="connsiteX2" fmla="*/ 23057 w 548351"/>
              <a:gd name="connsiteY2" fmla="*/ 72122 h 1823101"/>
              <a:gd name="connsiteX3" fmla="*/ 3602 w 548351"/>
              <a:gd name="connsiteY3" fmla="*/ 140216 h 1823101"/>
              <a:gd name="connsiteX4" fmla="*/ 3602 w 548351"/>
              <a:gd name="connsiteY4" fmla="*/ 344497 h 1823101"/>
              <a:gd name="connsiteX5" fmla="*/ 3602 w 548351"/>
              <a:gd name="connsiteY5" fmla="*/ 519595 h 1823101"/>
              <a:gd name="connsiteX6" fmla="*/ 52240 w 548351"/>
              <a:gd name="connsiteY6" fmla="*/ 772514 h 1823101"/>
              <a:gd name="connsiteX7" fmla="*/ 32785 w 548351"/>
              <a:gd name="connsiteY7" fmla="*/ 1083799 h 1823101"/>
              <a:gd name="connsiteX8" fmla="*/ 91151 w 548351"/>
              <a:gd name="connsiteY8" fmla="*/ 1326990 h 1823101"/>
              <a:gd name="connsiteX9" fmla="*/ 188427 w 548351"/>
              <a:gd name="connsiteY9" fmla="*/ 1696641 h 1823101"/>
              <a:gd name="connsiteX10" fmla="*/ 363525 w 548351"/>
              <a:gd name="connsiteY10" fmla="*/ 1793918 h 1823101"/>
              <a:gd name="connsiteX11" fmla="*/ 548351 w 548351"/>
              <a:gd name="connsiteY11" fmla="*/ 1823101 h 1823101"/>
              <a:gd name="connsiteX12" fmla="*/ 548351 w 548351"/>
              <a:gd name="connsiteY12" fmla="*/ 1823101 h 1823101"/>
              <a:gd name="connsiteX0" fmla="*/ 274536 w 546911"/>
              <a:gd name="connsiteY0" fmla="*/ 13756 h 1823101"/>
              <a:gd name="connsiteX1" fmla="*/ 148077 w 546911"/>
              <a:gd name="connsiteY1" fmla="*/ 4029 h 1823101"/>
              <a:gd name="connsiteX2" fmla="*/ 21617 w 546911"/>
              <a:gd name="connsiteY2" fmla="*/ 72122 h 1823101"/>
              <a:gd name="connsiteX3" fmla="*/ 2162 w 546911"/>
              <a:gd name="connsiteY3" fmla="*/ 140216 h 1823101"/>
              <a:gd name="connsiteX4" fmla="*/ 2162 w 546911"/>
              <a:gd name="connsiteY4" fmla="*/ 344497 h 1823101"/>
              <a:gd name="connsiteX5" fmla="*/ 2162 w 546911"/>
              <a:gd name="connsiteY5" fmla="*/ 519595 h 1823101"/>
              <a:gd name="connsiteX6" fmla="*/ 2162 w 546911"/>
              <a:gd name="connsiteY6" fmla="*/ 753058 h 1823101"/>
              <a:gd name="connsiteX7" fmla="*/ 31345 w 546911"/>
              <a:gd name="connsiteY7" fmla="*/ 1083799 h 1823101"/>
              <a:gd name="connsiteX8" fmla="*/ 89711 w 546911"/>
              <a:gd name="connsiteY8" fmla="*/ 1326990 h 1823101"/>
              <a:gd name="connsiteX9" fmla="*/ 186987 w 546911"/>
              <a:gd name="connsiteY9" fmla="*/ 1696641 h 1823101"/>
              <a:gd name="connsiteX10" fmla="*/ 362085 w 546911"/>
              <a:gd name="connsiteY10" fmla="*/ 1793918 h 1823101"/>
              <a:gd name="connsiteX11" fmla="*/ 546911 w 546911"/>
              <a:gd name="connsiteY11" fmla="*/ 1823101 h 1823101"/>
              <a:gd name="connsiteX12" fmla="*/ 546911 w 546911"/>
              <a:gd name="connsiteY12" fmla="*/ 1823101 h 1823101"/>
              <a:gd name="connsiteX0" fmla="*/ 274536 w 546911"/>
              <a:gd name="connsiteY0" fmla="*/ 13756 h 1823101"/>
              <a:gd name="connsiteX1" fmla="*/ 148077 w 546911"/>
              <a:gd name="connsiteY1" fmla="*/ 4029 h 1823101"/>
              <a:gd name="connsiteX2" fmla="*/ 21617 w 546911"/>
              <a:gd name="connsiteY2" fmla="*/ 72122 h 1823101"/>
              <a:gd name="connsiteX3" fmla="*/ 2162 w 546911"/>
              <a:gd name="connsiteY3" fmla="*/ 218037 h 1823101"/>
              <a:gd name="connsiteX4" fmla="*/ 2162 w 546911"/>
              <a:gd name="connsiteY4" fmla="*/ 344497 h 1823101"/>
              <a:gd name="connsiteX5" fmla="*/ 2162 w 546911"/>
              <a:gd name="connsiteY5" fmla="*/ 519595 h 1823101"/>
              <a:gd name="connsiteX6" fmla="*/ 2162 w 546911"/>
              <a:gd name="connsiteY6" fmla="*/ 753058 h 1823101"/>
              <a:gd name="connsiteX7" fmla="*/ 31345 w 546911"/>
              <a:gd name="connsiteY7" fmla="*/ 1083799 h 1823101"/>
              <a:gd name="connsiteX8" fmla="*/ 89711 w 546911"/>
              <a:gd name="connsiteY8" fmla="*/ 1326990 h 1823101"/>
              <a:gd name="connsiteX9" fmla="*/ 186987 w 546911"/>
              <a:gd name="connsiteY9" fmla="*/ 1696641 h 1823101"/>
              <a:gd name="connsiteX10" fmla="*/ 362085 w 546911"/>
              <a:gd name="connsiteY10" fmla="*/ 1793918 h 1823101"/>
              <a:gd name="connsiteX11" fmla="*/ 546911 w 546911"/>
              <a:gd name="connsiteY11" fmla="*/ 1823101 h 1823101"/>
              <a:gd name="connsiteX12" fmla="*/ 546911 w 546911"/>
              <a:gd name="connsiteY12" fmla="*/ 1823101 h 182310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91151 w 548351"/>
              <a:gd name="connsiteY8" fmla="*/ 1326280 h 1822391"/>
              <a:gd name="connsiteX9" fmla="*/ 188427 w 548351"/>
              <a:gd name="connsiteY9" fmla="*/ 1695931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81423 w 548351"/>
              <a:gd name="connsiteY8" fmla="*/ 1433285 h 1822391"/>
              <a:gd name="connsiteX9" fmla="*/ 188427 w 548351"/>
              <a:gd name="connsiteY9" fmla="*/ 1695931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22391"/>
              <a:gd name="connsiteX1" fmla="*/ 149517 w 548351"/>
              <a:gd name="connsiteY1" fmla="*/ 3319 h 1822391"/>
              <a:gd name="connsiteX2" fmla="*/ 52240 w 548351"/>
              <a:gd name="connsiteY2" fmla="*/ 61685 h 1822391"/>
              <a:gd name="connsiteX3" fmla="*/ 3602 w 548351"/>
              <a:gd name="connsiteY3" fmla="*/ 217327 h 1822391"/>
              <a:gd name="connsiteX4" fmla="*/ 3602 w 548351"/>
              <a:gd name="connsiteY4" fmla="*/ 343787 h 1822391"/>
              <a:gd name="connsiteX5" fmla="*/ 3602 w 548351"/>
              <a:gd name="connsiteY5" fmla="*/ 518885 h 1822391"/>
              <a:gd name="connsiteX6" fmla="*/ 3602 w 548351"/>
              <a:gd name="connsiteY6" fmla="*/ 752348 h 1822391"/>
              <a:gd name="connsiteX7" fmla="*/ 32785 w 548351"/>
              <a:gd name="connsiteY7" fmla="*/ 1083089 h 1822391"/>
              <a:gd name="connsiteX8" fmla="*/ 81423 w 548351"/>
              <a:gd name="connsiteY8" fmla="*/ 1433285 h 1822391"/>
              <a:gd name="connsiteX9" fmla="*/ 139789 w 548351"/>
              <a:gd name="connsiteY9" fmla="*/ 1715386 h 1822391"/>
              <a:gd name="connsiteX10" fmla="*/ 363525 w 548351"/>
              <a:gd name="connsiteY10" fmla="*/ 1793208 h 1822391"/>
              <a:gd name="connsiteX11" fmla="*/ 548351 w 548351"/>
              <a:gd name="connsiteY11" fmla="*/ 1822391 h 1822391"/>
              <a:gd name="connsiteX12" fmla="*/ 548351 w 548351"/>
              <a:gd name="connsiteY12" fmla="*/ 1822391 h 1822391"/>
              <a:gd name="connsiteX0" fmla="*/ 275976 w 548351"/>
              <a:gd name="connsiteY0" fmla="*/ 13046 h 1830317"/>
              <a:gd name="connsiteX1" fmla="*/ 149517 w 548351"/>
              <a:gd name="connsiteY1" fmla="*/ 3319 h 1830317"/>
              <a:gd name="connsiteX2" fmla="*/ 52240 w 548351"/>
              <a:gd name="connsiteY2" fmla="*/ 61685 h 1830317"/>
              <a:gd name="connsiteX3" fmla="*/ 3602 w 548351"/>
              <a:gd name="connsiteY3" fmla="*/ 217327 h 1830317"/>
              <a:gd name="connsiteX4" fmla="*/ 3602 w 548351"/>
              <a:gd name="connsiteY4" fmla="*/ 343787 h 1830317"/>
              <a:gd name="connsiteX5" fmla="*/ 3602 w 548351"/>
              <a:gd name="connsiteY5" fmla="*/ 518885 h 1830317"/>
              <a:gd name="connsiteX6" fmla="*/ 3602 w 548351"/>
              <a:gd name="connsiteY6" fmla="*/ 752348 h 1830317"/>
              <a:gd name="connsiteX7" fmla="*/ 32785 w 548351"/>
              <a:gd name="connsiteY7" fmla="*/ 1083089 h 1830317"/>
              <a:gd name="connsiteX8" fmla="*/ 81423 w 548351"/>
              <a:gd name="connsiteY8" fmla="*/ 1433285 h 1830317"/>
              <a:gd name="connsiteX9" fmla="*/ 139789 w 548351"/>
              <a:gd name="connsiteY9" fmla="*/ 1715386 h 1830317"/>
              <a:gd name="connsiteX10" fmla="*/ 295431 w 548351"/>
              <a:gd name="connsiteY10" fmla="*/ 1822391 h 1830317"/>
              <a:gd name="connsiteX11" fmla="*/ 548351 w 548351"/>
              <a:gd name="connsiteY11" fmla="*/ 1822391 h 1830317"/>
              <a:gd name="connsiteX12" fmla="*/ 548351 w 548351"/>
              <a:gd name="connsiteY12" fmla="*/ 1822391 h 183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8351" h="1830317">
                <a:moveTo>
                  <a:pt x="275976" y="13046"/>
                </a:moveTo>
                <a:cubicBezTo>
                  <a:pt x="233823" y="3318"/>
                  <a:pt x="186806" y="-4787"/>
                  <a:pt x="149517" y="3319"/>
                </a:cubicBezTo>
                <a:cubicBezTo>
                  <a:pt x="112228" y="11425"/>
                  <a:pt x="76559" y="26017"/>
                  <a:pt x="52240" y="61685"/>
                </a:cubicBezTo>
                <a:cubicBezTo>
                  <a:pt x="27921" y="97353"/>
                  <a:pt x="11708" y="170310"/>
                  <a:pt x="3602" y="217327"/>
                </a:cubicBezTo>
                <a:cubicBezTo>
                  <a:pt x="-4504" y="264344"/>
                  <a:pt x="3602" y="293527"/>
                  <a:pt x="3602" y="343787"/>
                </a:cubicBezTo>
                <a:lnTo>
                  <a:pt x="3602" y="518885"/>
                </a:lnTo>
                <a:cubicBezTo>
                  <a:pt x="3602" y="586978"/>
                  <a:pt x="-1262" y="658314"/>
                  <a:pt x="3602" y="752348"/>
                </a:cubicBezTo>
                <a:cubicBezTo>
                  <a:pt x="8466" y="846382"/>
                  <a:pt x="19815" y="969600"/>
                  <a:pt x="32785" y="1083089"/>
                </a:cubicBezTo>
                <a:cubicBezTo>
                  <a:pt x="45755" y="1196578"/>
                  <a:pt x="63589" y="1327902"/>
                  <a:pt x="81423" y="1433285"/>
                </a:cubicBezTo>
                <a:cubicBezTo>
                  <a:pt x="99257" y="1538668"/>
                  <a:pt x="104121" y="1650535"/>
                  <a:pt x="139789" y="1715386"/>
                </a:cubicBezTo>
                <a:cubicBezTo>
                  <a:pt x="175457" y="1780237"/>
                  <a:pt x="227337" y="1804557"/>
                  <a:pt x="295431" y="1822391"/>
                </a:cubicBezTo>
                <a:cubicBezTo>
                  <a:pt x="363525" y="1840225"/>
                  <a:pt x="506198" y="1822391"/>
                  <a:pt x="548351" y="1822391"/>
                </a:cubicBezTo>
                <a:lnTo>
                  <a:pt x="548351" y="1822391"/>
                </a:ln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5329317" y="4610912"/>
            <a:ext cx="771883" cy="945744"/>
          </a:xfrm>
          <a:custGeom>
            <a:avLst/>
            <a:gdLst>
              <a:gd name="connsiteX0" fmla="*/ 749867 w 769323"/>
              <a:gd name="connsiteY0" fmla="*/ 0 h 944103"/>
              <a:gd name="connsiteX1" fmla="*/ 769323 w 769323"/>
              <a:gd name="connsiteY1" fmla="*/ 359923 h 944103"/>
              <a:gd name="connsiteX2" fmla="*/ 749867 w 769323"/>
              <a:gd name="connsiteY2" fmla="*/ 535021 h 944103"/>
              <a:gd name="connsiteX3" fmla="*/ 672046 w 769323"/>
              <a:gd name="connsiteY3" fmla="*/ 817123 h 944103"/>
              <a:gd name="connsiteX4" fmla="*/ 477493 w 769323"/>
              <a:gd name="connsiteY4" fmla="*/ 914400 h 944103"/>
              <a:gd name="connsiteX5" fmla="*/ 292667 w 769323"/>
              <a:gd name="connsiteY5" fmla="*/ 943583 h 944103"/>
              <a:gd name="connsiteX6" fmla="*/ 137025 w 769323"/>
              <a:gd name="connsiteY6" fmla="*/ 933855 h 944103"/>
              <a:gd name="connsiteX7" fmla="*/ 20293 w 769323"/>
              <a:gd name="connsiteY7" fmla="*/ 943583 h 944103"/>
              <a:gd name="connsiteX8" fmla="*/ 837 w 769323"/>
              <a:gd name="connsiteY8" fmla="*/ 933855 h 944103"/>
              <a:gd name="connsiteX0" fmla="*/ 749867 w 771280"/>
              <a:gd name="connsiteY0" fmla="*/ 0 h 944103"/>
              <a:gd name="connsiteX1" fmla="*/ 769323 w 771280"/>
              <a:gd name="connsiteY1" fmla="*/ 359923 h 944103"/>
              <a:gd name="connsiteX2" fmla="*/ 759595 w 771280"/>
              <a:gd name="connsiteY2" fmla="*/ 622570 h 944103"/>
              <a:gd name="connsiteX3" fmla="*/ 672046 w 771280"/>
              <a:gd name="connsiteY3" fmla="*/ 817123 h 944103"/>
              <a:gd name="connsiteX4" fmla="*/ 477493 w 771280"/>
              <a:gd name="connsiteY4" fmla="*/ 914400 h 944103"/>
              <a:gd name="connsiteX5" fmla="*/ 292667 w 771280"/>
              <a:gd name="connsiteY5" fmla="*/ 943583 h 944103"/>
              <a:gd name="connsiteX6" fmla="*/ 137025 w 771280"/>
              <a:gd name="connsiteY6" fmla="*/ 933855 h 944103"/>
              <a:gd name="connsiteX7" fmla="*/ 20293 w 771280"/>
              <a:gd name="connsiteY7" fmla="*/ 943583 h 944103"/>
              <a:gd name="connsiteX8" fmla="*/ 837 w 771280"/>
              <a:gd name="connsiteY8" fmla="*/ 933855 h 944103"/>
              <a:gd name="connsiteX0" fmla="*/ 750470 w 771883"/>
              <a:gd name="connsiteY0" fmla="*/ 0 h 945744"/>
              <a:gd name="connsiteX1" fmla="*/ 769926 w 771883"/>
              <a:gd name="connsiteY1" fmla="*/ 359923 h 945744"/>
              <a:gd name="connsiteX2" fmla="*/ 760198 w 771883"/>
              <a:gd name="connsiteY2" fmla="*/ 622570 h 945744"/>
              <a:gd name="connsiteX3" fmla="*/ 672649 w 771883"/>
              <a:gd name="connsiteY3" fmla="*/ 817123 h 945744"/>
              <a:gd name="connsiteX4" fmla="*/ 478096 w 771883"/>
              <a:gd name="connsiteY4" fmla="*/ 914400 h 945744"/>
              <a:gd name="connsiteX5" fmla="*/ 293270 w 771883"/>
              <a:gd name="connsiteY5" fmla="*/ 943583 h 945744"/>
              <a:gd name="connsiteX6" fmla="*/ 157083 w 771883"/>
              <a:gd name="connsiteY6" fmla="*/ 943583 h 945744"/>
              <a:gd name="connsiteX7" fmla="*/ 20896 w 771883"/>
              <a:gd name="connsiteY7" fmla="*/ 943583 h 945744"/>
              <a:gd name="connsiteX8" fmla="*/ 1440 w 771883"/>
              <a:gd name="connsiteY8" fmla="*/ 933855 h 94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1883" h="945744">
                <a:moveTo>
                  <a:pt x="750470" y="0"/>
                </a:moveTo>
                <a:cubicBezTo>
                  <a:pt x="760198" y="135376"/>
                  <a:pt x="768305" y="256161"/>
                  <a:pt x="769926" y="359923"/>
                </a:cubicBezTo>
                <a:cubicBezTo>
                  <a:pt x="771547" y="463685"/>
                  <a:pt x="776411" y="546370"/>
                  <a:pt x="760198" y="622570"/>
                </a:cubicBezTo>
                <a:cubicBezTo>
                  <a:pt x="743985" y="698770"/>
                  <a:pt x="719666" y="768485"/>
                  <a:pt x="672649" y="817123"/>
                </a:cubicBezTo>
                <a:cubicBezTo>
                  <a:pt x="625632" y="865761"/>
                  <a:pt x="541326" y="893323"/>
                  <a:pt x="478096" y="914400"/>
                </a:cubicBezTo>
                <a:cubicBezTo>
                  <a:pt x="414866" y="935477"/>
                  <a:pt x="346772" y="938719"/>
                  <a:pt x="293270" y="943583"/>
                </a:cubicBezTo>
                <a:cubicBezTo>
                  <a:pt x="239768" y="948447"/>
                  <a:pt x="202479" y="943583"/>
                  <a:pt x="157083" y="943583"/>
                </a:cubicBezTo>
                <a:cubicBezTo>
                  <a:pt x="111687" y="943583"/>
                  <a:pt x="46836" y="945204"/>
                  <a:pt x="20896" y="943583"/>
                </a:cubicBezTo>
                <a:cubicBezTo>
                  <a:pt x="-5044" y="941962"/>
                  <a:pt x="-181" y="938719"/>
                  <a:pt x="1440" y="933855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2309" y="207540"/>
            <a:ext cx="8157987" cy="46166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Schematic of UXC to USC </a:t>
            </a:r>
            <a:r>
              <a:rPr lang="en-GB" sz="2400" dirty="0" smtClean="0">
                <a:solidFill>
                  <a:prstClr val="black"/>
                </a:solidFill>
              </a:rPr>
              <a:t>Optical Fibre (OF) </a:t>
            </a:r>
            <a:r>
              <a:rPr lang="en-GB" sz="2400" dirty="0">
                <a:solidFill>
                  <a:prstClr val="black"/>
                </a:solidFill>
              </a:rPr>
              <a:t>routing components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461372" y="4154031"/>
            <a:ext cx="914400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RE3/1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2676" y="4178031"/>
            <a:ext cx="914400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RE4/1 </a:t>
            </a:r>
            <a:endParaRPr lang="en-GB" dirty="0">
              <a:solidFill>
                <a:prstClr val="black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77467" y="550270"/>
            <a:ext cx="633919" cy="5948129"/>
            <a:chOff x="9377464" y="550267"/>
            <a:chExt cx="633919" cy="5948129"/>
          </a:xfrm>
        </p:grpSpPr>
        <p:sp>
          <p:nvSpPr>
            <p:cNvPr id="52" name="Rectangle 51"/>
            <p:cNvSpPr/>
            <p:nvPr/>
          </p:nvSpPr>
          <p:spPr>
            <a:xfrm>
              <a:off x="9377464" y="550267"/>
              <a:ext cx="633919" cy="5933872"/>
            </a:xfrm>
            <a:prstGeom prst="rect">
              <a:avLst/>
            </a:prstGeom>
            <a:pattFill prst="wdDnDiag">
              <a:fgClr>
                <a:schemeClr val="accent4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9377464" y="564524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0011383" y="550267"/>
              <a:ext cx="0" cy="593387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10405923" y="4860789"/>
            <a:ext cx="1410959" cy="67710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OF passages UXC-USC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57" name="Straight Connector 56"/>
          <p:cNvCxnSpPr>
            <a:stCxn id="50" idx="17"/>
            <a:endCxn id="50" idx="21"/>
          </p:cNvCxnSpPr>
          <p:nvPr/>
        </p:nvCxnSpPr>
        <p:spPr>
          <a:xfrm flipV="1">
            <a:off x="9396921" y="4280173"/>
            <a:ext cx="612843" cy="486383"/>
          </a:xfrm>
          <a:prstGeom prst="line">
            <a:avLst/>
          </a:prstGeom>
          <a:ln w="142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7353171" y="3346317"/>
            <a:ext cx="3668269" cy="2170483"/>
          </a:xfrm>
          <a:custGeom>
            <a:avLst/>
            <a:gdLst>
              <a:gd name="connsiteX0" fmla="*/ 467869 w 3668269"/>
              <a:gd name="connsiteY0" fmla="*/ 2159540 h 2170483"/>
              <a:gd name="connsiteX1" fmla="*/ 409503 w 3668269"/>
              <a:gd name="connsiteY1" fmla="*/ 2169268 h 2170483"/>
              <a:gd name="connsiteX2" fmla="*/ 321954 w 3668269"/>
              <a:gd name="connsiteY2" fmla="*/ 2169268 h 2170483"/>
              <a:gd name="connsiteX3" fmla="*/ 117674 w 3668269"/>
              <a:gd name="connsiteY3" fmla="*/ 2159540 h 2170483"/>
              <a:gd name="connsiteX4" fmla="*/ 30125 w 3668269"/>
              <a:gd name="connsiteY4" fmla="*/ 2091447 h 2170483"/>
              <a:gd name="connsiteX5" fmla="*/ 942 w 3668269"/>
              <a:gd name="connsiteY5" fmla="*/ 1896894 h 2170483"/>
              <a:gd name="connsiteX6" fmla="*/ 59308 w 3668269"/>
              <a:gd name="connsiteY6" fmla="*/ 1731523 h 2170483"/>
              <a:gd name="connsiteX7" fmla="*/ 156584 w 3668269"/>
              <a:gd name="connsiteY7" fmla="*/ 1624519 h 2170483"/>
              <a:gd name="connsiteX8" fmla="*/ 409503 w 3668269"/>
              <a:gd name="connsiteY8" fmla="*/ 1488332 h 2170483"/>
              <a:gd name="connsiteX9" fmla="*/ 623512 w 3668269"/>
              <a:gd name="connsiteY9" fmla="*/ 1449421 h 2170483"/>
              <a:gd name="connsiteX10" fmla="*/ 749971 w 3668269"/>
              <a:gd name="connsiteY10" fmla="*/ 1449421 h 2170483"/>
              <a:gd name="connsiteX11" fmla="*/ 1041801 w 3668269"/>
              <a:gd name="connsiteY11" fmla="*/ 1468876 h 2170483"/>
              <a:gd name="connsiteX12" fmla="*/ 1177988 w 3668269"/>
              <a:gd name="connsiteY12" fmla="*/ 1449421 h 2170483"/>
              <a:gd name="connsiteX13" fmla="*/ 1401725 w 3668269"/>
              <a:gd name="connsiteY13" fmla="*/ 1449421 h 2170483"/>
              <a:gd name="connsiteX14" fmla="*/ 1606005 w 3668269"/>
              <a:gd name="connsiteY14" fmla="*/ 1439694 h 2170483"/>
              <a:gd name="connsiteX15" fmla="*/ 1654644 w 3668269"/>
              <a:gd name="connsiteY15" fmla="*/ 1439694 h 2170483"/>
              <a:gd name="connsiteX16" fmla="*/ 1927018 w 3668269"/>
              <a:gd name="connsiteY16" fmla="*/ 1420238 h 2170483"/>
              <a:gd name="connsiteX17" fmla="*/ 2043750 w 3668269"/>
              <a:gd name="connsiteY17" fmla="*/ 1420238 h 2170483"/>
              <a:gd name="connsiteX18" fmla="*/ 2306397 w 3668269"/>
              <a:gd name="connsiteY18" fmla="*/ 1206230 h 2170483"/>
              <a:gd name="connsiteX19" fmla="*/ 2452312 w 3668269"/>
              <a:gd name="connsiteY19" fmla="*/ 1079770 h 2170483"/>
              <a:gd name="connsiteX20" fmla="*/ 2607954 w 3668269"/>
              <a:gd name="connsiteY20" fmla="*/ 963038 h 2170483"/>
              <a:gd name="connsiteX21" fmla="*/ 2656593 w 3668269"/>
              <a:gd name="connsiteY21" fmla="*/ 933855 h 2170483"/>
              <a:gd name="connsiteX22" fmla="*/ 2821963 w 3668269"/>
              <a:gd name="connsiteY22" fmla="*/ 778213 h 2170483"/>
              <a:gd name="connsiteX23" fmla="*/ 3006788 w 3668269"/>
              <a:gd name="connsiteY23" fmla="*/ 642025 h 2170483"/>
              <a:gd name="connsiteX24" fmla="*/ 3395895 w 3668269"/>
              <a:gd name="connsiteY24" fmla="*/ 486383 h 2170483"/>
              <a:gd name="connsiteX25" fmla="*/ 3570993 w 3668269"/>
              <a:gd name="connsiteY25" fmla="*/ 369651 h 2170483"/>
              <a:gd name="connsiteX26" fmla="*/ 3648814 w 3668269"/>
              <a:gd name="connsiteY26" fmla="*/ 184825 h 2170483"/>
              <a:gd name="connsiteX27" fmla="*/ 3658542 w 3668269"/>
              <a:gd name="connsiteY27" fmla="*/ 87549 h 2170483"/>
              <a:gd name="connsiteX28" fmla="*/ 3668269 w 3668269"/>
              <a:gd name="connsiteY28" fmla="*/ 0 h 217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68269" h="2170483">
                <a:moveTo>
                  <a:pt x="467869" y="2159540"/>
                </a:moveTo>
                <a:cubicBezTo>
                  <a:pt x="450845" y="2163593"/>
                  <a:pt x="433822" y="2167647"/>
                  <a:pt x="409503" y="2169268"/>
                </a:cubicBezTo>
                <a:cubicBezTo>
                  <a:pt x="385184" y="2170889"/>
                  <a:pt x="370592" y="2170889"/>
                  <a:pt x="321954" y="2169268"/>
                </a:cubicBezTo>
                <a:cubicBezTo>
                  <a:pt x="273316" y="2167647"/>
                  <a:pt x="166312" y="2172510"/>
                  <a:pt x="117674" y="2159540"/>
                </a:cubicBezTo>
                <a:cubicBezTo>
                  <a:pt x="69036" y="2146570"/>
                  <a:pt x="49580" y="2135221"/>
                  <a:pt x="30125" y="2091447"/>
                </a:cubicBezTo>
                <a:cubicBezTo>
                  <a:pt x="10670" y="2047673"/>
                  <a:pt x="-3922" y="1956881"/>
                  <a:pt x="942" y="1896894"/>
                </a:cubicBezTo>
                <a:cubicBezTo>
                  <a:pt x="5806" y="1836907"/>
                  <a:pt x="33368" y="1776919"/>
                  <a:pt x="59308" y="1731523"/>
                </a:cubicBezTo>
                <a:cubicBezTo>
                  <a:pt x="85248" y="1686127"/>
                  <a:pt x="98218" y="1665051"/>
                  <a:pt x="156584" y="1624519"/>
                </a:cubicBezTo>
                <a:cubicBezTo>
                  <a:pt x="214950" y="1583987"/>
                  <a:pt x="331682" y="1517515"/>
                  <a:pt x="409503" y="1488332"/>
                </a:cubicBezTo>
                <a:cubicBezTo>
                  <a:pt x="487324" y="1459149"/>
                  <a:pt x="566767" y="1455906"/>
                  <a:pt x="623512" y="1449421"/>
                </a:cubicBezTo>
                <a:cubicBezTo>
                  <a:pt x="680257" y="1442936"/>
                  <a:pt x="680256" y="1446179"/>
                  <a:pt x="749971" y="1449421"/>
                </a:cubicBezTo>
                <a:cubicBezTo>
                  <a:pt x="819686" y="1452663"/>
                  <a:pt x="970465" y="1468876"/>
                  <a:pt x="1041801" y="1468876"/>
                </a:cubicBezTo>
                <a:cubicBezTo>
                  <a:pt x="1113137" y="1468876"/>
                  <a:pt x="1118001" y="1452663"/>
                  <a:pt x="1177988" y="1449421"/>
                </a:cubicBezTo>
                <a:cubicBezTo>
                  <a:pt x="1237975" y="1446178"/>
                  <a:pt x="1330389" y="1451042"/>
                  <a:pt x="1401725" y="1449421"/>
                </a:cubicBezTo>
                <a:cubicBezTo>
                  <a:pt x="1473061" y="1447800"/>
                  <a:pt x="1563852" y="1441315"/>
                  <a:pt x="1606005" y="1439694"/>
                </a:cubicBezTo>
                <a:cubicBezTo>
                  <a:pt x="1648158" y="1438073"/>
                  <a:pt x="1601142" y="1442937"/>
                  <a:pt x="1654644" y="1439694"/>
                </a:cubicBezTo>
                <a:cubicBezTo>
                  <a:pt x="1708146" y="1436451"/>
                  <a:pt x="1862167" y="1423481"/>
                  <a:pt x="1927018" y="1420238"/>
                </a:cubicBezTo>
                <a:cubicBezTo>
                  <a:pt x="1991869" y="1416995"/>
                  <a:pt x="1980520" y="1455906"/>
                  <a:pt x="2043750" y="1420238"/>
                </a:cubicBezTo>
                <a:cubicBezTo>
                  <a:pt x="2106980" y="1384570"/>
                  <a:pt x="2238303" y="1262975"/>
                  <a:pt x="2306397" y="1206230"/>
                </a:cubicBezTo>
                <a:cubicBezTo>
                  <a:pt x="2374491" y="1149485"/>
                  <a:pt x="2402053" y="1120302"/>
                  <a:pt x="2452312" y="1079770"/>
                </a:cubicBezTo>
                <a:cubicBezTo>
                  <a:pt x="2502571" y="1039238"/>
                  <a:pt x="2573907" y="987357"/>
                  <a:pt x="2607954" y="963038"/>
                </a:cubicBezTo>
                <a:cubicBezTo>
                  <a:pt x="2642001" y="938719"/>
                  <a:pt x="2620925" y="964659"/>
                  <a:pt x="2656593" y="933855"/>
                </a:cubicBezTo>
                <a:cubicBezTo>
                  <a:pt x="2692261" y="903051"/>
                  <a:pt x="2763597" y="826851"/>
                  <a:pt x="2821963" y="778213"/>
                </a:cubicBezTo>
                <a:cubicBezTo>
                  <a:pt x="2880329" y="729575"/>
                  <a:pt x="2911133" y="690663"/>
                  <a:pt x="3006788" y="642025"/>
                </a:cubicBezTo>
                <a:cubicBezTo>
                  <a:pt x="3102443" y="593387"/>
                  <a:pt x="3301861" y="531779"/>
                  <a:pt x="3395895" y="486383"/>
                </a:cubicBezTo>
                <a:cubicBezTo>
                  <a:pt x="3489929" y="440987"/>
                  <a:pt x="3528840" y="419911"/>
                  <a:pt x="3570993" y="369651"/>
                </a:cubicBezTo>
                <a:cubicBezTo>
                  <a:pt x="3613146" y="319391"/>
                  <a:pt x="3634223" y="231842"/>
                  <a:pt x="3648814" y="184825"/>
                </a:cubicBezTo>
                <a:cubicBezTo>
                  <a:pt x="3663405" y="137808"/>
                  <a:pt x="3655299" y="118353"/>
                  <a:pt x="3658542" y="87549"/>
                </a:cubicBezTo>
                <a:cubicBezTo>
                  <a:pt x="3661785" y="56745"/>
                  <a:pt x="3665027" y="28372"/>
                  <a:pt x="3668269" y="0"/>
                </a:cubicBez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9361368" y="4178031"/>
            <a:ext cx="660552" cy="510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9349211" y="4372911"/>
            <a:ext cx="660552" cy="5107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9750885" y="4568185"/>
            <a:ext cx="655039" cy="315427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2572965" y="3472048"/>
            <a:ext cx="535023" cy="612843"/>
            <a:chOff x="1575881" y="2709154"/>
            <a:chExt cx="535022" cy="612842"/>
          </a:xfrm>
        </p:grpSpPr>
        <p:sp>
          <p:nvSpPr>
            <p:cNvPr id="54" name="Trapezoid 53"/>
            <p:cNvSpPr/>
            <p:nvPr/>
          </p:nvSpPr>
          <p:spPr>
            <a:xfrm rot="10800000">
              <a:off x="1575881" y="2709154"/>
              <a:ext cx="535022" cy="612842"/>
            </a:xfrm>
            <a:prstGeom prst="trapezoid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" name="Trapezoid 54"/>
            <p:cNvSpPr/>
            <p:nvPr/>
          </p:nvSpPr>
          <p:spPr>
            <a:xfrm rot="10800000">
              <a:off x="1690992" y="2709154"/>
              <a:ext cx="304800" cy="309663"/>
            </a:xfrm>
            <a:prstGeom prst="trapezoi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Cube 4"/>
          <p:cNvSpPr/>
          <p:nvPr/>
        </p:nvSpPr>
        <p:spPr>
          <a:xfrm>
            <a:off x="2537392" y="2323178"/>
            <a:ext cx="860805" cy="254681"/>
          </a:xfrm>
          <a:prstGeom prst="cube">
            <a:avLst>
              <a:gd name="adj" fmla="val 6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1682887" y="2568105"/>
            <a:ext cx="1042301" cy="875489"/>
          </a:xfrm>
          <a:custGeom>
            <a:avLst/>
            <a:gdLst>
              <a:gd name="connsiteX0" fmla="*/ 0 w 1042301"/>
              <a:gd name="connsiteY0" fmla="*/ 875489 h 875489"/>
              <a:gd name="connsiteX1" fmla="*/ 48638 w 1042301"/>
              <a:gd name="connsiteY1" fmla="*/ 671209 h 875489"/>
              <a:gd name="connsiteX2" fmla="*/ 184826 w 1042301"/>
              <a:gd name="connsiteY2" fmla="*/ 525294 h 875489"/>
              <a:gd name="connsiteX3" fmla="*/ 466928 w 1042301"/>
              <a:gd name="connsiteY3" fmla="*/ 408562 h 875489"/>
              <a:gd name="connsiteX4" fmla="*/ 671209 w 1042301"/>
              <a:gd name="connsiteY4" fmla="*/ 379379 h 875489"/>
              <a:gd name="connsiteX5" fmla="*/ 914400 w 1042301"/>
              <a:gd name="connsiteY5" fmla="*/ 359924 h 875489"/>
              <a:gd name="connsiteX6" fmla="*/ 1021404 w 1042301"/>
              <a:gd name="connsiteY6" fmla="*/ 272375 h 875489"/>
              <a:gd name="connsiteX7" fmla="*/ 1040860 w 1042301"/>
              <a:gd name="connsiteY7" fmla="*/ 165370 h 875489"/>
              <a:gd name="connsiteX8" fmla="*/ 1040860 w 1042301"/>
              <a:gd name="connsiteY8" fmla="*/ 58366 h 875489"/>
              <a:gd name="connsiteX9" fmla="*/ 1040860 w 1042301"/>
              <a:gd name="connsiteY9" fmla="*/ 0 h 875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2301" h="875489">
                <a:moveTo>
                  <a:pt x="0" y="875489"/>
                </a:moveTo>
                <a:cubicBezTo>
                  <a:pt x="8917" y="802532"/>
                  <a:pt x="17834" y="729575"/>
                  <a:pt x="48638" y="671209"/>
                </a:cubicBezTo>
                <a:cubicBezTo>
                  <a:pt x="79442" y="612843"/>
                  <a:pt x="115111" y="569068"/>
                  <a:pt x="184826" y="525294"/>
                </a:cubicBezTo>
                <a:cubicBezTo>
                  <a:pt x="254541" y="481519"/>
                  <a:pt x="385864" y="432881"/>
                  <a:pt x="466928" y="408562"/>
                </a:cubicBezTo>
                <a:cubicBezTo>
                  <a:pt x="547992" y="384243"/>
                  <a:pt x="596630" y="387485"/>
                  <a:pt x="671209" y="379379"/>
                </a:cubicBezTo>
                <a:cubicBezTo>
                  <a:pt x="745788" y="371273"/>
                  <a:pt x="856034" y="377758"/>
                  <a:pt x="914400" y="359924"/>
                </a:cubicBezTo>
                <a:cubicBezTo>
                  <a:pt x="972766" y="342090"/>
                  <a:pt x="1000327" y="304801"/>
                  <a:pt x="1021404" y="272375"/>
                </a:cubicBezTo>
                <a:cubicBezTo>
                  <a:pt x="1042481" y="239949"/>
                  <a:pt x="1037617" y="201038"/>
                  <a:pt x="1040860" y="165370"/>
                </a:cubicBezTo>
                <a:cubicBezTo>
                  <a:pt x="1044103" y="129702"/>
                  <a:pt x="1040860" y="58366"/>
                  <a:pt x="1040860" y="58366"/>
                </a:cubicBezTo>
                <a:lnTo>
                  <a:pt x="1040860" y="0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2788465" y="2558377"/>
            <a:ext cx="353889" cy="894945"/>
          </a:xfrm>
          <a:custGeom>
            <a:avLst/>
            <a:gdLst>
              <a:gd name="connsiteX0" fmla="*/ 13104 w 353889"/>
              <a:gd name="connsiteY0" fmla="*/ 894945 h 894945"/>
              <a:gd name="connsiteX1" fmla="*/ 13104 w 353889"/>
              <a:gd name="connsiteY1" fmla="*/ 661481 h 894945"/>
              <a:gd name="connsiteX2" fmla="*/ 149291 w 353889"/>
              <a:gd name="connsiteY2" fmla="*/ 496111 h 894945"/>
              <a:gd name="connsiteX3" fmla="*/ 266023 w 353889"/>
              <a:gd name="connsiteY3" fmla="*/ 476656 h 894945"/>
              <a:gd name="connsiteX4" fmla="*/ 314661 w 353889"/>
              <a:gd name="connsiteY4" fmla="*/ 408562 h 894945"/>
              <a:gd name="connsiteX5" fmla="*/ 353572 w 353889"/>
              <a:gd name="connsiteY5" fmla="*/ 262647 h 894945"/>
              <a:gd name="connsiteX6" fmla="*/ 334117 w 353889"/>
              <a:gd name="connsiteY6" fmla="*/ 126460 h 894945"/>
              <a:gd name="connsiteX7" fmla="*/ 353572 w 353889"/>
              <a:gd name="connsiteY7" fmla="*/ 0 h 89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889" h="894945">
                <a:moveTo>
                  <a:pt x="13104" y="894945"/>
                </a:moveTo>
                <a:cubicBezTo>
                  <a:pt x="1755" y="811449"/>
                  <a:pt x="-9594" y="727953"/>
                  <a:pt x="13104" y="661481"/>
                </a:cubicBezTo>
                <a:cubicBezTo>
                  <a:pt x="35802" y="595009"/>
                  <a:pt x="107138" y="526915"/>
                  <a:pt x="149291" y="496111"/>
                </a:cubicBezTo>
                <a:cubicBezTo>
                  <a:pt x="191444" y="465307"/>
                  <a:pt x="238461" y="491247"/>
                  <a:pt x="266023" y="476656"/>
                </a:cubicBezTo>
                <a:cubicBezTo>
                  <a:pt x="293585" y="462064"/>
                  <a:pt x="300070" y="444230"/>
                  <a:pt x="314661" y="408562"/>
                </a:cubicBezTo>
                <a:cubicBezTo>
                  <a:pt x="329253" y="372894"/>
                  <a:pt x="350329" y="309664"/>
                  <a:pt x="353572" y="262647"/>
                </a:cubicBezTo>
                <a:cubicBezTo>
                  <a:pt x="356815" y="215630"/>
                  <a:pt x="334117" y="170234"/>
                  <a:pt x="334117" y="126460"/>
                </a:cubicBezTo>
                <a:cubicBezTo>
                  <a:pt x="334117" y="82686"/>
                  <a:pt x="343844" y="41343"/>
                  <a:pt x="353572" y="0"/>
                </a:cubicBezTo>
              </a:path>
            </a:pathLst>
          </a:cu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5" name="Freeform 14"/>
          <p:cNvSpPr/>
          <p:nvPr/>
        </p:nvSpPr>
        <p:spPr>
          <a:xfrm>
            <a:off x="1818913" y="2314779"/>
            <a:ext cx="846467" cy="87956"/>
          </a:xfrm>
          <a:custGeom>
            <a:avLst/>
            <a:gdLst>
              <a:gd name="connsiteX0" fmla="*/ 603115 w 603115"/>
              <a:gd name="connsiteY0" fmla="*/ 186189 h 186189"/>
              <a:gd name="connsiteX1" fmla="*/ 525294 w 603115"/>
              <a:gd name="connsiteY1" fmla="*/ 20819 h 186189"/>
              <a:gd name="connsiteX2" fmla="*/ 398834 w 603115"/>
              <a:gd name="connsiteY2" fmla="*/ 1363 h 186189"/>
              <a:gd name="connsiteX3" fmla="*/ 272375 w 603115"/>
              <a:gd name="connsiteY3" fmla="*/ 11091 h 186189"/>
              <a:gd name="connsiteX4" fmla="*/ 184826 w 603115"/>
              <a:gd name="connsiteY4" fmla="*/ 69457 h 186189"/>
              <a:gd name="connsiteX5" fmla="*/ 136188 w 603115"/>
              <a:gd name="connsiteY5" fmla="*/ 98640 h 186189"/>
              <a:gd name="connsiteX6" fmla="*/ 97277 w 603115"/>
              <a:gd name="connsiteY6" fmla="*/ 98640 h 186189"/>
              <a:gd name="connsiteX7" fmla="*/ 19456 w 603115"/>
              <a:gd name="connsiteY7" fmla="*/ 118095 h 186189"/>
              <a:gd name="connsiteX8" fmla="*/ 0 w 603115"/>
              <a:gd name="connsiteY8" fmla="*/ 127823 h 186189"/>
              <a:gd name="connsiteX9" fmla="*/ 0 w 603115"/>
              <a:gd name="connsiteY9" fmla="*/ 127823 h 186189"/>
              <a:gd name="connsiteX10" fmla="*/ 9728 w 603115"/>
              <a:gd name="connsiteY10" fmla="*/ 118095 h 186189"/>
              <a:gd name="connsiteX0" fmla="*/ 603275 w 603275"/>
              <a:gd name="connsiteY0" fmla="*/ 186189 h 186189"/>
              <a:gd name="connsiteX1" fmla="*/ 525454 w 603275"/>
              <a:gd name="connsiteY1" fmla="*/ 20819 h 186189"/>
              <a:gd name="connsiteX2" fmla="*/ 398994 w 603275"/>
              <a:gd name="connsiteY2" fmla="*/ 1363 h 186189"/>
              <a:gd name="connsiteX3" fmla="*/ 272535 w 603275"/>
              <a:gd name="connsiteY3" fmla="*/ 11091 h 186189"/>
              <a:gd name="connsiteX4" fmla="*/ 184986 w 603275"/>
              <a:gd name="connsiteY4" fmla="*/ 69457 h 186189"/>
              <a:gd name="connsiteX5" fmla="*/ 136348 w 603275"/>
              <a:gd name="connsiteY5" fmla="*/ 98640 h 186189"/>
              <a:gd name="connsiteX6" fmla="*/ 19616 w 603275"/>
              <a:gd name="connsiteY6" fmla="*/ 118095 h 186189"/>
              <a:gd name="connsiteX7" fmla="*/ 160 w 603275"/>
              <a:gd name="connsiteY7" fmla="*/ 127823 h 186189"/>
              <a:gd name="connsiteX8" fmla="*/ 160 w 603275"/>
              <a:gd name="connsiteY8" fmla="*/ 127823 h 186189"/>
              <a:gd name="connsiteX9" fmla="*/ 9888 w 603275"/>
              <a:gd name="connsiteY9" fmla="*/ 118095 h 186189"/>
              <a:gd name="connsiteX0" fmla="*/ 603275 w 603275"/>
              <a:gd name="connsiteY0" fmla="*/ 186783 h 186783"/>
              <a:gd name="connsiteX1" fmla="*/ 525454 w 603275"/>
              <a:gd name="connsiteY1" fmla="*/ 21413 h 186783"/>
              <a:gd name="connsiteX2" fmla="*/ 398994 w 603275"/>
              <a:gd name="connsiteY2" fmla="*/ 1957 h 186783"/>
              <a:gd name="connsiteX3" fmla="*/ 272535 w 603275"/>
              <a:gd name="connsiteY3" fmla="*/ 11685 h 186783"/>
              <a:gd name="connsiteX4" fmla="*/ 136348 w 603275"/>
              <a:gd name="connsiteY4" fmla="*/ 99234 h 186783"/>
              <a:gd name="connsiteX5" fmla="*/ 19616 w 603275"/>
              <a:gd name="connsiteY5" fmla="*/ 118689 h 186783"/>
              <a:gd name="connsiteX6" fmla="*/ 160 w 603275"/>
              <a:gd name="connsiteY6" fmla="*/ 128417 h 186783"/>
              <a:gd name="connsiteX7" fmla="*/ 160 w 603275"/>
              <a:gd name="connsiteY7" fmla="*/ 128417 h 186783"/>
              <a:gd name="connsiteX8" fmla="*/ 9888 w 603275"/>
              <a:gd name="connsiteY8" fmla="*/ 118689 h 186783"/>
              <a:gd name="connsiteX0" fmla="*/ 603275 w 603275"/>
              <a:gd name="connsiteY0" fmla="*/ 186065 h 186065"/>
              <a:gd name="connsiteX1" fmla="*/ 525454 w 603275"/>
              <a:gd name="connsiteY1" fmla="*/ 20695 h 186065"/>
              <a:gd name="connsiteX2" fmla="*/ 272535 w 603275"/>
              <a:gd name="connsiteY2" fmla="*/ 10967 h 186065"/>
              <a:gd name="connsiteX3" fmla="*/ 136348 w 603275"/>
              <a:gd name="connsiteY3" fmla="*/ 98516 h 186065"/>
              <a:gd name="connsiteX4" fmla="*/ 19616 w 603275"/>
              <a:gd name="connsiteY4" fmla="*/ 117971 h 186065"/>
              <a:gd name="connsiteX5" fmla="*/ 160 w 603275"/>
              <a:gd name="connsiteY5" fmla="*/ 127699 h 186065"/>
              <a:gd name="connsiteX6" fmla="*/ 160 w 603275"/>
              <a:gd name="connsiteY6" fmla="*/ 127699 h 186065"/>
              <a:gd name="connsiteX7" fmla="*/ 9888 w 603275"/>
              <a:gd name="connsiteY7" fmla="*/ 117971 h 186065"/>
              <a:gd name="connsiteX0" fmla="*/ 603275 w 603275"/>
              <a:gd name="connsiteY0" fmla="*/ 170729 h 170729"/>
              <a:gd name="connsiteX1" fmla="*/ 525454 w 603275"/>
              <a:gd name="connsiteY1" fmla="*/ 5359 h 170729"/>
              <a:gd name="connsiteX2" fmla="*/ 272535 w 603275"/>
              <a:gd name="connsiteY2" fmla="*/ 44270 h 170729"/>
              <a:gd name="connsiteX3" fmla="*/ 136348 w 603275"/>
              <a:gd name="connsiteY3" fmla="*/ 83180 h 170729"/>
              <a:gd name="connsiteX4" fmla="*/ 19616 w 603275"/>
              <a:gd name="connsiteY4" fmla="*/ 102635 h 170729"/>
              <a:gd name="connsiteX5" fmla="*/ 160 w 603275"/>
              <a:gd name="connsiteY5" fmla="*/ 112363 h 170729"/>
              <a:gd name="connsiteX6" fmla="*/ 160 w 603275"/>
              <a:gd name="connsiteY6" fmla="*/ 112363 h 170729"/>
              <a:gd name="connsiteX7" fmla="*/ 9888 w 603275"/>
              <a:gd name="connsiteY7" fmla="*/ 102635 h 170729"/>
              <a:gd name="connsiteX0" fmla="*/ 603275 w 603275"/>
              <a:gd name="connsiteY0" fmla="*/ 131362 h 131362"/>
              <a:gd name="connsiteX1" fmla="*/ 486544 w 603275"/>
              <a:gd name="connsiteY1" fmla="*/ 14630 h 131362"/>
              <a:gd name="connsiteX2" fmla="*/ 272535 w 603275"/>
              <a:gd name="connsiteY2" fmla="*/ 4903 h 131362"/>
              <a:gd name="connsiteX3" fmla="*/ 136348 w 603275"/>
              <a:gd name="connsiteY3" fmla="*/ 43813 h 131362"/>
              <a:gd name="connsiteX4" fmla="*/ 19616 w 603275"/>
              <a:gd name="connsiteY4" fmla="*/ 63268 h 131362"/>
              <a:gd name="connsiteX5" fmla="*/ 160 w 603275"/>
              <a:gd name="connsiteY5" fmla="*/ 72996 h 131362"/>
              <a:gd name="connsiteX6" fmla="*/ 160 w 603275"/>
              <a:gd name="connsiteY6" fmla="*/ 72996 h 131362"/>
              <a:gd name="connsiteX7" fmla="*/ 9888 w 603275"/>
              <a:gd name="connsiteY7" fmla="*/ 63268 h 131362"/>
              <a:gd name="connsiteX0" fmla="*/ 778373 w 778373"/>
              <a:gd name="connsiteY0" fmla="*/ 121083 h 121083"/>
              <a:gd name="connsiteX1" fmla="*/ 486544 w 778373"/>
              <a:gd name="connsiteY1" fmla="*/ 14078 h 121083"/>
              <a:gd name="connsiteX2" fmla="*/ 272535 w 778373"/>
              <a:gd name="connsiteY2" fmla="*/ 4351 h 121083"/>
              <a:gd name="connsiteX3" fmla="*/ 136348 w 778373"/>
              <a:gd name="connsiteY3" fmla="*/ 43261 h 121083"/>
              <a:gd name="connsiteX4" fmla="*/ 19616 w 778373"/>
              <a:gd name="connsiteY4" fmla="*/ 62716 h 121083"/>
              <a:gd name="connsiteX5" fmla="*/ 160 w 778373"/>
              <a:gd name="connsiteY5" fmla="*/ 72444 h 121083"/>
              <a:gd name="connsiteX6" fmla="*/ 160 w 778373"/>
              <a:gd name="connsiteY6" fmla="*/ 72444 h 121083"/>
              <a:gd name="connsiteX7" fmla="*/ 9888 w 778373"/>
              <a:gd name="connsiteY7" fmla="*/ 62716 h 121083"/>
              <a:gd name="connsiteX0" fmla="*/ 846467 w 846467"/>
              <a:gd name="connsiteY0" fmla="*/ 131363 h 131363"/>
              <a:gd name="connsiteX1" fmla="*/ 486544 w 846467"/>
              <a:gd name="connsiteY1" fmla="*/ 14630 h 131363"/>
              <a:gd name="connsiteX2" fmla="*/ 272535 w 846467"/>
              <a:gd name="connsiteY2" fmla="*/ 4903 h 131363"/>
              <a:gd name="connsiteX3" fmla="*/ 136348 w 846467"/>
              <a:gd name="connsiteY3" fmla="*/ 43813 h 131363"/>
              <a:gd name="connsiteX4" fmla="*/ 19616 w 846467"/>
              <a:gd name="connsiteY4" fmla="*/ 63268 h 131363"/>
              <a:gd name="connsiteX5" fmla="*/ 160 w 846467"/>
              <a:gd name="connsiteY5" fmla="*/ 72996 h 131363"/>
              <a:gd name="connsiteX6" fmla="*/ 160 w 846467"/>
              <a:gd name="connsiteY6" fmla="*/ 72996 h 131363"/>
              <a:gd name="connsiteX7" fmla="*/ 9888 w 846467"/>
              <a:gd name="connsiteY7" fmla="*/ 63268 h 131363"/>
              <a:gd name="connsiteX0" fmla="*/ 846467 w 846467"/>
              <a:gd name="connsiteY0" fmla="*/ 127605 h 127605"/>
              <a:gd name="connsiteX1" fmla="*/ 505999 w 846467"/>
              <a:gd name="connsiteY1" fmla="*/ 88693 h 127605"/>
              <a:gd name="connsiteX2" fmla="*/ 272535 w 846467"/>
              <a:gd name="connsiteY2" fmla="*/ 1145 h 127605"/>
              <a:gd name="connsiteX3" fmla="*/ 136348 w 846467"/>
              <a:gd name="connsiteY3" fmla="*/ 40055 h 127605"/>
              <a:gd name="connsiteX4" fmla="*/ 19616 w 846467"/>
              <a:gd name="connsiteY4" fmla="*/ 59510 h 127605"/>
              <a:gd name="connsiteX5" fmla="*/ 160 w 846467"/>
              <a:gd name="connsiteY5" fmla="*/ 69238 h 127605"/>
              <a:gd name="connsiteX6" fmla="*/ 160 w 846467"/>
              <a:gd name="connsiteY6" fmla="*/ 69238 h 127605"/>
              <a:gd name="connsiteX7" fmla="*/ 9888 w 846467"/>
              <a:gd name="connsiteY7" fmla="*/ 59510 h 127605"/>
              <a:gd name="connsiteX0" fmla="*/ 846467 w 846467"/>
              <a:gd name="connsiteY0" fmla="*/ 87956 h 87956"/>
              <a:gd name="connsiteX1" fmla="*/ 505999 w 846467"/>
              <a:gd name="connsiteY1" fmla="*/ 49044 h 87956"/>
              <a:gd name="connsiteX2" fmla="*/ 253080 w 846467"/>
              <a:gd name="connsiteY2" fmla="*/ 10134 h 87956"/>
              <a:gd name="connsiteX3" fmla="*/ 136348 w 846467"/>
              <a:gd name="connsiteY3" fmla="*/ 406 h 87956"/>
              <a:gd name="connsiteX4" fmla="*/ 19616 w 846467"/>
              <a:gd name="connsiteY4" fmla="*/ 19861 h 87956"/>
              <a:gd name="connsiteX5" fmla="*/ 160 w 846467"/>
              <a:gd name="connsiteY5" fmla="*/ 29589 h 87956"/>
              <a:gd name="connsiteX6" fmla="*/ 160 w 846467"/>
              <a:gd name="connsiteY6" fmla="*/ 29589 h 87956"/>
              <a:gd name="connsiteX7" fmla="*/ 9888 w 846467"/>
              <a:gd name="connsiteY7" fmla="*/ 19861 h 8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6467" h="87956">
                <a:moveTo>
                  <a:pt x="846467" y="87956"/>
                </a:moveTo>
                <a:cubicBezTo>
                  <a:pt x="824580" y="20673"/>
                  <a:pt x="604897" y="62014"/>
                  <a:pt x="505999" y="49044"/>
                </a:cubicBezTo>
                <a:cubicBezTo>
                  <a:pt x="407101" y="36074"/>
                  <a:pt x="314688" y="18240"/>
                  <a:pt x="253080" y="10134"/>
                </a:cubicBezTo>
                <a:cubicBezTo>
                  <a:pt x="191472" y="2028"/>
                  <a:pt x="175259" y="-1215"/>
                  <a:pt x="136348" y="406"/>
                </a:cubicBezTo>
                <a:cubicBezTo>
                  <a:pt x="97437" y="2027"/>
                  <a:pt x="42314" y="14997"/>
                  <a:pt x="19616" y="19861"/>
                </a:cubicBezTo>
                <a:cubicBezTo>
                  <a:pt x="-3082" y="24725"/>
                  <a:pt x="160" y="29589"/>
                  <a:pt x="160" y="29589"/>
                </a:cubicBezTo>
                <a:lnTo>
                  <a:pt x="160" y="29589"/>
                </a:lnTo>
                <a:lnTo>
                  <a:pt x="9888" y="19861"/>
                </a:lnTo>
              </a:path>
            </a:pathLst>
          </a:cu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1811" y="2476253"/>
            <a:ext cx="1507785" cy="7848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LC OF conversion to dia3mm MPO, x3/station.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18167" y="3869818"/>
            <a:ext cx="1434511" cy="553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MPO to MPO PP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72721" y="4538750"/>
            <a:ext cx="1394114" cy="5539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2 </a:t>
            </a:r>
            <a:r>
              <a:rPr lang="en-GB" sz="1500" dirty="0" smtClean="0"/>
              <a:t>SFP/chamber.</a:t>
            </a:r>
          </a:p>
          <a:p>
            <a:r>
              <a:rPr lang="en-GB" sz="1500" dirty="0" smtClean="0"/>
              <a:t>LC OF output</a:t>
            </a:r>
            <a:endParaRPr lang="en-GB" sz="1500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13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522383" y="5611601"/>
            <a:ext cx="2754410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All components are to be procured and installed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035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094948"/>
            <a:ext cx="4309093" cy="24314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gas system remains un-changed in that the gas racks are not modified nor are there any additions. Re-piping of RE3 will be required.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There are 6 channels available for 1 station. </a:t>
            </a:r>
            <a:r>
              <a:rPr lang="en-GB" dirty="0">
                <a:solidFill>
                  <a:prstClr val="black"/>
                </a:solidFill>
              </a:rPr>
              <a:t>P</a:t>
            </a:r>
            <a:r>
              <a:rPr lang="en-GB" dirty="0" smtClean="0">
                <a:solidFill>
                  <a:prstClr val="black"/>
                </a:solidFill>
              </a:rPr>
              <a:t>arallel gas flow is proposed for the 3 chambers fed by one channel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1764" y="5186409"/>
            <a:ext cx="4406631" cy="12618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An example of a two channel impedance distribution for RE4 SMs. </a:t>
            </a:r>
            <a:r>
              <a:rPr lang="en-GB" dirty="0">
                <a:solidFill>
                  <a:prstClr val="black"/>
                </a:solidFill>
              </a:rPr>
              <a:t>T</a:t>
            </a:r>
            <a:r>
              <a:rPr lang="en-GB" dirty="0" smtClean="0">
                <a:solidFill>
                  <a:prstClr val="black"/>
                </a:solidFill>
              </a:rPr>
              <a:t>he RE3/1 and RE4/1 will require 6 channel impedance distributors.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435" y="262648"/>
            <a:ext cx="2509736" cy="64633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</a:rPr>
              <a:t>Gas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9711" y="1606381"/>
            <a:ext cx="4091460" cy="3068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495" y="180951"/>
            <a:ext cx="2601311" cy="34684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8" y="3855685"/>
            <a:ext cx="2251735" cy="30023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1956" y="4659549"/>
            <a:ext cx="3180945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 the case that a new eco gas will be used no significant changes are required in the installation.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221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255" y="1060313"/>
            <a:ext cx="3560324" cy="47470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313" y="2478624"/>
            <a:ext cx="6727947" cy="213904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Cooling Mini Manifold for RE4/1 cooling to which “T”s and flow restrictors will be added to supply the 9 channels. Hosing from the mini manifolds directly all the way to the RE4/1 will simplify the installation. 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The RE3/1 system will be a taken off from the RE3/2s, two RE3/2s for one RE3/1 using the flexible hoses.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5711" y="537095"/>
            <a:ext cx="2899719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Cooling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482" y="1060313"/>
            <a:ext cx="5574564" cy="126188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The power loads on the cooling system are not so large so extensions of the present system should give approx. 0.1deg C increase. These values have been communicated to TCO and CMS cooling group.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56" y="4821855"/>
            <a:ext cx="5697631" cy="16849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572286" y="5143878"/>
            <a:ext cx="680936" cy="1040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87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Websites\p\project-cms-rpc-endcap\RPC\UpscopeHighEta\RPCDevelopements\RE31and41\RE31\Drawings\YE3Boki07062016\YEP3IPSid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577" y="993795"/>
            <a:ext cx="9144000" cy="504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32303" y="5229382"/>
            <a:ext cx="2169679" cy="69476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RPC Gas Rack with spare channels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00356" y="2917712"/>
            <a:ext cx="792088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 LV </a:t>
            </a:r>
            <a:r>
              <a:rPr lang="en-GB" dirty="0"/>
              <a:t>racks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0904" y="2989835"/>
            <a:ext cx="792088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 LV </a:t>
            </a:r>
            <a:r>
              <a:rPr lang="en-GB" dirty="0"/>
              <a:t>racks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23592" y="409023"/>
            <a:ext cx="7158153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Services on YE3 serving </a:t>
            </a:r>
            <a:r>
              <a:rPr lang="en-GB" sz="3200" dirty="0" smtClean="0"/>
              <a:t>RE3/1 </a:t>
            </a:r>
            <a:r>
              <a:rPr lang="en-GB" sz="3200" dirty="0"/>
              <a:t>and </a:t>
            </a:r>
            <a:r>
              <a:rPr lang="en-GB" sz="3200" dirty="0" smtClean="0"/>
              <a:t>RE4/1</a:t>
            </a:r>
            <a:endParaRPr lang="en-GB" sz="32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23593" y="1758009"/>
            <a:ext cx="1082915" cy="126784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97061" y="2257703"/>
            <a:ext cx="1547209" cy="24532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8040218" y="4816062"/>
            <a:ext cx="775532" cy="91719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331137" y="3212110"/>
            <a:ext cx="969219" cy="35715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641962" y="2380364"/>
            <a:ext cx="1622663" cy="226209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84145" y="1106144"/>
            <a:ext cx="2344366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Mini Cable Chains for </a:t>
            </a:r>
            <a:r>
              <a:rPr lang="en-GB" dirty="0" smtClean="0"/>
              <a:t>HV and OF, near side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044270" y="1976433"/>
            <a:ext cx="1597692" cy="58477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Space for OF Patch panels</a:t>
            </a:r>
            <a:endParaRPr lang="en-GB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16</a:t>
            </a:fld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423702" y="5458268"/>
            <a:ext cx="2689149" cy="58477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 smtClean="0"/>
              <a:t>Gas Impedances installed on the green peripheral structure</a:t>
            </a:r>
            <a:endParaRPr lang="en-GB" sz="16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132992" y="3390685"/>
            <a:ext cx="1264752" cy="18388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89883" y="4163438"/>
            <a:ext cx="2163620" cy="129478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112851" y="4424476"/>
            <a:ext cx="4286715" cy="1308785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536" y="-82288"/>
            <a:ext cx="8229600" cy="1143000"/>
          </a:xfrm>
        </p:spPr>
        <p:txBody>
          <a:bodyPr/>
          <a:lstStyle/>
          <a:p>
            <a:r>
              <a:rPr lang="en-GB" dirty="0" smtClean="0"/>
              <a:t>RE3/1 service passages</a:t>
            </a:r>
            <a:endParaRPr lang="en-GB" dirty="0"/>
          </a:p>
        </p:txBody>
      </p:sp>
      <p:pic>
        <p:nvPicPr>
          <p:cNvPr id="1027" name="Picture 3" descr="G:\Websites\p\project-cms-rpc-endcap\RPC\UpscopeHighEta\RPCDevelopements\RE31and41\RE31\Photos040214\040220145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206" y="785293"/>
            <a:ext cx="3180932" cy="238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Websites\p\project-cms-rpc-endcap\RPC\UpscopeHighEta\RPCDevelopements\RE31and41\RE31\Photos040214\040220145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6" y="4387342"/>
            <a:ext cx="3252940" cy="243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Websites\p\project-cms-rpc-endcap\RPC\UpscopeHighEta\RPCDevelopements\RE31and41\RE31\Photos040214\0402201455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58195" y="3311111"/>
            <a:ext cx="3887775" cy="291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Websites\p\project-cms-rpc-endcap\RPC\UpscopeHighEta\RPCDevelopements\RE31and41\RE31\Photos040214\040220145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635474" y="1833689"/>
            <a:ext cx="3367263" cy="25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6739" y="3208955"/>
            <a:ext cx="2880320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Service passage to the periphery </a:t>
            </a:r>
            <a:r>
              <a:rPr lang="en-GB" dirty="0" smtClean="0"/>
              <a:t>is </a:t>
            </a:r>
            <a:r>
              <a:rPr lang="en-GB" dirty="0"/>
              <a:t>under the RE3/2 &amp; </a:t>
            </a:r>
            <a:r>
              <a:rPr lang="en-GB" dirty="0" smtClean="0"/>
              <a:t>RE3/3</a:t>
            </a:r>
            <a:r>
              <a:rPr lang="en-GB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96200" y="1628802"/>
            <a:ext cx="2411760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Space on the periphery is very limited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65887" y="4135100"/>
            <a:ext cx="701012" cy="1108109"/>
          </a:xfrm>
          <a:prstGeom prst="straightConnector1">
            <a:avLst/>
          </a:prstGeom>
          <a:ln w="254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7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21256" y="1400079"/>
            <a:ext cx="5812533" cy="387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667" y="2538444"/>
            <a:ext cx="3764602" cy="1846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Service passage between RE4/2 and the ME4/2.</a:t>
            </a:r>
          </a:p>
          <a:p>
            <a:r>
              <a:rPr lang="en-GB" dirty="0" smtClean="0"/>
              <a:t>The problems of induced noise will be addressed in dedicated test measurements in 904 lab with CSCs and RPCs.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284054" y="340471"/>
            <a:ext cx="4377447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RE4/1 service passage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85619" y="3210129"/>
            <a:ext cx="4883285" cy="25164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085619" y="3461772"/>
            <a:ext cx="4140740" cy="163228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406391" y="2676942"/>
            <a:ext cx="1065300" cy="384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RE4 SMs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594061" y="2563801"/>
            <a:ext cx="849551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ME4/2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88707" y="5561993"/>
            <a:ext cx="924128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ME4/1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9225583" y="2412626"/>
            <a:ext cx="1180808" cy="4566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1"/>
          </p:cNvCxnSpPr>
          <p:nvPr/>
        </p:nvCxnSpPr>
        <p:spPr>
          <a:xfrm flipH="1">
            <a:off x="8881357" y="2869301"/>
            <a:ext cx="1525035" cy="25100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385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43" y="1877438"/>
            <a:ext cx="3305890" cy="24794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2963" y="311685"/>
            <a:ext cx="7179013" cy="10772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Mini Cable chains between the YE3 and YE1 and its PP are very full.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68372" y="1178727"/>
            <a:ext cx="2300539" cy="677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X3S51 Far, this is considered full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5" y="2675108"/>
            <a:ext cx="4993532" cy="3745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15" y="1687829"/>
            <a:ext cx="4662791" cy="126188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X3V51 Near, there is space for HV cables and MPO OFs</a:t>
            </a:r>
            <a:r>
              <a:rPr lang="en-GB" dirty="0"/>
              <a:t>, that is being verified with CMS IO, S. Bally and </a:t>
            </a:r>
            <a:r>
              <a:rPr lang="en-GB" dirty="0" err="1"/>
              <a:t>Boki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19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842987" y="5429862"/>
            <a:ext cx="3894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HV  X-section 19cm</a:t>
            </a:r>
            <a:r>
              <a:rPr lang="en-GB" baseline="30000" dirty="0" smtClean="0"/>
              <a:t>2</a:t>
            </a:r>
            <a:r>
              <a:rPr lang="en-GB" dirty="0" smtClean="0"/>
              <a:t> per endcap</a:t>
            </a:r>
          </a:p>
          <a:p>
            <a:r>
              <a:rPr lang="en-GB" dirty="0" smtClean="0"/>
              <a:t>OF  X-section  5cm</a:t>
            </a:r>
            <a:r>
              <a:rPr lang="en-GB" baseline="30000" dirty="0" smtClean="0"/>
              <a:t>2</a:t>
            </a:r>
            <a:r>
              <a:rPr lang="en-GB" dirty="0" smtClean="0"/>
              <a:t> per endcap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68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Covered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dirty="0" smtClean="0"/>
              <a:t>Chamber Installation and Volume</a:t>
            </a:r>
          </a:p>
          <a:p>
            <a:pPr algn="ctr"/>
            <a:r>
              <a:rPr lang="en-GB" dirty="0" smtClean="0"/>
              <a:t>Service component installation </a:t>
            </a:r>
          </a:p>
          <a:p>
            <a:pPr algn="ctr"/>
            <a:r>
              <a:rPr lang="en-GB" dirty="0" smtClean="0"/>
              <a:t>Service routing</a:t>
            </a:r>
          </a:p>
          <a:p>
            <a:pPr algn="ctr"/>
            <a:r>
              <a:rPr lang="en-GB" dirty="0" smtClean="0"/>
              <a:t>Schedule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43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39" y="1562048"/>
            <a:ext cx="6488517" cy="40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8360" y="1852370"/>
            <a:ext cx="4630533" cy="3472900"/>
          </a:xfrm>
        </p:spPr>
      </p:pic>
      <p:sp>
        <p:nvSpPr>
          <p:cNvPr id="7" name="TextBox 6"/>
          <p:cNvSpPr txBox="1"/>
          <p:nvPr/>
        </p:nvSpPr>
        <p:spPr>
          <a:xfrm>
            <a:off x="2645924" y="321013"/>
            <a:ext cx="4659549" cy="10772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200" dirty="0"/>
              <a:t>HV system routing from USC to UXC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29" y="4819786"/>
            <a:ext cx="2357336" cy="96949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Routing from the USC HV racks to the YE1 PPs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61517" y="4681286"/>
            <a:ext cx="1944216" cy="96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7754" y="5679244"/>
            <a:ext cx="4260714" cy="67710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Cable sections, including spares, to be evaluated with CMS IO, S. Bally and </a:t>
            </a:r>
            <a:r>
              <a:rPr lang="en-GB" dirty="0" err="1" smtClean="0"/>
              <a:t>Boki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357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508690"/>
            <a:ext cx="6624736" cy="63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827">
            <a:off x="4723491" y="4708737"/>
            <a:ext cx="576064" cy="12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59563" y="164638"/>
            <a:ext cx="576064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8688288" y="2084851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392927">
            <a:off x="7824192" y="1412776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432755" y="3228441"/>
            <a:ext cx="3794151" cy="3074011"/>
          </a:xfrm>
          <a:custGeom>
            <a:avLst/>
            <a:gdLst>
              <a:gd name="connsiteX0" fmla="*/ 2779776 w 2845613"/>
              <a:gd name="connsiteY0" fmla="*/ 0 h 2305508"/>
              <a:gd name="connsiteX1" fmla="*/ 2830983 w 2845613"/>
              <a:gd name="connsiteY1" fmla="*/ 358445 h 2305508"/>
              <a:gd name="connsiteX2" fmla="*/ 2691994 w 2845613"/>
              <a:gd name="connsiteY2" fmla="*/ 753466 h 2305508"/>
              <a:gd name="connsiteX3" fmla="*/ 2699309 w 2845613"/>
              <a:gd name="connsiteY3" fmla="*/ 1426464 h 2305508"/>
              <a:gd name="connsiteX4" fmla="*/ 2567636 w 2845613"/>
              <a:gd name="connsiteY4" fmla="*/ 1901952 h 2305508"/>
              <a:gd name="connsiteX5" fmla="*/ 2596896 w 2845613"/>
              <a:gd name="connsiteY5" fmla="*/ 2260397 h 2305508"/>
              <a:gd name="connsiteX6" fmla="*/ 1272845 w 2845613"/>
              <a:gd name="connsiteY6" fmla="*/ 2172615 h 2305508"/>
              <a:gd name="connsiteX7" fmla="*/ 658368 w 2845613"/>
              <a:gd name="connsiteY7" fmla="*/ 2253082 h 2305508"/>
              <a:gd name="connsiteX8" fmla="*/ 321869 w 2845613"/>
              <a:gd name="connsiteY8" fmla="*/ 1945843 h 2305508"/>
              <a:gd name="connsiteX9" fmla="*/ 0 w 2845613"/>
              <a:gd name="connsiteY9" fmla="*/ 1645920 h 2305508"/>
              <a:gd name="connsiteX10" fmla="*/ 0 w 2845613"/>
              <a:gd name="connsiteY10" fmla="*/ 1645920 h 23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613" h="2305508">
                <a:moveTo>
                  <a:pt x="2779776" y="0"/>
                </a:moveTo>
                <a:cubicBezTo>
                  <a:pt x="2812694" y="116433"/>
                  <a:pt x="2845613" y="232867"/>
                  <a:pt x="2830983" y="358445"/>
                </a:cubicBezTo>
                <a:cubicBezTo>
                  <a:pt x="2816353" y="484023"/>
                  <a:pt x="2713940" y="575463"/>
                  <a:pt x="2691994" y="753466"/>
                </a:cubicBezTo>
                <a:cubicBezTo>
                  <a:pt x="2670048" y="931469"/>
                  <a:pt x="2720035" y="1235050"/>
                  <a:pt x="2699309" y="1426464"/>
                </a:cubicBezTo>
                <a:cubicBezTo>
                  <a:pt x="2678583" y="1617878"/>
                  <a:pt x="2584705" y="1762963"/>
                  <a:pt x="2567636" y="1901952"/>
                </a:cubicBezTo>
                <a:cubicBezTo>
                  <a:pt x="2550567" y="2040941"/>
                  <a:pt x="2812695" y="2215286"/>
                  <a:pt x="2596896" y="2260397"/>
                </a:cubicBezTo>
                <a:cubicBezTo>
                  <a:pt x="2381097" y="2305508"/>
                  <a:pt x="1595933" y="2173834"/>
                  <a:pt x="1272845" y="2172615"/>
                </a:cubicBezTo>
                <a:cubicBezTo>
                  <a:pt x="949757" y="2171396"/>
                  <a:pt x="816864" y="2290877"/>
                  <a:pt x="658368" y="2253082"/>
                </a:cubicBezTo>
                <a:cubicBezTo>
                  <a:pt x="499872" y="2215287"/>
                  <a:pt x="321869" y="1945843"/>
                  <a:pt x="321869" y="1945843"/>
                </a:cubicBezTo>
                <a:lnTo>
                  <a:pt x="0" y="1645920"/>
                </a:lnTo>
                <a:lnTo>
                  <a:pt x="0" y="16459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149902" y="2750515"/>
            <a:ext cx="2574949" cy="3140659"/>
          </a:xfrm>
          <a:custGeom>
            <a:avLst/>
            <a:gdLst>
              <a:gd name="connsiteX0" fmla="*/ 1931212 w 1931212"/>
              <a:gd name="connsiteY0" fmla="*/ 0 h 2355494"/>
              <a:gd name="connsiteX1" fmla="*/ 1770278 w 1931212"/>
              <a:gd name="connsiteY1" fmla="*/ 277978 h 2355494"/>
              <a:gd name="connsiteX2" fmla="*/ 1455724 w 1931212"/>
              <a:gd name="connsiteY2" fmla="*/ 577901 h 2355494"/>
              <a:gd name="connsiteX3" fmla="*/ 1207008 w 1931212"/>
              <a:gd name="connsiteY3" fmla="*/ 1060704 h 2355494"/>
              <a:gd name="connsiteX4" fmla="*/ 790041 w 1931212"/>
              <a:gd name="connsiteY4" fmla="*/ 1309421 h 2355494"/>
              <a:gd name="connsiteX5" fmla="*/ 672998 w 1931212"/>
              <a:gd name="connsiteY5" fmla="*/ 1697127 h 2355494"/>
              <a:gd name="connsiteX6" fmla="*/ 460857 w 1931212"/>
              <a:gd name="connsiteY6" fmla="*/ 2267712 h 2355494"/>
              <a:gd name="connsiteX7" fmla="*/ 0 w 1931212"/>
              <a:gd name="connsiteY7" fmla="*/ 2223821 h 23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212" h="2355494">
                <a:moveTo>
                  <a:pt x="1931212" y="0"/>
                </a:moveTo>
                <a:cubicBezTo>
                  <a:pt x="1890369" y="90830"/>
                  <a:pt x="1849526" y="181661"/>
                  <a:pt x="1770278" y="277978"/>
                </a:cubicBezTo>
                <a:cubicBezTo>
                  <a:pt x="1691030" y="374295"/>
                  <a:pt x="1549602" y="447447"/>
                  <a:pt x="1455724" y="577901"/>
                </a:cubicBezTo>
                <a:cubicBezTo>
                  <a:pt x="1361846" y="708355"/>
                  <a:pt x="1317955" y="938784"/>
                  <a:pt x="1207008" y="1060704"/>
                </a:cubicBezTo>
                <a:cubicBezTo>
                  <a:pt x="1096061" y="1182624"/>
                  <a:pt x="879043" y="1203350"/>
                  <a:pt x="790041" y="1309421"/>
                </a:cubicBezTo>
                <a:cubicBezTo>
                  <a:pt x="701039" y="1415492"/>
                  <a:pt x="727862" y="1537412"/>
                  <a:pt x="672998" y="1697127"/>
                </a:cubicBezTo>
                <a:cubicBezTo>
                  <a:pt x="618134" y="1856842"/>
                  <a:pt x="573023" y="2179930"/>
                  <a:pt x="460857" y="2267712"/>
                </a:cubicBezTo>
                <a:cubicBezTo>
                  <a:pt x="348691" y="2355494"/>
                  <a:pt x="174345" y="2289657"/>
                  <a:pt x="0" y="2223821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756379">
            <a:off x="9076727" y="3241284"/>
            <a:ext cx="95496" cy="78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2859634">
            <a:off x="5775381" y="593328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6567553">
            <a:off x="5744596" y="5237165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7225452">
            <a:off x="7634273" y="2795179"/>
            <a:ext cx="136115" cy="827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9938206">
            <a:off x="6485385" y="1333433"/>
            <a:ext cx="142049" cy="609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8048654" flipV="1">
            <a:off x="7262452" y="2496958"/>
            <a:ext cx="115824" cy="889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99456" y="5445225"/>
            <a:ext cx="3168352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/>
                </a:solidFill>
              </a:rPr>
              <a:t>D</a:t>
            </a:r>
            <a:r>
              <a:rPr lang="en-GB" sz="1600" b="1" dirty="0" smtClean="0">
                <a:solidFill>
                  <a:prstClr val="black"/>
                </a:solidFill>
              </a:rPr>
              <a:t>iagram </a:t>
            </a:r>
            <a:r>
              <a:rPr lang="en-GB" sz="1600" b="1" dirty="0">
                <a:solidFill>
                  <a:prstClr val="black"/>
                </a:solidFill>
              </a:rPr>
              <a:t>of </a:t>
            </a:r>
            <a:r>
              <a:rPr lang="en-GB" sz="1600" b="1" dirty="0" smtClean="0">
                <a:solidFill>
                  <a:prstClr val="black"/>
                </a:solidFill>
              </a:rPr>
              <a:t>1 channel per 2 chambers. Flexible hose from the “T” mounted on the mini manifold.</a:t>
            </a:r>
          </a:p>
          <a:p>
            <a:pPr defTabSz="1219170"/>
            <a:r>
              <a:rPr lang="en-GB" sz="1600" b="1" dirty="0" smtClean="0">
                <a:solidFill>
                  <a:prstClr val="black"/>
                </a:solidFill>
              </a:rPr>
              <a:t>The two RE4/1s will also be linked by flexibles.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803648" y="2574952"/>
            <a:ext cx="2492045" cy="2691993"/>
          </a:xfrm>
          <a:custGeom>
            <a:avLst/>
            <a:gdLst>
              <a:gd name="connsiteX0" fmla="*/ 1869034 w 1869034"/>
              <a:gd name="connsiteY0" fmla="*/ 0 h 2018995"/>
              <a:gd name="connsiteX1" fmla="*/ 1525219 w 1869034"/>
              <a:gd name="connsiteY1" fmla="*/ 256032 h 2018995"/>
              <a:gd name="connsiteX2" fmla="*/ 1298448 w 1869034"/>
              <a:gd name="connsiteY2" fmla="*/ 563270 h 2018995"/>
              <a:gd name="connsiteX3" fmla="*/ 713232 w 1869034"/>
              <a:gd name="connsiteY3" fmla="*/ 907085 h 2018995"/>
              <a:gd name="connsiteX4" fmla="*/ 662026 w 1869034"/>
              <a:gd name="connsiteY4" fmla="*/ 1133856 h 2018995"/>
              <a:gd name="connsiteX5" fmla="*/ 54864 w 1869034"/>
              <a:gd name="connsiteY5" fmla="*/ 1565453 h 2018995"/>
              <a:gd name="connsiteX6" fmla="*/ 332842 w 1869034"/>
              <a:gd name="connsiteY6" fmla="*/ 2018995 h 201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034" h="2018995">
                <a:moveTo>
                  <a:pt x="1869034" y="0"/>
                </a:moveTo>
                <a:cubicBezTo>
                  <a:pt x="1744675" y="81077"/>
                  <a:pt x="1620317" y="162154"/>
                  <a:pt x="1525219" y="256032"/>
                </a:cubicBezTo>
                <a:cubicBezTo>
                  <a:pt x="1430121" y="349910"/>
                  <a:pt x="1433779" y="454761"/>
                  <a:pt x="1298448" y="563270"/>
                </a:cubicBezTo>
                <a:cubicBezTo>
                  <a:pt x="1163117" y="671779"/>
                  <a:pt x="819302" y="811987"/>
                  <a:pt x="713232" y="907085"/>
                </a:cubicBezTo>
                <a:cubicBezTo>
                  <a:pt x="607162" y="1002183"/>
                  <a:pt x="771754" y="1024128"/>
                  <a:pt x="662026" y="1133856"/>
                </a:cubicBezTo>
                <a:cubicBezTo>
                  <a:pt x="552298" y="1243584"/>
                  <a:pt x="109728" y="1417930"/>
                  <a:pt x="54864" y="1565453"/>
                </a:cubicBezTo>
                <a:cubicBezTo>
                  <a:pt x="0" y="1712976"/>
                  <a:pt x="296266" y="1955597"/>
                  <a:pt x="332842" y="2018995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9547166">
            <a:off x="5032006" y="431384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39873" y="1375258"/>
            <a:ext cx="3407257" cy="4333849"/>
          </a:xfrm>
          <a:custGeom>
            <a:avLst/>
            <a:gdLst>
              <a:gd name="connsiteX0" fmla="*/ 2555443 w 2555443"/>
              <a:gd name="connsiteY0" fmla="*/ 0 h 3250387"/>
              <a:gd name="connsiteX1" fmla="*/ 2145792 w 2555443"/>
              <a:gd name="connsiteY1" fmla="*/ 73152 h 3250387"/>
              <a:gd name="connsiteX2" fmla="*/ 1772717 w 2555443"/>
              <a:gd name="connsiteY2" fmla="*/ 256032 h 3250387"/>
              <a:gd name="connsiteX3" fmla="*/ 1085088 w 2555443"/>
              <a:gd name="connsiteY3" fmla="*/ 336499 h 3250387"/>
              <a:gd name="connsiteX4" fmla="*/ 690067 w 2555443"/>
              <a:gd name="connsiteY4" fmla="*/ 512064 h 3250387"/>
              <a:gd name="connsiteX5" fmla="*/ 39014 w 2555443"/>
              <a:gd name="connsiteY5" fmla="*/ 607162 h 3250387"/>
              <a:gd name="connsiteX6" fmla="*/ 455981 w 2555443"/>
              <a:gd name="connsiteY6" fmla="*/ 1441095 h 3250387"/>
              <a:gd name="connsiteX7" fmla="*/ 221894 w 2555443"/>
              <a:gd name="connsiteY7" fmla="*/ 1887322 h 3250387"/>
              <a:gd name="connsiteX8" fmla="*/ 521818 w 2555443"/>
              <a:gd name="connsiteY8" fmla="*/ 2392071 h 3250387"/>
              <a:gd name="connsiteX9" fmla="*/ 902208 w 2555443"/>
              <a:gd name="connsiteY9" fmla="*/ 2750515 h 3250387"/>
              <a:gd name="connsiteX10" fmla="*/ 1092403 w 2555443"/>
              <a:gd name="connsiteY10" fmla="*/ 3189427 h 3250387"/>
              <a:gd name="connsiteX11" fmla="*/ 1458163 w 2555443"/>
              <a:gd name="connsiteY11" fmla="*/ 3116275 h 32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443" h="3250387">
                <a:moveTo>
                  <a:pt x="2555443" y="0"/>
                </a:moveTo>
                <a:cubicBezTo>
                  <a:pt x="2415844" y="15240"/>
                  <a:pt x="2276246" y="30480"/>
                  <a:pt x="2145792" y="73152"/>
                </a:cubicBezTo>
                <a:cubicBezTo>
                  <a:pt x="2015338" y="115824"/>
                  <a:pt x="1949501" y="212141"/>
                  <a:pt x="1772717" y="256032"/>
                </a:cubicBezTo>
                <a:cubicBezTo>
                  <a:pt x="1595933" y="299923"/>
                  <a:pt x="1265530" y="293827"/>
                  <a:pt x="1085088" y="336499"/>
                </a:cubicBezTo>
                <a:cubicBezTo>
                  <a:pt x="904646" y="379171"/>
                  <a:pt x="864413" y="466953"/>
                  <a:pt x="690067" y="512064"/>
                </a:cubicBezTo>
                <a:cubicBezTo>
                  <a:pt x="515721" y="557175"/>
                  <a:pt x="78028" y="452324"/>
                  <a:pt x="39014" y="607162"/>
                </a:cubicBezTo>
                <a:cubicBezTo>
                  <a:pt x="0" y="762001"/>
                  <a:pt x="425501" y="1227735"/>
                  <a:pt x="455981" y="1441095"/>
                </a:cubicBezTo>
                <a:cubicBezTo>
                  <a:pt x="486461" y="1654455"/>
                  <a:pt x="210921" y="1728826"/>
                  <a:pt x="221894" y="1887322"/>
                </a:cubicBezTo>
                <a:cubicBezTo>
                  <a:pt x="232867" y="2045818"/>
                  <a:pt x="408432" y="2248206"/>
                  <a:pt x="521818" y="2392071"/>
                </a:cubicBezTo>
                <a:cubicBezTo>
                  <a:pt x="635204" y="2535936"/>
                  <a:pt x="807111" y="2617622"/>
                  <a:pt x="902208" y="2750515"/>
                </a:cubicBezTo>
                <a:cubicBezTo>
                  <a:pt x="997306" y="2883408"/>
                  <a:pt x="999744" y="3128467"/>
                  <a:pt x="1092403" y="3189427"/>
                </a:cubicBezTo>
                <a:cubicBezTo>
                  <a:pt x="1185062" y="3250387"/>
                  <a:pt x="1321612" y="3183331"/>
                  <a:pt x="1458163" y="311627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3017524">
            <a:off x="3368994" y="4349974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8181" y="1796819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white"/>
                </a:solidFill>
              </a:rPr>
              <a:t>RE4/1 </a:t>
            </a:r>
          </a:p>
        </p:txBody>
      </p:sp>
      <p:sp>
        <p:nvSpPr>
          <p:cNvPr id="52" name="TextBox 51"/>
          <p:cNvSpPr txBox="1"/>
          <p:nvPr/>
        </p:nvSpPr>
        <p:spPr>
          <a:xfrm rot="21002279">
            <a:off x="6397477" y="5922151"/>
            <a:ext cx="852833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FFC000"/>
                </a:solidFill>
              </a:rPr>
              <a:t>Supply</a:t>
            </a:r>
          </a:p>
        </p:txBody>
      </p:sp>
      <p:sp>
        <p:nvSpPr>
          <p:cNvPr id="53" name="TextBox 52"/>
          <p:cNvSpPr txBox="1"/>
          <p:nvPr/>
        </p:nvSpPr>
        <p:spPr>
          <a:xfrm rot="19377402">
            <a:off x="5828724" y="4160777"/>
            <a:ext cx="777984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92D050"/>
                </a:solidFill>
              </a:rPr>
              <a:t>Return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670" y="1"/>
            <a:ext cx="393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prstClr val="black"/>
                </a:solidFill>
              </a:rPr>
              <a:t>RE4/1 </a:t>
            </a:r>
            <a:r>
              <a:rPr lang="en-GB" sz="2400" b="1" dirty="0" smtClean="0">
                <a:solidFill>
                  <a:prstClr val="black"/>
                </a:solidFill>
              </a:rPr>
              <a:t>Cooling manifolds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5787" y="4677140"/>
            <a:ext cx="96010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4F81BD">
                    <a:lumMod val="75000"/>
                  </a:srgbClr>
                </a:solidFill>
              </a:rPr>
              <a:t>Manifold</a:t>
            </a:r>
          </a:p>
        </p:txBody>
      </p:sp>
    </p:spTree>
    <p:extLst>
      <p:ext uri="{BB962C8B-B14F-4D97-AF65-F5344CB8AC3E}">
        <p14:creationId xmlns:p14="http://schemas.microsoft.com/office/powerpoint/2010/main" val="3981972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 cooling link to RE3/2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434124" y="5673032"/>
            <a:ext cx="5214024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rigid copper piping will be replaced by flexible hose links to reduce the strain on the unions.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91" y="1588377"/>
            <a:ext cx="5863354" cy="3754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3975" y="2266953"/>
            <a:ext cx="422321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2 RE3/2 circuits feed x1 RE3/1 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648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Schedule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61" y="1516993"/>
            <a:ext cx="10014667" cy="38137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322" y="5669233"/>
            <a:ext cx="976094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Services will </a:t>
            </a:r>
            <a:r>
              <a:rPr lang="en-GB" smtClean="0"/>
              <a:t>require </a:t>
            </a:r>
            <a:r>
              <a:rPr lang="en-GB" smtClean="0"/>
              <a:t> </a:t>
            </a:r>
            <a:r>
              <a:rPr lang="en-GB" dirty="0" smtClean="0"/>
              <a:t>access on all four stations during the LS2.</a:t>
            </a:r>
          </a:p>
          <a:p>
            <a:r>
              <a:rPr lang="en-GB" dirty="0" smtClean="0"/>
              <a:t>Chamber installation will follow in the following YETS.</a:t>
            </a:r>
          </a:p>
          <a:p>
            <a:r>
              <a:rPr lang="en-GB" dirty="0" smtClean="0"/>
              <a:t>Commissioning  will follow during the YETS as access is required between the Yokes.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496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Installation Schedule during LS2 including </a:t>
            </a:r>
            <a:br>
              <a:rPr lang="en-GB" dirty="0" smtClean="0"/>
            </a:br>
            <a:r>
              <a:rPr lang="en-GB" dirty="0" smtClean="0"/>
              <a:t>pre-chamber installed 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Install HV/LV/OF and Gas pipe (includes HV+OF USC to UXC) 14 weeks </a:t>
            </a:r>
          </a:p>
          <a:p>
            <a:r>
              <a:rPr lang="en-GB" dirty="0" smtClean="0"/>
              <a:t>Cooling RE4/1  2 weeks </a:t>
            </a:r>
          </a:p>
          <a:p>
            <a:r>
              <a:rPr lang="en-GB" dirty="0" smtClean="0"/>
              <a:t>RE3/1 cooling installation 1 week per endcap</a:t>
            </a:r>
          </a:p>
          <a:p>
            <a:pPr lvl="0"/>
            <a:r>
              <a:rPr lang="en-GB" dirty="0">
                <a:solidFill>
                  <a:prstClr val="black"/>
                </a:solidFill>
              </a:rPr>
              <a:t>Commissioning cooling after chamber installation 1 </a:t>
            </a:r>
            <a:r>
              <a:rPr lang="en-GB" dirty="0" smtClean="0">
                <a:solidFill>
                  <a:prstClr val="black"/>
                </a:solidFill>
              </a:rPr>
              <a:t>week</a:t>
            </a:r>
            <a:endParaRPr lang="en-GB" dirty="0" smtClean="0"/>
          </a:p>
          <a:p>
            <a:r>
              <a:rPr lang="en-GB" dirty="0" smtClean="0"/>
              <a:t>Pre-gas system commissioning before chambers with impedances. 1 week each endcap.</a:t>
            </a:r>
          </a:p>
          <a:p>
            <a:r>
              <a:rPr lang="en-GB" dirty="0" smtClean="0"/>
              <a:t>Commissioning of HV/LV/communication/data done before chamber installation 1 week per station</a:t>
            </a:r>
          </a:p>
          <a:p>
            <a:r>
              <a:rPr lang="en-GB" dirty="0" smtClean="0"/>
              <a:t>Chamber (after EYETS installation) commissioning during the EYETS 2021 and 2022. 14 weeks</a:t>
            </a:r>
          </a:p>
          <a:p>
            <a:r>
              <a:rPr lang="en-GB" dirty="0" smtClean="0"/>
              <a:t>Total</a:t>
            </a:r>
            <a:r>
              <a:rPr lang="en-GB" dirty="0"/>
              <a:t> </a:t>
            </a:r>
            <a:r>
              <a:rPr lang="en-GB" dirty="0" smtClean="0"/>
              <a:t>Installation plus Commissioning = 39 weeks (LS2 + x2 EYETS)</a:t>
            </a:r>
          </a:p>
          <a:p>
            <a:r>
              <a:rPr lang="en-GB" dirty="0" smtClean="0"/>
              <a:t>This time is non parallelised time with only one group.  Could be reduced by half.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RE3/1 integration is well understood.</a:t>
            </a:r>
          </a:p>
          <a:p>
            <a:r>
              <a:rPr lang="en-GB" dirty="0" smtClean="0"/>
              <a:t>RE4/1 should be overlapped once the “Z” volume is more clearly understood.</a:t>
            </a:r>
          </a:p>
          <a:p>
            <a:r>
              <a:rPr lang="en-GB" dirty="0" smtClean="0"/>
              <a:t> Further study of the Cable chains, gas and cooling to be carried out with Integration Office.</a:t>
            </a:r>
          </a:p>
          <a:p>
            <a:r>
              <a:rPr lang="en-GB" dirty="0" smtClean="0"/>
              <a:t>There are no apparent show stoppers.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997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0497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11" y="1316731"/>
            <a:ext cx="9144000" cy="595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768408" y="1318473"/>
            <a:ext cx="79208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200.8mm</a:t>
            </a:r>
          </a:p>
          <a:p>
            <a:r>
              <a:rPr lang="en-GB" sz="1200" dirty="0">
                <a:solidFill>
                  <a:srgbClr val="FF0000"/>
                </a:solidFill>
              </a:rPr>
              <a:t>201.8mm</a:t>
            </a:r>
          </a:p>
          <a:p>
            <a:r>
              <a:rPr lang="en-GB" sz="1200" dirty="0">
                <a:solidFill>
                  <a:srgbClr val="FF0000"/>
                </a:solidFill>
              </a:rPr>
              <a:t>197.8mm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406596" y="2951923"/>
            <a:ext cx="792088" cy="2769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151mm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90552" y="2608975"/>
            <a:ext cx="783704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167.1mm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6612" y="3668599"/>
            <a:ext cx="2232248" cy="9694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Values obtained from IR sensors in Red</a:t>
            </a:r>
          </a:p>
        </p:txBody>
      </p:sp>
      <p:sp>
        <p:nvSpPr>
          <p:cNvPr id="11" name="Oval 10"/>
          <p:cNvSpPr/>
          <p:nvPr/>
        </p:nvSpPr>
        <p:spPr>
          <a:xfrm>
            <a:off x="9677355" y="1316729"/>
            <a:ext cx="883143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9382404" y="2800521"/>
            <a:ext cx="782048" cy="401499"/>
          </a:xfrm>
          <a:prstGeom prst="ellipse">
            <a:avLst/>
          </a:prstGeom>
          <a:solidFill>
            <a:srgbClr val="FF0000">
              <a:alpha val="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8293083" y="2613502"/>
            <a:ext cx="1475327" cy="27247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5" name="Down Arrow 14"/>
          <p:cNvSpPr/>
          <p:nvPr/>
        </p:nvSpPr>
        <p:spPr>
          <a:xfrm rot="12923814">
            <a:off x="8877840" y="3085871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9123260" y="2393119"/>
            <a:ext cx="432048" cy="24006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18" name="Straight Arrow Connector 17"/>
          <p:cNvCxnSpPr>
            <a:endCxn id="16" idx="7"/>
          </p:cNvCxnSpPr>
          <p:nvPr/>
        </p:nvCxnSpPr>
        <p:spPr>
          <a:xfrm flipH="1">
            <a:off x="9492038" y="1964805"/>
            <a:ext cx="420388" cy="463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350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4446" y="548680"/>
            <a:ext cx="571492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6864184" y="548680"/>
            <a:ext cx="59996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908900" y="909864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408384" y="909864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08384" y="2307188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3157388" y="892728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12024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658348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6255458" y="1246500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581594" y="1252596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12267" y="92532"/>
            <a:ext cx="3047783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Values taken on outer “R” at 3 different locations on both –Z and +Z on 25 April 2017. Discs closed.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24409" y="692696"/>
            <a:ext cx="2230163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624410" y="1124744"/>
            <a:ext cx="2033940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45936" y="6237312"/>
            <a:ext cx="391824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42179" y="292470"/>
            <a:ext cx="1100412" cy="55399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178-174mm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25243" y="5976745"/>
            <a:ext cx="1150679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668-672mm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03661" y="1905819"/>
            <a:ext cx="801232" cy="3231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14mm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26172" y="492496"/>
            <a:ext cx="0" cy="17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04459" y="892729"/>
            <a:ext cx="1100412" cy="55399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145-145mm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4759280" y="1906959"/>
            <a:ext cx="0" cy="800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151784" y="1906956"/>
            <a:ext cx="4726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4759280" y="2060848"/>
            <a:ext cx="45509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882258" y="2770321"/>
            <a:ext cx="1977980" cy="126188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dirty="0"/>
              <a:t> RPC space</a:t>
            </a:r>
          </a:p>
          <a:p>
            <a:r>
              <a:rPr lang="en-GB" dirty="0"/>
              <a:t>176 - 14 = 162mm</a:t>
            </a:r>
          </a:p>
          <a:p>
            <a:r>
              <a:rPr lang="en-GB" dirty="0"/>
              <a:t>Drawings = 146mm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04362" y="532663"/>
            <a:ext cx="1291239" cy="323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Mean 176mm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183197" y="6214351"/>
            <a:ext cx="1291239" cy="3231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500" dirty="0"/>
              <a:t>Mean 670mm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12267" y="4122614"/>
            <a:ext cx="3094532" cy="20928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dirty="0"/>
              <a:t> </a:t>
            </a:r>
            <a:r>
              <a:rPr lang="en-GB" sz="1600" dirty="0"/>
              <a:t>RPC space over the N. Shield</a:t>
            </a:r>
          </a:p>
          <a:p>
            <a:r>
              <a:rPr lang="en-GB" sz="1600" dirty="0"/>
              <a:t>162 – 66 = 96mm</a:t>
            </a:r>
          </a:p>
          <a:p>
            <a:r>
              <a:rPr lang="en-GB" sz="1600" dirty="0"/>
              <a:t>Standard RPC 29mm gives 68mm with mounting brackets. Leaving a generous clearance to CSCs of 28mm.</a:t>
            </a:r>
          </a:p>
          <a:p>
            <a:r>
              <a:rPr lang="en-GB" sz="1600" dirty="0"/>
              <a:t>Was 88mm from drawings.</a:t>
            </a:r>
          </a:p>
          <a:p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362014" y="3238777"/>
            <a:ext cx="63227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YE2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88919" y="3354136"/>
            <a:ext cx="632273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YE3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08903" y="2686989"/>
            <a:ext cx="977455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ME3/2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27367" y="2854759"/>
            <a:ext cx="857348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RE3/2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010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But it gets worse in the last 5% of the path length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70476" y="2033845"/>
            <a:ext cx="4968555" cy="3726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1412776"/>
            <a:ext cx="3374144" cy="2530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40149" y="4437112"/>
            <a:ext cx="2606059" cy="1954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6283" y="5085186"/>
            <a:ext cx="1944216" cy="9694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Main Cable chains in X0 under CMS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4032" y="3140969"/>
            <a:ext cx="2160240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Clamp of </a:t>
            </a: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Cable under PP YE1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5625" y="5685349"/>
            <a:ext cx="1584177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Access to rear of the PP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29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4" y="429589"/>
            <a:ext cx="4775623" cy="642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11828" y="404666"/>
            <a:ext cx="632273" cy="384719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YE2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5720" y="1772817"/>
            <a:ext cx="792088" cy="338555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ME3/1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3" y="1268762"/>
            <a:ext cx="977455" cy="384719"/>
          </a:xfrm>
          <a:prstGeom prst="rect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RE 3/1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03515" y="1988842"/>
            <a:ext cx="977455" cy="384719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b="1" dirty="0">
                <a:solidFill>
                  <a:srgbClr val="4BACC6">
                    <a:lumMod val="75000"/>
                  </a:srgbClr>
                </a:solidFill>
              </a:rPr>
              <a:t>FEB</a:t>
            </a:r>
          </a:p>
        </p:txBody>
      </p:sp>
      <p:cxnSp>
        <p:nvCxnSpPr>
          <p:cNvPr id="22" name="Прямая со стрелкой 21"/>
          <p:cNvCxnSpPr>
            <a:stCxn id="9" idx="3"/>
          </p:cNvCxnSpPr>
          <p:nvPr/>
        </p:nvCxnSpPr>
        <p:spPr>
          <a:xfrm flipV="1">
            <a:off x="2752978" y="1412777"/>
            <a:ext cx="462705" cy="4834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68019" y="3356995"/>
            <a:ext cx="1012950" cy="677104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Neutron shield.</a:t>
            </a:r>
          </a:p>
        </p:txBody>
      </p:sp>
      <p:cxnSp>
        <p:nvCxnSpPr>
          <p:cNvPr id="29" name="Прямая со стрелкой 28"/>
          <p:cNvCxnSpPr>
            <a:stCxn id="28" idx="3"/>
          </p:cNvCxnSpPr>
          <p:nvPr/>
        </p:nvCxnSpPr>
        <p:spPr>
          <a:xfrm>
            <a:off x="2680969" y="3695547"/>
            <a:ext cx="534714" cy="453533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H="1">
            <a:off x="4439816" y="4725144"/>
            <a:ext cx="1296144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1847528" y="4725144"/>
            <a:ext cx="1368152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27848" y="4437115"/>
            <a:ext cx="20882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b="1" dirty="0">
                <a:solidFill>
                  <a:prstClr val="black"/>
                </a:solidFill>
              </a:rPr>
              <a:t>670 mm </a:t>
            </a:r>
          </a:p>
          <a:p>
            <a:r>
              <a:rPr lang="en-GB" sz="1600" dirty="0">
                <a:solidFill>
                  <a:prstClr val="black"/>
                </a:solidFill>
              </a:rPr>
              <a:t>between YE2 and YE3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4918567" y="4"/>
            <a:ext cx="2835456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sz="2400" b="1" dirty="0">
                <a:solidFill>
                  <a:prstClr val="black"/>
                </a:solidFill>
              </a:rPr>
              <a:t>RPC RE3/1 chambers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150997" y="683406"/>
            <a:ext cx="977455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FEB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63555" y="116634"/>
            <a:ext cx="2739144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Cross section YE3 and YE2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91548" y="404666"/>
            <a:ext cx="632273" cy="384719"/>
          </a:xfrm>
          <a:prstGeom prst="rect">
            <a:avLst/>
          </a:prstGeom>
          <a:solidFill>
            <a:srgbClr val="FFFF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YE3</a:t>
            </a:r>
          </a:p>
        </p:txBody>
      </p:sp>
      <p:cxnSp>
        <p:nvCxnSpPr>
          <p:cNvPr id="67" name="Прямая со стрелкой 66"/>
          <p:cNvCxnSpPr>
            <a:stCxn id="21" idx="3"/>
          </p:cNvCxnSpPr>
          <p:nvPr/>
        </p:nvCxnSpPr>
        <p:spPr>
          <a:xfrm flipV="1">
            <a:off x="2680970" y="2132857"/>
            <a:ext cx="606721" cy="4834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1" idx="3"/>
          </p:cNvCxnSpPr>
          <p:nvPr/>
        </p:nvCxnSpPr>
        <p:spPr>
          <a:xfrm>
            <a:off x="2680970" y="2181201"/>
            <a:ext cx="606721" cy="1463824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709" y="567882"/>
            <a:ext cx="2771800" cy="41556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4" name="Прямая со стрелкой 93"/>
          <p:cNvCxnSpPr/>
          <p:nvPr/>
        </p:nvCxnSpPr>
        <p:spPr>
          <a:xfrm>
            <a:off x="8472264" y="4797152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8472264" y="4365104"/>
            <a:ext cx="0" cy="5040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9120336" y="1412776"/>
            <a:ext cx="0" cy="34563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112224" y="4941170"/>
            <a:ext cx="1944216" cy="6771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96 mm</a:t>
            </a:r>
          </a:p>
          <a:p>
            <a:r>
              <a:rPr lang="en-GB" sz="1100" b="1" dirty="0">
                <a:solidFill>
                  <a:prstClr val="black"/>
                </a:solidFill>
              </a:rPr>
              <a:t>between CSC (high electronics board) and Neutron Shield.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45641" y="2106148"/>
            <a:ext cx="1144779" cy="383261"/>
          </a:xfrm>
          <a:prstGeom prst="rect">
            <a:avLst/>
          </a:prstGeom>
          <a:solidFill>
            <a:srgbClr val="FFFF00"/>
          </a:solidFill>
          <a:ln w="28575">
            <a:solidFill>
              <a:srgbClr val="7030A0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FEB</a:t>
            </a:r>
            <a:r>
              <a:rPr lang="en-GB" sz="1500" b="1" dirty="0">
                <a:solidFill>
                  <a:srgbClr val="7030A0"/>
                </a:solidFill>
              </a:rPr>
              <a:t>s, </a:t>
            </a:r>
            <a:r>
              <a:rPr lang="en-GB" sz="1200" b="1" dirty="0">
                <a:solidFill>
                  <a:srgbClr val="7030A0"/>
                </a:solidFill>
              </a:rPr>
              <a:t>high R </a:t>
            </a:r>
          </a:p>
        </p:txBody>
      </p:sp>
      <p:cxnSp>
        <p:nvCxnSpPr>
          <p:cNvPr id="107" name="Прямая со стрелкой 106"/>
          <p:cNvCxnSpPr>
            <a:stCxn id="106" idx="3"/>
          </p:cNvCxnSpPr>
          <p:nvPr/>
        </p:nvCxnSpPr>
        <p:spPr>
          <a:xfrm flipV="1">
            <a:off x="7690420" y="1566419"/>
            <a:ext cx="833533" cy="731360"/>
          </a:xfrm>
          <a:prstGeom prst="straightConnector1">
            <a:avLst/>
          </a:prstGeom>
          <a:ln w="190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Прямоугольник 109"/>
          <p:cNvSpPr/>
          <p:nvPr/>
        </p:nvSpPr>
        <p:spPr>
          <a:xfrm>
            <a:off x="8331163" y="116634"/>
            <a:ext cx="1863007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Principle scheme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9229805" y="1145075"/>
            <a:ext cx="592611" cy="871727"/>
          </a:xfrm>
          <a:prstGeom prst="line">
            <a:avLst/>
          </a:prstGeom>
          <a:ln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>
            <a:endCxn id="136" idx="1"/>
          </p:cNvCxnSpPr>
          <p:nvPr/>
        </p:nvCxnSpPr>
        <p:spPr>
          <a:xfrm flipV="1">
            <a:off x="3431705" y="2370170"/>
            <a:ext cx="1057619" cy="698793"/>
          </a:xfrm>
          <a:prstGeom prst="line">
            <a:avLst/>
          </a:prstGeom>
          <a:ln w="19050">
            <a:solidFill>
              <a:schemeClr val="tx1"/>
            </a:solidFill>
            <a:headEnd type="stealth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4489323" y="2139338"/>
            <a:ext cx="134284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CSC, Highest  Electronics Cover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36361" y="661535"/>
            <a:ext cx="1292835" cy="46166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</a:rPr>
              <a:t>CSC, Highest  Electronics Cover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37600" y="3147460"/>
            <a:ext cx="78154" cy="131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469446" y="3155253"/>
            <a:ext cx="78154" cy="1319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14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617" y="0"/>
            <a:ext cx="3503984" cy="4671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4211" y="230291"/>
            <a:ext cx="6239845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YE 1 Main Patch Panel (PP) for HV and OF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187" y="4065622"/>
            <a:ext cx="3631660" cy="272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39" y="1163539"/>
            <a:ext cx="3803920" cy="5071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3821" y="928031"/>
            <a:ext cx="2788771" cy="1569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There are slots available in the HV PP sufficient for the 3 pole connectors. In the case of the coaxial option an additional PP mounted in front of the present one will be added </a:t>
            </a:r>
          </a:p>
        </p:txBody>
      </p:sp>
      <p:sp>
        <p:nvSpPr>
          <p:cNvPr id="3" name="Down Arrow 2"/>
          <p:cNvSpPr/>
          <p:nvPr/>
        </p:nvSpPr>
        <p:spPr>
          <a:xfrm rot="3703509">
            <a:off x="2996113" y="816363"/>
            <a:ext cx="262201" cy="2570543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560" y="3171219"/>
            <a:ext cx="2540497" cy="156966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Present OF PP that will be needed to be able to make the junction between the </a:t>
            </a:r>
            <a:r>
              <a:rPr lang="en-GB" sz="1600" dirty="0" err="1">
                <a:solidFill>
                  <a:prstClr val="black"/>
                </a:solidFill>
              </a:rPr>
              <a:t>MainCC</a:t>
            </a:r>
            <a:r>
              <a:rPr lang="en-GB" sz="1600" dirty="0">
                <a:solidFill>
                  <a:prstClr val="black"/>
                </a:solidFill>
              </a:rPr>
              <a:t> and the </a:t>
            </a:r>
            <a:r>
              <a:rPr lang="en-GB" sz="1600" dirty="0" smtClean="0">
                <a:solidFill>
                  <a:prstClr val="black"/>
                </a:solidFill>
              </a:rPr>
              <a:t>OFs </a:t>
            </a:r>
            <a:r>
              <a:rPr lang="en-GB" sz="1600" dirty="0">
                <a:solidFill>
                  <a:prstClr val="black"/>
                </a:solidFill>
              </a:rPr>
              <a:t>from the </a:t>
            </a:r>
            <a:r>
              <a:rPr lang="en-GB" sz="1600" dirty="0" err="1">
                <a:solidFill>
                  <a:prstClr val="black"/>
                </a:solidFill>
              </a:rPr>
              <a:t>MiniCC</a:t>
            </a:r>
            <a:r>
              <a:rPr lang="en-GB" sz="1600" dirty="0">
                <a:solidFill>
                  <a:prstClr val="black"/>
                </a:solidFill>
              </a:rPr>
              <a:t>. There is limited space.</a:t>
            </a:r>
          </a:p>
        </p:txBody>
      </p:sp>
      <p:sp>
        <p:nvSpPr>
          <p:cNvPr id="9" name="Down Arrow 8"/>
          <p:cNvSpPr/>
          <p:nvPr/>
        </p:nvSpPr>
        <p:spPr>
          <a:xfrm rot="14925944">
            <a:off x="8477228" y="1835172"/>
            <a:ext cx="262201" cy="2460637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844544">
            <a:off x="7454022" y="3298669"/>
            <a:ext cx="262201" cy="3420144"/>
          </a:xfrm>
          <a:prstGeom prst="downArrow">
            <a:avLst>
              <a:gd name="adj1" fmla="val 50000"/>
              <a:gd name="adj2" fmla="val 1198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321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6851104" cy="1138139"/>
          </a:xfrm>
        </p:spPr>
        <p:txBody>
          <a:bodyPr>
            <a:normAutofit/>
          </a:bodyPr>
          <a:lstStyle/>
          <a:p>
            <a:r>
              <a:rPr lang="en-US" sz="3200" dirty="0"/>
              <a:t>The path is clear and we already have the cable. This is a big job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2143" y="1793997"/>
            <a:ext cx="4238240" cy="317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40" y="2962828"/>
            <a:ext cx="6488517" cy="40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61421" y="2128471"/>
            <a:ext cx="1656184" cy="3847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</a:rPr>
              <a:t>Approx</a:t>
            </a:r>
            <a:r>
              <a:rPr lang="en-US" dirty="0">
                <a:solidFill>
                  <a:prstClr val="black"/>
                </a:solidFill>
              </a:rPr>
              <a:t> 1.5km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0581" y="5873881"/>
            <a:ext cx="1512168" cy="677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Cable length 57-90m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8" y="1394507"/>
            <a:ext cx="3881405" cy="291105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937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33817" y="1070922"/>
            <a:ext cx="6689563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Mini Cable chain Installation and Occupation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949" y="2084173"/>
            <a:ext cx="10635051" cy="243143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HV Cable	  2 options</a:t>
            </a:r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Original 4 conductor (2 </a:t>
            </a:r>
            <a:r>
              <a:rPr lang="en-GB" dirty="0" err="1" smtClean="0">
                <a:solidFill>
                  <a:prstClr val="black"/>
                </a:solidFill>
              </a:rPr>
              <a:t>ch</a:t>
            </a:r>
            <a:r>
              <a:rPr lang="en-GB" dirty="0" smtClean="0">
                <a:solidFill>
                  <a:prstClr val="black"/>
                </a:solidFill>
              </a:rPr>
              <a:t> dia. 7.3mm) for the 3 pole connector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		USC coaxial cable (dia. 5.0mm) for “Jupiter” style connector 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OF for Data/Trigger and DCS		Using MPO OF requires x3 dia. 3mm fibres per station. They will					be installed in a rigid conduit for protection and installation. </a:t>
            </a:r>
          </a:p>
          <a:p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 smtClean="0">
                <a:solidFill>
                  <a:prstClr val="black"/>
                </a:solidFill>
              </a:rPr>
              <a:t>			One conduit dia. 16mm	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		There is a solution for these services on the near side YE3 to YE1 mini cable chain.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10" y="4748118"/>
            <a:ext cx="3974836" cy="193081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5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42" y="2790457"/>
            <a:ext cx="4612060" cy="39310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456" y="489795"/>
            <a:ext cx="5856051" cy="98249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2800" dirty="0"/>
              <a:t>Overall Dimensions of RE3/1 with inner Mount to Neutron shielding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6" t="16006" r="31086" b="42366"/>
          <a:stretch/>
        </p:blipFill>
        <p:spPr>
          <a:xfrm>
            <a:off x="155643" y="2175807"/>
            <a:ext cx="4357992" cy="38399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1990" y="1557668"/>
            <a:ext cx="3572711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inner R mount of the chamber will be made directly to the </a:t>
            </a:r>
            <a:r>
              <a:rPr lang="en-GB" dirty="0" err="1" smtClean="0"/>
              <a:t>Pb</a:t>
            </a:r>
            <a:r>
              <a:rPr lang="en-GB" dirty="0" smtClean="0"/>
              <a:t> layer of the Neutron Shielding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178998" y="3706240"/>
            <a:ext cx="807396" cy="311285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301212" y="3206632"/>
            <a:ext cx="839821" cy="356683"/>
          </a:xfrm>
          <a:prstGeom prst="straightConnector1">
            <a:avLst/>
          </a:prstGeom>
          <a:ln w="317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4403" y="3696512"/>
            <a:ext cx="2424864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lost coverage here will be recovered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897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6069" y="196245"/>
            <a:ext cx="7652471" cy="78617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Design RE3/1 RPC chambers </a:t>
            </a:r>
            <a:endParaRPr lang="it-IT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56" y="858275"/>
            <a:ext cx="4124325" cy="462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1745" y="4293096"/>
            <a:ext cx="6572349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15880" y="4005066"/>
            <a:ext cx="5004048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Cross section of </a:t>
            </a:r>
            <a:r>
              <a:rPr lang="it-IT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 </a:t>
            </a:r>
            <a:r>
              <a:rPr lang="it-IT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solidFill>
                <a:prstClr val="black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47531" y="404666"/>
            <a:ext cx="3103731" cy="384719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it-IT" b="1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Double gap RPC chamber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7968" y="1556792"/>
            <a:ext cx="5292080" cy="126188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T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hickness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RPC chamber is 25 mm;</a:t>
            </a:r>
          </a:p>
          <a:p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b="1" dirty="0" smtClean="0">
                <a:solidFill>
                  <a:srgbClr val="4F81BD">
                    <a:lumMod val="75000"/>
                  </a:srgbClr>
                </a:solidFill>
              </a:rPr>
              <a:t>Thicknesses honeycomb panel is 5 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mm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</a:rPr>
              <a:t>   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7608" y="1268762"/>
            <a:ext cx="1872208" cy="384719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PP under  work</a:t>
            </a:r>
            <a:endParaRPr lang="it-IT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711624" y="1556792"/>
            <a:ext cx="57606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04735" y="5453739"/>
            <a:ext cx="3287012" cy="969495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From </a:t>
            </a:r>
            <a:r>
              <a:rPr lang="en-GB" dirty="0" err="1" smtClean="0"/>
              <a:t>Kodel</a:t>
            </a:r>
            <a:r>
              <a:rPr lang="en-GB" dirty="0" smtClean="0"/>
              <a:t> Beam Test design we know that the chamber will fit in this mechanics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2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RE4/1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on the volume definition is less developed. We have worked so far based on the IO drawings, imposing an abutted configuration.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However in situ measurements, by using the “Push-back” system, allowing access between YE3 and YE4, will give confidence in the space available. This should lead to an overlapped configuration as is in the RE3/1 case.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24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Websites\p\project-cms-rpc-endcap\RPC\UpscopeHighEta\RPCDevelopements\RE31and41\RE41\Photos\111220134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1506" y="116634"/>
            <a:ext cx="8824327" cy="661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7728" y="332657"/>
            <a:ext cx="4392488" cy="646331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sz="3600" dirty="0"/>
              <a:t>RE4/1 Mounting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11825" y="1556792"/>
            <a:ext cx="3616731" cy="677107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Chambers to be mounted between the shielding, CSCs and RE4 SMs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67810" y="2139888"/>
            <a:ext cx="1049463" cy="12858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68620" y="2139888"/>
            <a:ext cx="1103645" cy="128586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407844" y="2130459"/>
            <a:ext cx="2200325" cy="2090631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133708" y="2121033"/>
            <a:ext cx="1186429" cy="694279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054065" y="5490055"/>
            <a:ext cx="3353779" cy="1261883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Notice that the Neutron shielding (YE4) moves </a:t>
            </a:r>
            <a:r>
              <a:rPr lang="en-GB" dirty="0" err="1" smtClean="0"/>
              <a:t>wrt</a:t>
            </a:r>
            <a:r>
              <a:rPr lang="en-GB" dirty="0" smtClean="0"/>
              <a:t> to the future RE4/1 on the mounted on YE3.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33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78446" y="291923"/>
            <a:ext cx="4751156" cy="70788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/>
              <a:t>Mounting Plate (MP) for RE4/1 chambers with abutted chambers. 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997" y="1847003"/>
            <a:ext cx="6814051" cy="41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5988061" y="2432362"/>
            <a:ext cx="2304256" cy="2088231"/>
            <a:chOff x="3215680" y="1484786"/>
            <a:chExt cx="2304256" cy="2088230"/>
          </a:xfrm>
        </p:grpSpPr>
        <p:sp>
          <p:nvSpPr>
            <p:cNvPr id="4" name="TextBox 3"/>
            <p:cNvSpPr txBox="1"/>
            <p:nvPr/>
          </p:nvSpPr>
          <p:spPr>
            <a:xfrm>
              <a:off x="3215680" y="1628801"/>
              <a:ext cx="1368152" cy="58477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i="1" dirty="0"/>
                <a:t>Mounting plates</a:t>
              </a:r>
            </a:p>
          </p:txBody>
        </p:sp>
        <p:cxnSp>
          <p:nvCxnSpPr>
            <p:cNvPr id="6" name="Прямая со стрелкой 5"/>
            <p:cNvCxnSpPr>
              <a:stCxn id="4" idx="3"/>
            </p:cNvCxnSpPr>
            <p:nvPr/>
          </p:nvCxnSpPr>
          <p:spPr>
            <a:xfrm flipV="1">
              <a:off x="4583832" y="1484786"/>
              <a:ext cx="648072" cy="43640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stCxn id="4" idx="3"/>
            </p:cNvCxnSpPr>
            <p:nvPr/>
          </p:nvCxnSpPr>
          <p:spPr>
            <a:xfrm>
              <a:off x="4583832" y="1921189"/>
              <a:ext cx="936104" cy="64371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>
              <a:stCxn id="4" idx="3"/>
            </p:cNvCxnSpPr>
            <p:nvPr/>
          </p:nvCxnSpPr>
          <p:spPr>
            <a:xfrm>
              <a:off x="4583832" y="1921189"/>
              <a:ext cx="648072" cy="165182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7883975" y="5085186"/>
            <a:ext cx="2016224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dirty="0"/>
              <a:t>Thickness is 8 mm</a:t>
            </a:r>
            <a:endParaRPr lang="it-IT" b="1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251" y="955693"/>
            <a:ext cx="3872652" cy="302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4245" y="3128195"/>
            <a:ext cx="3551827" cy="34563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91775" y="4169346"/>
            <a:ext cx="1872208" cy="969495"/>
          </a:xfrm>
          <a:prstGeom prst="rect">
            <a:avLst/>
          </a:prstGeom>
          <a:solidFill>
            <a:schemeClr val="bg1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US" b="1" i="1" dirty="0"/>
              <a:t>Preliminary design of the mounting plate</a:t>
            </a:r>
            <a:endParaRPr lang="it-IT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542385" y="1183417"/>
            <a:ext cx="3910087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MP design with overlapped chambers will require a redesign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8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E65E2-01A7-4774-B3FE-3AF8D42C6740}" type="slidenum">
              <a:rPr lang="en-GB" smtClean="0"/>
              <a:t>9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67" y="1437141"/>
            <a:ext cx="11359615" cy="5196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4017" y="359923"/>
            <a:ext cx="7782128" cy="593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Installed RE4/1 non overlapped chambers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858999" y="4290042"/>
            <a:ext cx="4373533" cy="2431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This is what can be achieved based on the IO value of 85mm “Z” space. However, </a:t>
            </a:r>
            <a:r>
              <a:rPr lang="en-GB" dirty="0"/>
              <a:t>as </a:t>
            </a:r>
            <a:r>
              <a:rPr lang="en-GB" dirty="0" smtClean="0"/>
              <a:t>was done </a:t>
            </a:r>
            <a:r>
              <a:rPr lang="en-GB" dirty="0"/>
              <a:t>for </a:t>
            </a:r>
            <a:r>
              <a:rPr lang="en-GB" dirty="0" smtClean="0"/>
              <a:t>RE3/1, in </a:t>
            </a:r>
            <a:r>
              <a:rPr lang="en-GB" dirty="0"/>
              <a:t>situ </a:t>
            </a:r>
            <a:r>
              <a:rPr lang="en-GB" dirty="0" smtClean="0"/>
              <a:t>measurements, </a:t>
            </a:r>
            <a:r>
              <a:rPr lang="en-GB" dirty="0"/>
              <a:t>will confirm the necessary extra space in </a:t>
            </a:r>
            <a:r>
              <a:rPr lang="en-GB" dirty="0" smtClean="0"/>
              <a:t>“Z” </a:t>
            </a:r>
            <a:r>
              <a:rPr lang="en-GB" dirty="0"/>
              <a:t>for an </a:t>
            </a:r>
            <a:r>
              <a:rPr lang="en-GB" dirty="0" smtClean="0"/>
              <a:t>overlapped </a:t>
            </a:r>
            <a:r>
              <a:rPr lang="en-GB" dirty="0"/>
              <a:t>version. In either  case the chamber conception is identical to the RE3/1 </a:t>
            </a:r>
            <a:r>
              <a:rPr lang="en-GB" dirty="0" smtClean="0"/>
              <a:t>case.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71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33178</TotalTime>
  <Words>1449</Words>
  <Application>Microsoft Office PowerPoint</Application>
  <PresentationFormat>Custom</PresentationFormat>
  <Paragraphs>233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Office Theme</vt:lpstr>
      <vt:lpstr>Тема Office</vt:lpstr>
      <vt:lpstr>1_Office Theme</vt:lpstr>
      <vt:lpstr>1_Тема Office</vt:lpstr>
      <vt:lpstr>2_Тема Office</vt:lpstr>
      <vt:lpstr>Integration and Services RE3/1 and RE4/1</vt:lpstr>
      <vt:lpstr>Covered topics</vt:lpstr>
      <vt:lpstr>PowerPoint Presentation</vt:lpstr>
      <vt:lpstr>PowerPoint Presentation</vt:lpstr>
      <vt:lpstr>Design RE3/1 RPC chambers </vt:lpstr>
      <vt:lpstr>RE4/1</vt:lpstr>
      <vt:lpstr>PowerPoint Presentation</vt:lpstr>
      <vt:lpstr>PowerPoint Presentation</vt:lpstr>
      <vt:lpstr>PowerPoint Presentation</vt:lpstr>
      <vt:lpstr>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RE3/1 service passages</vt:lpstr>
      <vt:lpstr>PowerPoint Presentation</vt:lpstr>
      <vt:lpstr>PowerPoint Presentation</vt:lpstr>
      <vt:lpstr>PowerPoint Presentation</vt:lpstr>
      <vt:lpstr>PowerPoint Presentation</vt:lpstr>
      <vt:lpstr>RE3/1 cooling link to RE3/2</vt:lpstr>
      <vt:lpstr>Schedule</vt:lpstr>
      <vt:lpstr>Installation Schedule during LS2 including  pre-chamber installed commissioning</vt:lpstr>
      <vt:lpstr>Conclusions</vt:lpstr>
      <vt:lpstr>Back up</vt:lpstr>
      <vt:lpstr>PowerPoint Presentation</vt:lpstr>
      <vt:lpstr>PowerPoint Presentation</vt:lpstr>
      <vt:lpstr>But it gets worse in the last 5% of the path length</vt:lpstr>
      <vt:lpstr>PowerPoint Presentation</vt:lpstr>
      <vt:lpstr>The path is clear and we already have the cable. This is a big job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Chamber Desogn and Integration</dc:title>
  <dc:creator>Ian Crotty</dc:creator>
  <cp:lastModifiedBy>Ian Crotty</cp:lastModifiedBy>
  <cp:revision>253</cp:revision>
  <cp:lastPrinted>2017-06-12T09:23:51Z</cp:lastPrinted>
  <dcterms:created xsi:type="dcterms:W3CDTF">2017-05-29T13:29:39Z</dcterms:created>
  <dcterms:modified xsi:type="dcterms:W3CDTF">2017-06-27T14:45:16Z</dcterms:modified>
</cp:coreProperties>
</file>