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38"/>
  </p:notesMasterIdLst>
  <p:sldIdLst>
    <p:sldId id="256" r:id="rId5"/>
    <p:sldId id="257" r:id="rId6"/>
    <p:sldId id="300" r:id="rId7"/>
    <p:sldId id="316" r:id="rId8"/>
    <p:sldId id="274" r:id="rId9"/>
    <p:sldId id="314" r:id="rId10"/>
    <p:sldId id="263" r:id="rId11"/>
    <p:sldId id="281" r:id="rId12"/>
    <p:sldId id="264" r:id="rId13"/>
    <p:sldId id="260" r:id="rId14"/>
    <p:sldId id="338" r:id="rId15"/>
    <p:sldId id="322" r:id="rId16"/>
    <p:sldId id="324" r:id="rId17"/>
    <p:sldId id="328" r:id="rId18"/>
    <p:sldId id="330" r:id="rId19"/>
    <p:sldId id="285" r:id="rId20"/>
    <p:sldId id="278" r:id="rId21"/>
    <p:sldId id="303" r:id="rId22"/>
    <p:sldId id="279" r:id="rId23"/>
    <p:sldId id="340" r:id="rId24"/>
    <p:sldId id="308" r:id="rId25"/>
    <p:sldId id="309" r:id="rId26"/>
    <p:sldId id="343" r:id="rId27"/>
    <p:sldId id="342" r:id="rId28"/>
    <p:sldId id="337" r:id="rId29"/>
    <p:sldId id="267" r:id="rId30"/>
    <p:sldId id="295" r:id="rId31"/>
    <p:sldId id="298" r:id="rId32"/>
    <p:sldId id="296" r:id="rId33"/>
    <p:sldId id="327" r:id="rId34"/>
    <p:sldId id="332" r:id="rId35"/>
    <p:sldId id="334" r:id="rId36"/>
    <p:sldId id="341" r:id="rId37"/>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4" autoAdjust="0"/>
    <p:restoredTop sz="94699" autoAdjust="0"/>
  </p:normalViewPr>
  <p:slideViewPr>
    <p:cSldViewPr snapToGrid="0">
      <p:cViewPr varScale="1">
        <p:scale>
          <a:sx n="101" d="100"/>
          <a:sy n="101" d="100"/>
        </p:scale>
        <p:origin x="120"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969198D8-12A7-4231-9D46-9A1FA710E923}" type="datetimeFigureOut">
              <a:rPr lang="en-GB" smtClean="0"/>
              <a:t>15/06/2017</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240D330F-BDF1-49D6-8BC3-AABD4C86D1A1}" type="slidenum">
              <a:rPr lang="en-GB" smtClean="0"/>
              <a:t>‹#›</a:t>
            </a:fld>
            <a:endParaRPr lang="en-GB"/>
          </a:p>
        </p:txBody>
      </p:sp>
    </p:spTree>
    <p:extLst>
      <p:ext uri="{BB962C8B-B14F-4D97-AF65-F5344CB8AC3E}">
        <p14:creationId xmlns:p14="http://schemas.microsoft.com/office/powerpoint/2010/main" val="3344686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40D330F-BDF1-49D6-8BC3-AABD4C86D1A1}" type="slidenum">
              <a:rPr lang="en-GB" smtClean="0"/>
              <a:t>1</a:t>
            </a:fld>
            <a:endParaRPr lang="en-GB"/>
          </a:p>
        </p:txBody>
      </p:sp>
    </p:spTree>
    <p:extLst>
      <p:ext uri="{BB962C8B-B14F-4D97-AF65-F5344CB8AC3E}">
        <p14:creationId xmlns:p14="http://schemas.microsoft.com/office/powerpoint/2010/main" val="2284627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469693-CF96-44FE-BFA0-C46FF95BC358}" type="slidenum">
              <a:rPr lang="en-GB" smtClean="0"/>
              <a:t>16</a:t>
            </a:fld>
            <a:endParaRPr lang="en-GB"/>
          </a:p>
        </p:txBody>
      </p:sp>
    </p:spTree>
    <p:extLst>
      <p:ext uri="{BB962C8B-B14F-4D97-AF65-F5344CB8AC3E}">
        <p14:creationId xmlns:p14="http://schemas.microsoft.com/office/powerpoint/2010/main" val="3333736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0373EC9-71EB-4DD1-AA4E-901713D26977}" type="datetime1">
              <a:rPr lang="en-GB" smtClean="0"/>
              <a:t>15/06/2017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BE65E2-01A7-4774-B3FE-3AF8D42C6740}" type="slidenum">
              <a:rPr lang="en-GB" smtClean="0"/>
              <a:t>‹#›</a:t>
            </a:fld>
            <a:endParaRPr lang="en-GB"/>
          </a:p>
        </p:txBody>
      </p:sp>
    </p:spTree>
    <p:extLst>
      <p:ext uri="{BB962C8B-B14F-4D97-AF65-F5344CB8AC3E}">
        <p14:creationId xmlns:p14="http://schemas.microsoft.com/office/powerpoint/2010/main" val="3777050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6226420-8ED4-4EE6-8971-40ADE79B7E60}" type="datetime1">
              <a:rPr lang="en-GB" smtClean="0"/>
              <a:t>15/06/2017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BE65E2-01A7-4774-B3FE-3AF8D42C6740}" type="slidenum">
              <a:rPr lang="en-GB" smtClean="0"/>
              <a:t>‹#›</a:t>
            </a:fld>
            <a:endParaRPr lang="en-GB"/>
          </a:p>
        </p:txBody>
      </p:sp>
    </p:spTree>
    <p:extLst>
      <p:ext uri="{BB962C8B-B14F-4D97-AF65-F5344CB8AC3E}">
        <p14:creationId xmlns:p14="http://schemas.microsoft.com/office/powerpoint/2010/main" val="3057695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E7EEAF-F7A1-402F-AC36-7F0ED37A5167}" type="datetime1">
              <a:rPr lang="en-GB" smtClean="0"/>
              <a:t>15/06/2017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BE65E2-01A7-4774-B3FE-3AF8D42C6740}" type="slidenum">
              <a:rPr lang="en-GB" smtClean="0"/>
              <a:t>‹#›</a:t>
            </a:fld>
            <a:endParaRPr lang="en-GB"/>
          </a:p>
        </p:txBody>
      </p:sp>
    </p:spTree>
    <p:extLst>
      <p:ext uri="{BB962C8B-B14F-4D97-AF65-F5344CB8AC3E}">
        <p14:creationId xmlns:p14="http://schemas.microsoft.com/office/powerpoint/2010/main" val="208507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45F790C-57F3-4874-9BB8-6E76811C656E}" type="datetime1">
              <a:rPr lang="en-GB" smtClean="0">
                <a:solidFill>
                  <a:prstClr val="black">
                    <a:tint val="75000"/>
                  </a:prstClr>
                </a:solidFill>
              </a:rPr>
              <a:t>15/06/2017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82879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C9FBB3F-F6CF-471B-BB6A-09B7336C2AB9}" type="datetime1">
              <a:rPr lang="en-GB" smtClean="0">
                <a:solidFill>
                  <a:prstClr val="black">
                    <a:tint val="75000"/>
                  </a:prstClr>
                </a:solidFill>
              </a:rPr>
              <a:t>15/06/2017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39776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F5A5EAC-618B-48C1-A327-1402E1260E7F}" type="datetime1">
              <a:rPr lang="en-GB" smtClean="0">
                <a:solidFill>
                  <a:prstClr val="black">
                    <a:tint val="75000"/>
                  </a:prstClr>
                </a:solidFill>
              </a:rPr>
              <a:t>15/06/2017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74993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F2BEAFE-BF08-4D8C-B935-89234EEB5036}" type="datetime1">
              <a:rPr lang="en-GB" smtClean="0">
                <a:solidFill>
                  <a:prstClr val="black">
                    <a:tint val="75000"/>
                  </a:prstClr>
                </a:solidFill>
              </a:rPr>
              <a:t>15/06/2017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26194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0D98417-40A9-4A7E-870F-07F14EFF8146}" type="datetime1">
              <a:rPr lang="en-GB" smtClean="0">
                <a:solidFill>
                  <a:prstClr val="black">
                    <a:tint val="75000"/>
                  </a:prstClr>
                </a:solidFill>
              </a:rPr>
              <a:t>15/06/2017</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74924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2A1685E-E5DE-4F55-8FC6-339BFFF5390B}" type="datetime1">
              <a:rPr lang="en-GB" smtClean="0">
                <a:solidFill>
                  <a:prstClr val="black">
                    <a:tint val="75000"/>
                  </a:prstClr>
                </a:solidFill>
              </a:rPr>
              <a:t>15/06/2017</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4512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CCC304E-C54B-4713-9BB0-6E2C18273EB0}" type="datetime1">
              <a:rPr lang="en-GB" smtClean="0">
                <a:solidFill>
                  <a:prstClr val="black">
                    <a:tint val="75000"/>
                  </a:prstClr>
                </a:solidFill>
              </a:rPr>
              <a:t>15/06/2017</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17734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BC79042-93BD-41F8-AF3A-6ED15A728DE7}" type="datetime1">
              <a:rPr lang="en-GB" smtClean="0">
                <a:solidFill>
                  <a:prstClr val="black">
                    <a:tint val="75000"/>
                  </a:prstClr>
                </a:solidFill>
              </a:rPr>
              <a:t>15/06/2017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87571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0AB0AD0-CCF4-4A3F-8768-414DE93A91F1}" type="datetime1">
              <a:rPr lang="en-GB" smtClean="0"/>
              <a:t>15/06/2017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BE65E2-01A7-4774-B3FE-3AF8D42C6740}" type="slidenum">
              <a:rPr lang="en-GB" smtClean="0"/>
              <a:t>‹#›</a:t>
            </a:fld>
            <a:endParaRPr lang="en-GB"/>
          </a:p>
        </p:txBody>
      </p:sp>
    </p:spTree>
    <p:extLst>
      <p:ext uri="{BB962C8B-B14F-4D97-AF65-F5344CB8AC3E}">
        <p14:creationId xmlns:p14="http://schemas.microsoft.com/office/powerpoint/2010/main" val="12730673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8A9CD8A-1770-4E4A-9AD1-FC032F015E0F}" type="datetime1">
              <a:rPr lang="en-GB" smtClean="0">
                <a:solidFill>
                  <a:prstClr val="black">
                    <a:tint val="75000"/>
                  </a:prstClr>
                </a:solidFill>
              </a:rPr>
              <a:t>15/06/2017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09690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AE1FA1A-866A-4E3C-A825-E6F456E80217}" type="datetime1">
              <a:rPr lang="en-GB" smtClean="0">
                <a:solidFill>
                  <a:prstClr val="black">
                    <a:tint val="75000"/>
                  </a:prstClr>
                </a:solidFill>
              </a:rPr>
              <a:t>15/06/2017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5326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1281747-E9F5-4224-B01B-ED049BDAC7A7}" type="datetime1">
              <a:rPr lang="en-GB" smtClean="0">
                <a:solidFill>
                  <a:prstClr val="black">
                    <a:tint val="75000"/>
                  </a:prstClr>
                </a:solidFill>
              </a:rPr>
              <a:t>15/06/2017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806093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s-ES_tradnl"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n-US"/>
          </a:p>
        </p:txBody>
      </p:sp>
      <p:sp>
        <p:nvSpPr>
          <p:cNvPr id="4" name="Date Placeholder 3"/>
          <p:cNvSpPr>
            <a:spLocks noGrp="1"/>
          </p:cNvSpPr>
          <p:nvPr>
            <p:ph type="dt" sz="half" idx="10"/>
          </p:nvPr>
        </p:nvSpPr>
        <p:spPr/>
        <p:txBody>
          <a:bodyPr/>
          <a:lstStyle/>
          <a:p>
            <a:fld id="{19A27CC5-378D-42FE-A2C6-19D306B7BBAA}" type="datetime1">
              <a:rPr lang="en-GB" smtClean="0">
                <a:solidFill>
                  <a:prstClr val="black">
                    <a:tint val="75000"/>
                  </a:prstClr>
                </a:solidFill>
              </a:rPr>
              <a:t>15/06/2017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F6C5AA-CC08-F142-945E-BC6481BB12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87960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3B46693C-17D3-459A-A947-2D0DA0DEF972}" type="datetime1">
              <a:rPr lang="en-GB" smtClean="0">
                <a:solidFill>
                  <a:prstClr val="black">
                    <a:tint val="75000"/>
                  </a:prstClr>
                </a:solidFill>
              </a:rPr>
              <a:t>15/06/2017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F6C5AA-CC08-F142-945E-BC6481BB12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0408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s-ES_tradnl"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p:txBody>
          <a:bodyPr/>
          <a:lstStyle/>
          <a:p>
            <a:fld id="{138D5CD4-38D3-4560-BD18-A48E74D1340F}" type="datetime1">
              <a:rPr lang="en-GB" smtClean="0">
                <a:solidFill>
                  <a:prstClr val="black">
                    <a:tint val="75000"/>
                  </a:prstClr>
                </a:solidFill>
              </a:rPr>
              <a:t>15/06/2017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F6C5AA-CC08-F142-945E-BC6481BB12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8473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Date Placeholder 4"/>
          <p:cNvSpPr>
            <a:spLocks noGrp="1"/>
          </p:cNvSpPr>
          <p:nvPr>
            <p:ph type="dt" sz="half" idx="10"/>
          </p:nvPr>
        </p:nvSpPr>
        <p:spPr/>
        <p:txBody>
          <a:bodyPr/>
          <a:lstStyle/>
          <a:p>
            <a:fld id="{C91BB10E-2D11-4CD6-8366-F8E3982E46E9}" type="datetime1">
              <a:rPr lang="en-GB" smtClean="0">
                <a:solidFill>
                  <a:prstClr val="black">
                    <a:tint val="75000"/>
                  </a:prstClr>
                </a:solidFill>
              </a:rPr>
              <a:t>15/06/2017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F6C5AA-CC08-F142-945E-BC6481BB12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22049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6"/>
          <p:cNvSpPr>
            <a:spLocks noGrp="1"/>
          </p:cNvSpPr>
          <p:nvPr>
            <p:ph type="dt" sz="half" idx="10"/>
          </p:nvPr>
        </p:nvSpPr>
        <p:spPr/>
        <p:txBody>
          <a:bodyPr/>
          <a:lstStyle/>
          <a:p>
            <a:fld id="{873A4BA2-F3C8-4563-B82E-2B9C5DEDB642}" type="datetime1">
              <a:rPr lang="en-GB" smtClean="0">
                <a:solidFill>
                  <a:prstClr val="black">
                    <a:tint val="75000"/>
                  </a:prstClr>
                </a:solidFill>
              </a:rPr>
              <a:t>15/06/2017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F6C5AA-CC08-F142-945E-BC6481BB12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81661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Date Placeholder 2"/>
          <p:cNvSpPr>
            <a:spLocks noGrp="1"/>
          </p:cNvSpPr>
          <p:nvPr>
            <p:ph type="dt" sz="half" idx="10"/>
          </p:nvPr>
        </p:nvSpPr>
        <p:spPr/>
        <p:txBody>
          <a:bodyPr/>
          <a:lstStyle/>
          <a:p>
            <a:fld id="{EA7B0AE0-297D-44D2-9CE0-B764B5AE8E20}" type="datetime1">
              <a:rPr lang="en-GB" smtClean="0">
                <a:solidFill>
                  <a:prstClr val="black">
                    <a:tint val="75000"/>
                  </a:prstClr>
                </a:solidFill>
              </a:rPr>
              <a:t>15/06/2017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F6C5AA-CC08-F142-945E-BC6481BB12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1162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7AECF1-0BBB-4ED1-8392-8A01D821E6A9}" type="datetime1">
              <a:rPr lang="en-GB" smtClean="0">
                <a:solidFill>
                  <a:prstClr val="black">
                    <a:tint val="75000"/>
                  </a:prstClr>
                </a:solidFill>
              </a:rPr>
              <a:t>15/06/2017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F6C5AA-CC08-F142-945E-BC6481BB12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2248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FF9D41-8980-4834-B7D1-F1622BC7C4F0}" type="datetime1">
              <a:rPr lang="en-GB" smtClean="0"/>
              <a:t>15/06/2017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BE65E2-01A7-4774-B3FE-3AF8D42C6740}" type="slidenum">
              <a:rPr lang="en-GB" smtClean="0"/>
              <a:t>‹#›</a:t>
            </a:fld>
            <a:endParaRPr lang="en-GB"/>
          </a:p>
        </p:txBody>
      </p:sp>
    </p:spTree>
    <p:extLst>
      <p:ext uri="{BB962C8B-B14F-4D97-AF65-F5344CB8AC3E}">
        <p14:creationId xmlns:p14="http://schemas.microsoft.com/office/powerpoint/2010/main" val="40450158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s-ES_tradnl"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DB4C6991-2B9B-4078-ADC1-23EDFDCCA1CC}" type="datetime1">
              <a:rPr lang="en-GB" smtClean="0">
                <a:solidFill>
                  <a:prstClr val="black">
                    <a:tint val="75000"/>
                  </a:prstClr>
                </a:solidFill>
              </a:rPr>
              <a:t>15/06/2017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F6C5AA-CC08-F142-945E-BC6481BB12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10705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s-ES_tradnl"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CE9B7992-50CA-41E0-B0D6-F189B6528E6C}" type="datetime1">
              <a:rPr lang="en-GB" smtClean="0">
                <a:solidFill>
                  <a:prstClr val="black">
                    <a:tint val="75000"/>
                  </a:prstClr>
                </a:solidFill>
              </a:rPr>
              <a:t>15/06/2017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F6C5AA-CC08-F142-945E-BC6481BB12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96980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8BFBC187-F119-4916-B665-4DABA8E834B9}" type="datetime1">
              <a:rPr lang="en-GB" smtClean="0">
                <a:solidFill>
                  <a:prstClr val="black">
                    <a:tint val="75000"/>
                  </a:prstClr>
                </a:solidFill>
              </a:rPr>
              <a:t>15/06/2017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F6C5AA-CC08-F142-945E-BC6481BB12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27722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BF26B84D-F152-4F05-9DEA-C872F2D11ECE}" type="datetime1">
              <a:rPr lang="en-GB" smtClean="0">
                <a:solidFill>
                  <a:prstClr val="black">
                    <a:tint val="75000"/>
                  </a:prstClr>
                </a:solidFill>
              </a:rPr>
              <a:t>15/06/2017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F6C5AA-CC08-F142-945E-BC6481BB12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249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CE2E0F3-BD84-4A7E-9ECB-6A775206389D}" type="datetime1">
              <a:rPr lang="en-GB" smtClean="0">
                <a:solidFill>
                  <a:prstClr val="black">
                    <a:tint val="75000"/>
                  </a:prstClr>
                </a:solidFill>
              </a:rPr>
              <a:t>15/06/2017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240028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78C0F11-148A-4ECE-AB3D-D47116DEBBB6}" type="datetime1">
              <a:rPr lang="en-GB" smtClean="0">
                <a:solidFill>
                  <a:prstClr val="black">
                    <a:tint val="75000"/>
                  </a:prstClr>
                </a:solidFill>
              </a:rPr>
              <a:t>15/06/2017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950038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F4F3427-78CE-4599-BEA7-6244EADDE95B}" type="datetime1">
              <a:rPr lang="en-GB" smtClean="0">
                <a:solidFill>
                  <a:prstClr val="black">
                    <a:tint val="75000"/>
                  </a:prstClr>
                </a:solidFill>
              </a:rPr>
              <a:t>15/06/2017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758908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019D691-365F-49D5-B468-21FCB425A3B1}" type="datetime1">
              <a:rPr lang="en-GB" smtClean="0">
                <a:solidFill>
                  <a:prstClr val="black">
                    <a:tint val="75000"/>
                  </a:prstClr>
                </a:solidFill>
              </a:rPr>
              <a:t>15/06/2017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108365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BDB1DB1-3C02-412A-B81B-3F8752C7D222}" type="datetime1">
              <a:rPr lang="en-GB" smtClean="0">
                <a:solidFill>
                  <a:prstClr val="black">
                    <a:tint val="75000"/>
                  </a:prstClr>
                </a:solidFill>
              </a:rPr>
              <a:t>15/06/2017</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986616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1DE6FB2-054E-4B15-A181-F68F882E37F9}" type="datetime1">
              <a:rPr lang="en-GB" smtClean="0">
                <a:solidFill>
                  <a:prstClr val="black">
                    <a:tint val="75000"/>
                  </a:prstClr>
                </a:solidFill>
              </a:rPr>
              <a:t>15/06/2017</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59567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04744C1-1F98-4AC0-8F01-78332DF87B90}" type="datetime1">
              <a:rPr lang="en-GB" smtClean="0"/>
              <a:t>15/06/2017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BE65E2-01A7-4774-B3FE-3AF8D42C6740}" type="slidenum">
              <a:rPr lang="en-GB" smtClean="0"/>
              <a:t>‹#›</a:t>
            </a:fld>
            <a:endParaRPr lang="en-GB"/>
          </a:p>
        </p:txBody>
      </p:sp>
    </p:spTree>
    <p:extLst>
      <p:ext uri="{BB962C8B-B14F-4D97-AF65-F5344CB8AC3E}">
        <p14:creationId xmlns:p14="http://schemas.microsoft.com/office/powerpoint/2010/main" val="33148037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E56E481-4097-48AD-BE14-FDB376E5E088}" type="datetime1">
              <a:rPr lang="en-GB" smtClean="0">
                <a:solidFill>
                  <a:prstClr val="black">
                    <a:tint val="75000"/>
                  </a:prstClr>
                </a:solidFill>
              </a:rPr>
              <a:t>15/06/2017</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939835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F6E72AA-1531-4D0D-A554-03A8AAE00697}" type="datetime1">
              <a:rPr lang="en-GB" smtClean="0">
                <a:solidFill>
                  <a:prstClr val="black">
                    <a:tint val="75000"/>
                  </a:prstClr>
                </a:solidFill>
              </a:rPr>
              <a:t>15/06/2017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709123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25D8F25-85B9-4E96-BC0B-4201C7EFB370}" type="datetime1">
              <a:rPr lang="en-GB" smtClean="0">
                <a:solidFill>
                  <a:prstClr val="black">
                    <a:tint val="75000"/>
                  </a:prstClr>
                </a:solidFill>
              </a:rPr>
              <a:t>15/06/2017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62868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40976B-F235-4D32-909D-EFDA9416AAE7}" type="datetime1">
              <a:rPr lang="en-GB" smtClean="0">
                <a:solidFill>
                  <a:prstClr val="black">
                    <a:tint val="75000"/>
                  </a:prstClr>
                </a:solidFill>
              </a:rPr>
              <a:t>15/06/2017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98759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AB4B052-5F97-4F8F-88DA-A509559D4C37}" type="datetime1">
              <a:rPr lang="en-GB" smtClean="0">
                <a:solidFill>
                  <a:prstClr val="black">
                    <a:tint val="75000"/>
                  </a:prstClr>
                </a:solidFill>
              </a:rPr>
              <a:t>15/06/2017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37394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A16067C-DDBB-48FD-92D9-53F1E52EC9A2}" type="datetime1">
              <a:rPr lang="en-GB" smtClean="0"/>
              <a:t>15/06/2017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DBE65E2-01A7-4774-B3FE-3AF8D42C6740}" type="slidenum">
              <a:rPr lang="en-GB" smtClean="0"/>
              <a:t>‹#›</a:t>
            </a:fld>
            <a:endParaRPr lang="en-GB"/>
          </a:p>
        </p:txBody>
      </p:sp>
    </p:spTree>
    <p:extLst>
      <p:ext uri="{BB962C8B-B14F-4D97-AF65-F5344CB8AC3E}">
        <p14:creationId xmlns:p14="http://schemas.microsoft.com/office/powerpoint/2010/main" val="2151940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881009E-E244-4250-B08A-775C6F8E3053}" type="datetime1">
              <a:rPr lang="en-GB" smtClean="0"/>
              <a:t>15/06/2017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BE65E2-01A7-4774-B3FE-3AF8D42C6740}" type="slidenum">
              <a:rPr lang="en-GB" smtClean="0"/>
              <a:t>‹#›</a:t>
            </a:fld>
            <a:endParaRPr lang="en-GB"/>
          </a:p>
        </p:txBody>
      </p:sp>
    </p:spTree>
    <p:extLst>
      <p:ext uri="{BB962C8B-B14F-4D97-AF65-F5344CB8AC3E}">
        <p14:creationId xmlns:p14="http://schemas.microsoft.com/office/powerpoint/2010/main" val="3360777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D0F9E1-8D84-482B-A370-2EE09DFD499A}" type="datetime1">
              <a:rPr lang="en-GB" smtClean="0"/>
              <a:t>15/06/2017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DBE65E2-01A7-4774-B3FE-3AF8D42C6740}" type="slidenum">
              <a:rPr lang="en-GB" smtClean="0"/>
              <a:t>‹#›</a:t>
            </a:fld>
            <a:endParaRPr lang="en-GB"/>
          </a:p>
        </p:txBody>
      </p:sp>
    </p:spTree>
    <p:extLst>
      <p:ext uri="{BB962C8B-B14F-4D97-AF65-F5344CB8AC3E}">
        <p14:creationId xmlns:p14="http://schemas.microsoft.com/office/powerpoint/2010/main" val="2425977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384E63-C902-4D4D-9239-5980B1AB3C75}" type="datetime1">
              <a:rPr lang="en-GB" smtClean="0"/>
              <a:t>15/06/2017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BE65E2-01A7-4774-B3FE-3AF8D42C6740}" type="slidenum">
              <a:rPr lang="en-GB" smtClean="0"/>
              <a:t>‹#›</a:t>
            </a:fld>
            <a:endParaRPr lang="en-GB"/>
          </a:p>
        </p:txBody>
      </p:sp>
    </p:spTree>
    <p:extLst>
      <p:ext uri="{BB962C8B-B14F-4D97-AF65-F5344CB8AC3E}">
        <p14:creationId xmlns:p14="http://schemas.microsoft.com/office/powerpoint/2010/main" val="1085564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D95D07-C8A8-4027-985B-31F37A145111}" type="datetime1">
              <a:rPr lang="en-GB" smtClean="0"/>
              <a:t>15/06/2017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BE65E2-01A7-4774-B3FE-3AF8D42C6740}" type="slidenum">
              <a:rPr lang="en-GB" smtClean="0"/>
              <a:t>‹#›</a:t>
            </a:fld>
            <a:endParaRPr lang="en-GB"/>
          </a:p>
        </p:txBody>
      </p:sp>
    </p:spTree>
    <p:extLst>
      <p:ext uri="{BB962C8B-B14F-4D97-AF65-F5344CB8AC3E}">
        <p14:creationId xmlns:p14="http://schemas.microsoft.com/office/powerpoint/2010/main" val="3445448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A5BC04-51D8-4801-B6B9-F626C77DB3FA}" type="datetime1">
              <a:rPr lang="en-GB" smtClean="0"/>
              <a:t>15/06/2017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E65E2-01A7-4774-B3FE-3AF8D42C6740}" type="slidenum">
              <a:rPr lang="en-GB" smtClean="0"/>
              <a:t>‹#›</a:t>
            </a:fld>
            <a:endParaRPr lang="en-GB"/>
          </a:p>
        </p:txBody>
      </p:sp>
    </p:spTree>
    <p:extLst>
      <p:ext uri="{BB962C8B-B14F-4D97-AF65-F5344CB8AC3E}">
        <p14:creationId xmlns:p14="http://schemas.microsoft.com/office/powerpoint/2010/main" val="2345451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DE8506-DBCA-4827-BA0A-28F94171C74E}" type="datetime1">
              <a:rPr lang="en-GB" smtClean="0">
                <a:solidFill>
                  <a:prstClr val="black">
                    <a:tint val="75000"/>
                  </a:prstClr>
                </a:solidFill>
              </a:rPr>
              <a:t>15/06/2017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91601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_tradnl"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212AD6E6-75D3-4CB5-8FFD-85FBC8730550}" type="datetime1">
              <a:rPr lang="en-GB" smtClean="0">
                <a:solidFill>
                  <a:prstClr val="black">
                    <a:tint val="75000"/>
                  </a:prstClr>
                </a:solidFill>
              </a:rPr>
              <a:t>15/06/2017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7F6C5AA-CC08-F142-945E-BC6481BB1251}"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4062946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7FFB26-B0B7-4405-AC6B-D74EAE7DC258}" type="datetime1">
              <a:rPr lang="en-GB" smtClean="0">
                <a:solidFill>
                  <a:prstClr val="black">
                    <a:tint val="75000"/>
                  </a:prstClr>
                </a:solidFill>
              </a:rPr>
              <a:t>15/06/2017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622904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4.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4.xml"/><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3.jpeg"/><Relationship Id="rId1" Type="http://schemas.openxmlformats.org/officeDocument/2006/relationships/slideLayout" Target="../slideLayouts/slideLayout24.xml"/><Relationship Id="rId4" Type="http://schemas.openxmlformats.org/officeDocument/2006/relationships/image" Target="../media/image44.jpeg"/></Relationships>
</file>

<file path=ppt/slides/_rels/slide33.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Integration and Services</a:t>
            </a:r>
            <a:br>
              <a:rPr lang="en-GB" dirty="0" smtClean="0"/>
            </a:br>
            <a:r>
              <a:rPr lang="en-GB" dirty="0" smtClean="0"/>
              <a:t>RE3/1 and RE4/1</a:t>
            </a:r>
            <a:endParaRPr lang="en-GB" dirty="0"/>
          </a:p>
        </p:txBody>
      </p:sp>
      <p:sp>
        <p:nvSpPr>
          <p:cNvPr id="3" name="Subtitle 2"/>
          <p:cNvSpPr>
            <a:spLocks noGrp="1"/>
          </p:cNvSpPr>
          <p:nvPr>
            <p:ph type="subTitle" idx="1"/>
          </p:nvPr>
        </p:nvSpPr>
        <p:spPr/>
        <p:txBody>
          <a:bodyPr/>
          <a:lstStyle/>
          <a:p>
            <a:endParaRPr lang="en-GB" dirty="0" smtClean="0"/>
          </a:p>
          <a:p>
            <a:r>
              <a:rPr lang="en-GB" dirty="0" smtClean="0"/>
              <a:t>Ian</a:t>
            </a:r>
          </a:p>
          <a:p>
            <a:r>
              <a:rPr lang="en-GB" dirty="0" smtClean="0"/>
              <a:t>On behalf of the RPC colleagues</a:t>
            </a:r>
            <a:endParaRPr lang="en-GB" dirty="0"/>
          </a:p>
        </p:txBody>
      </p:sp>
      <p:sp>
        <p:nvSpPr>
          <p:cNvPr id="5" name="Slide Number Placeholder 4"/>
          <p:cNvSpPr>
            <a:spLocks noGrp="1"/>
          </p:cNvSpPr>
          <p:nvPr>
            <p:ph type="sldNum" sz="quarter" idx="12"/>
          </p:nvPr>
        </p:nvSpPr>
        <p:spPr/>
        <p:txBody>
          <a:bodyPr/>
          <a:lstStyle/>
          <a:p>
            <a:fld id="{EDBE65E2-01A7-4774-B3FE-3AF8D42C6740}" type="slidenum">
              <a:rPr lang="en-GB" smtClean="0"/>
              <a:t>1</a:t>
            </a:fld>
            <a:endParaRPr lang="en-GB"/>
          </a:p>
        </p:txBody>
      </p:sp>
    </p:spTree>
    <p:extLst>
      <p:ext uri="{BB962C8B-B14F-4D97-AF65-F5344CB8AC3E}">
        <p14:creationId xmlns:p14="http://schemas.microsoft.com/office/powerpoint/2010/main" val="1514269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Services</a:t>
            </a:r>
            <a:endParaRPr lang="en-GB" dirty="0"/>
          </a:p>
        </p:txBody>
      </p:sp>
      <p:sp>
        <p:nvSpPr>
          <p:cNvPr id="3" name="Content Placeholder 2"/>
          <p:cNvSpPr>
            <a:spLocks noGrp="1"/>
          </p:cNvSpPr>
          <p:nvPr>
            <p:ph idx="1"/>
          </p:nvPr>
        </p:nvSpPr>
        <p:spPr/>
        <p:txBody>
          <a:bodyPr/>
          <a:lstStyle/>
          <a:p>
            <a:r>
              <a:rPr lang="en-GB" dirty="0" smtClean="0"/>
              <a:t>HV system</a:t>
            </a:r>
          </a:p>
          <a:p>
            <a:r>
              <a:rPr lang="en-GB" dirty="0" smtClean="0"/>
              <a:t>LV system</a:t>
            </a:r>
          </a:p>
          <a:p>
            <a:r>
              <a:rPr lang="en-GB" dirty="0" smtClean="0"/>
              <a:t>Fibre optics Data/trigger and DCS to USC</a:t>
            </a:r>
          </a:p>
          <a:p>
            <a:r>
              <a:rPr lang="en-GB" dirty="0" smtClean="0"/>
              <a:t>Cooling </a:t>
            </a:r>
          </a:p>
          <a:p>
            <a:r>
              <a:rPr lang="en-GB" dirty="0" smtClean="0"/>
              <a:t>Gas</a:t>
            </a:r>
          </a:p>
          <a:p>
            <a:endParaRPr lang="en-GB" dirty="0"/>
          </a:p>
        </p:txBody>
      </p:sp>
      <p:sp>
        <p:nvSpPr>
          <p:cNvPr id="4" name="Slide Number Placeholder 3"/>
          <p:cNvSpPr>
            <a:spLocks noGrp="1"/>
          </p:cNvSpPr>
          <p:nvPr>
            <p:ph type="sldNum" sz="quarter" idx="12"/>
          </p:nvPr>
        </p:nvSpPr>
        <p:spPr/>
        <p:txBody>
          <a:bodyPr/>
          <a:lstStyle/>
          <a:p>
            <a:fld id="{EDBE65E2-01A7-4774-B3FE-3AF8D42C6740}" type="slidenum">
              <a:rPr lang="en-GB" smtClean="0"/>
              <a:t>10</a:t>
            </a:fld>
            <a:endParaRPr lang="en-GB"/>
          </a:p>
        </p:txBody>
      </p:sp>
    </p:spTree>
    <p:extLst>
      <p:ext uri="{BB962C8B-B14F-4D97-AF65-F5344CB8AC3E}">
        <p14:creationId xmlns:p14="http://schemas.microsoft.com/office/powerpoint/2010/main" val="3421044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8"/>
          <p:cNvSpPr/>
          <p:nvPr/>
        </p:nvSpPr>
        <p:spPr>
          <a:xfrm>
            <a:off x="8686080" y="1085755"/>
            <a:ext cx="1936524" cy="2085462"/>
          </a:xfrm>
          <a:custGeom>
            <a:avLst/>
            <a:gdLst>
              <a:gd name="connsiteX0" fmla="*/ 1936524 w 1936524"/>
              <a:gd name="connsiteY0" fmla="*/ 416544 h 2089701"/>
              <a:gd name="connsiteX1" fmla="*/ 1868431 w 1936524"/>
              <a:gd name="connsiteY1" fmla="*/ 134441 h 2089701"/>
              <a:gd name="connsiteX2" fmla="*/ 1751699 w 1936524"/>
              <a:gd name="connsiteY2" fmla="*/ 27437 h 2089701"/>
              <a:gd name="connsiteX3" fmla="*/ 1518235 w 1936524"/>
              <a:gd name="connsiteY3" fmla="*/ 7982 h 2089701"/>
              <a:gd name="connsiteX4" fmla="*/ 1129129 w 1936524"/>
              <a:gd name="connsiteY4" fmla="*/ 7982 h 2089701"/>
              <a:gd name="connsiteX5" fmla="*/ 788660 w 1936524"/>
              <a:gd name="connsiteY5" fmla="*/ 105258 h 2089701"/>
              <a:gd name="connsiteX6" fmla="*/ 409282 w 1936524"/>
              <a:gd name="connsiteY6" fmla="*/ 309539 h 2089701"/>
              <a:gd name="connsiteX7" fmla="*/ 175818 w 1936524"/>
              <a:gd name="connsiteY7" fmla="*/ 562458 h 2089701"/>
              <a:gd name="connsiteX8" fmla="*/ 78541 w 1936524"/>
              <a:gd name="connsiteY8" fmla="*/ 864016 h 2089701"/>
              <a:gd name="connsiteX9" fmla="*/ 49358 w 1936524"/>
              <a:gd name="connsiteY9" fmla="*/ 1078024 h 2089701"/>
              <a:gd name="connsiteX10" fmla="*/ 20175 w 1936524"/>
              <a:gd name="connsiteY10" fmla="*/ 1389310 h 2089701"/>
              <a:gd name="connsiteX11" fmla="*/ 10448 w 1936524"/>
              <a:gd name="connsiteY11" fmla="*/ 1544952 h 2089701"/>
              <a:gd name="connsiteX12" fmla="*/ 720 w 1936524"/>
              <a:gd name="connsiteY12" fmla="*/ 1739505 h 2089701"/>
              <a:gd name="connsiteX13" fmla="*/ 720 w 1936524"/>
              <a:gd name="connsiteY13" fmla="*/ 1982697 h 2089701"/>
              <a:gd name="connsiteX14" fmla="*/ 720 w 1936524"/>
              <a:gd name="connsiteY14" fmla="*/ 2089701 h 2089701"/>
              <a:gd name="connsiteX0" fmla="*/ 1936524 w 1936524"/>
              <a:gd name="connsiteY0" fmla="*/ 416544 h 2089701"/>
              <a:gd name="connsiteX1" fmla="*/ 1868431 w 1936524"/>
              <a:gd name="connsiteY1" fmla="*/ 134441 h 2089701"/>
              <a:gd name="connsiteX2" fmla="*/ 1751699 w 1936524"/>
              <a:gd name="connsiteY2" fmla="*/ 27437 h 2089701"/>
              <a:gd name="connsiteX3" fmla="*/ 1518235 w 1936524"/>
              <a:gd name="connsiteY3" fmla="*/ 7982 h 2089701"/>
              <a:gd name="connsiteX4" fmla="*/ 1129129 w 1936524"/>
              <a:gd name="connsiteY4" fmla="*/ 7982 h 2089701"/>
              <a:gd name="connsiteX5" fmla="*/ 788660 w 1936524"/>
              <a:gd name="connsiteY5" fmla="*/ 105258 h 2089701"/>
              <a:gd name="connsiteX6" fmla="*/ 409282 w 1936524"/>
              <a:gd name="connsiteY6" fmla="*/ 309539 h 2089701"/>
              <a:gd name="connsiteX7" fmla="*/ 175818 w 1936524"/>
              <a:gd name="connsiteY7" fmla="*/ 562458 h 2089701"/>
              <a:gd name="connsiteX8" fmla="*/ 29903 w 1936524"/>
              <a:gd name="connsiteY8" fmla="*/ 688918 h 2089701"/>
              <a:gd name="connsiteX9" fmla="*/ 49358 w 1936524"/>
              <a:gd name="connsiteY9" fmla="*/ 1078024 h 2089701"/>
              <a:gd name="connsiteX10" fmla="*/ 20175 w 1936524"/>
              <a:gd name="connsiteY10" fmla="*/ 1389310 h 2089701"/>
              <a:gd name="connsiteX11" fmla="*/ 10448 w 1936524"/>
              <a:gd name="connsiteY11" fmla="*/ 1544952 h 2089701"/>
              <a:gd name="connsiteX12" fmla="*/ 720 w 1936524"/>
              <a:gd name="connsiteY12" fmla="*/ 1739505 h 2089701"/>
              <a:gd name="connsiteX13" fmla="*/ 720 w 1936524"/>
              <a:gd name="connsiteY13" fmla="*/ 1982697 h 2089701"/>
              <a:gd name="connsiteX14" fmla="*/ 720 w 1936524"/>
              <a:gd name="connsiteY14" fmla="*/ 2089701 h 2089701"/>
              <a:gd name="connsiteX0" fmla="*/ 1936524 w 1936524"/>
              <a:gd name="connsiteY0" fmla="*/ 416544 h 2089701"/>
              <a:gd name="connsiteX1" fmla="*/ 1868431 w 1936524"/>
              <a:gd name="connsiteY1" fmla="*/ 134441 h 2089701"/>
              <a:gd name="connsiteX2" fmla="*/ 1751699 w 1936524"/>
              <a:gd name="connsiteY2" fmla="*/ 27437 h 2089701"/>
              <a:gd name="connsiteX3" fmla="*/ 1518235 w 1936524"/>
              <a:gd name="connsiteY3" fmla="*/ 7982 h 2089701"/>
              <a:gd name="connsiteX4" fmla="*/ 1129129 w 1936524"/>
              <a:gd name="connsiteY4" fmla="*/ 7982 h 2089701"/>
              <a:gd name="connsiteX5" fmla="*/ 788660 w 1936524"/>
              <a:gd name="connsiteY5" fmla="*/ 105258 h 2089701"/>
              <a:gd name="connsiteX6" fmla="*/ 409282 w 1936524"/>
              <a:gd name="connsiteY6" fmla="*/ 309539 h 2089701"/>
              <a:gd name="connsiteX7" fmla="*/ 175818 w 1936524"/>
              <a:gd name="connsiteY7" fmla="*/ 562458 h 2089701"/>
              <a:gd name="connsiteX8" fmla="*/ 29903 w 1936524"/>
              <a:gd name="connsiteY8" fmla="*/ 688918 h 2089701"/>
              <a:gd name="connsiteX9" fmla="*/ 10448 w 1936524"/>
              <a:gd name="connsiteY9" fmla="*/ 1078024 h 2089701"/>
              <a:gd name="connsiteX10" fmla="*/ 20175 w 1936524"/>
              <a:gd name="connsiteY10" fmla="*/ 1389310 h 2089701"/>
              <a:gd name="connsiteX11" fmla="*/ 10448 w 1936524"/>
              <a:gd name="connsiteY11" fmla="*/ 1544952 h 2089701"/>
              <a:gd name="connsiteX12" fmla="*/ 720 w 1936524"/>
              <a:gd name="connsiteY12" fmla="*/ 1739505 h 2089701"/>
              <a:gd name="connsiteX13" fmla="*/ 720 w 1936524"/>
              <a:gd name="connsiteY13" fmla="*/ 1982697 h 2089701"/>
              <a:gd name="connsiteX14" fmla="*/ 720 w 1936524"/>
              <a:gd name="connsiteY14" fmla="*/ 2089701 h 2089701"/>
              <a:gd name="connsiteX0" fmla="*/ 1936524 w 1936524"/>
              <a:gd name="connsiteY0" fmla="*/ 416544 h 2089701"/>
              <a:gd name="connsiteX1" fmla="*/ 1868431 w 1936524"/>
              <a:gd name="connsiteY1" fmla="*/ 134441 h 2089701"/>
              <a:gd name="connsiteX2" fmla="*/ 1751699 w 1936524"/>
              <a:gd name="connsiteY2" fmla="*/ 27437 h 2089701"/>
              <a:gd name="connsiteX3" fmla="*/ 1518235 w 1936524"/>
              <a:gd name="connsiteY3" fmla="*/ 7982 h 2089701"/>
              <a:gd name="connsiteX4" fmla="*/ 1129129 w 1936524"/>
              <a:gd name="connsiteY4" fmla="*/ 7982 h 2089701"/>
              <a:gd name="connsiteX5" fmla="*/ 788660 w 1936524"/>
              <a:gd name="connsiteY5" fmla="*/ 105258 h 2089701"/>
              <a:gd name="connsiteX6" fmla="*/ 409282 w 1936524"/>
              <a:gd name="connsiteY6" fmla="*/ 309539 h 2089701"/>
              <a:gd name="connsiteX7" fmla="*/ 166090 w 1936524"/>
              <a:gd name="connsiteY7" fmla="*/ 397088 h 2089701"/>
              <a:gd name="connsiteX8" fmla="*/ 29903 w 1936524"/>
              <a:gd name="connsiteY8" fmla="*/ 688918 h 2089701"/>
              <a:gd name="connsiteX9" fmla="*/ 10448 w 1936524"/>
              <a:gd name="connsiteY9" fmla="*/ 1078024 h 2089701"/>
              <a:gd name="connsiteX10" fmla="*/ 20175 w 1936524"/>
              <a:gd name="connsiteY10" fmla="*/ 1389310 h 2089701"/>
              <a:gd name="connsiteX11" fmla="*/ 10448 w 1936524"/>
              <a:gd name="connsiteY11" fmla="*/ 1544952 h 2089701"/>
              <a:gd name="connsiteX12" fmla="*/ 720 w 1936524"/>
              <a:gd name="connsiteY12" fmla="*/ 1739505 h 2089701"/>
              <a:gd name="connsiteX13" fmla="*/ 720 w 1936524"/>
              <a:gd name="connsiteY13" fmla="*/ 1982697 h 2089701"/>
              <a:gd name="connsiteX14" fmla="*/ 720 w 1936524"/>
              <a:gd name="connsiteY14" fmla="*/ 2089701 h 2089701"/>
              <a:gd name="connsiteX0" fmla="*/ 1936524 w 1936524"/>
              <a:gd name="connsiteY0" fmla="*/ 416544 h 2089701"/>
              <a:gd name="connsiteX1" fmla="*/ 1868431 w 1936524"/>
              <a:gd name="connsiteY1" fmla="*/ 134441 h 2089701"/>
              <a:gd name="connsiteX2" fmla="*/ 1751699 w 1936524"/>
              <a:gd name="connsiteY2" fmla="*/ 27437 h 2089701"/>
              <a:gd name="connsiteX3" fmla="*/ 1518235 w 1936524"/>
              <a:gd name="connsiteY3" fmla="*/ 7982 h 2089701"/>
              <a:gd name="connsiteX4" fmla="*/ 1129129 w 1936524"/>
              <a:gd name="connsiteY4" fmla="*/ 7982 h 2089701"/>
              <a:gd name="connsiteX5" fmla="*/ 788660 w 1936524"/>
              <a:gd name="connsiteY5" fmla="*/ 105258 h 2089701"/>
              <a:gd name="connsiteX6" fmla="*/ 389827 w 1936524"/>
              <a:gd name="connsiteY6" fmla="*/ 95530 h 2089701"/>
              <a:gd name="connsiteX7" fmla="*/ 166090 w 1936524"/>
              <a:gd name="connsiteY7" fmla="*/ 397088 h 2089701"/>
              <a:gd name="connsiteX8" fmla="*/ 29903 w 1936524"/>
              <a:gd name="connsiteY8" fmla="*/ 688918 h 2089701"/>
              <a:gd name="connsiteX9" fmla="*/ 10448 w 1936524"/>
              <a:gd name="connsiteY9" fmla="*/ 1078024 h 2089701"/>
              <a:gd name="connsiteX10" fmla="*/ 20175 w 1936524"/>
              <a:gd name="connsiteY10" fmla="*/ 1389310 h 2089701"/>
              <a:gd name="connsiteX11" fmla="*/ 10448 w 1936524"/>
              <a:gd name="connsiteY11" fmla="*/ 1544952 h 2089701"/>
              <a:gd name="connsiteX12" fmla="*/ 720 w 1936524"/>
              <a:gd name="connsiteY12" fmla="*/ 1739505 h 2089701"/>
              <a:gd name="connsiteX13" fmla="*/ 720 w 1936524"/>
              <a:gd name="connsiteY13" fmla="*/ 1982697 h 2089701"/>
              <a:gd name="connsiteX14" fmla="*/ 720 w 1936524"/>
              <a:gd name="connsiteY14" fmla="*/ 2089701 h 2089701"/>
              <a:gd name="connsiteX0" fmla="*/ 1936524 w 1936524"/>
              <a:gd name="connsiteY0" fmla="*/ 410994 h 2084151"/>
              <a:gd name="connsiteX1" fmla="*/ 1868431 w 1936524"/>
              <a:gd name="connsiteY1" fmla="*/ 128891 h 2084151"/>
              <a:gd name="connsiteX2" fmla="*/ 1751699 w 1936524"/>
              <a:gd name="connsiteY2" fmla="*/ 21887 h 2084151"/>
              <a:gd name="connsiteX3" fmla="*/ 1518235 w 1936524"/>
              <a:gd name="connsiteY3" fmla="*/ 2432 h 2084151"/>
              <a:gd name="connsiteX4" fmla="*/ 1129129 w 1936524"/>
              <a:gd name="connsiteY4" fmla="*/ 2432 h 2084151"/>
              <a:gd name="connsiteX5" fmla="*/ 788660 w 1936524"/>
              <a:gd name="connsiteY5" fmla="*/ 21887 h 2084151"/>
              <a:gd name="connsiteX6" fmla="*/ 389827 w 1936524"/>
              <a:gd name="connsiteY6" fmla="*/ 89980 h 2084151"/>
              <a:gd name="connsiteX7" fmla="*/ 166090 w 1936524"/>
              <a:gd name="connsiteY7" fmla="*/ 391538 h 2084151"/>
              <a:gd name="connsiteX8" fmla="*/ 29903 w 1936524"/>
              <a:gd name="connsiteY8" fmla="*/ 683368 h 2084151"/>
              <a:gd name="connsiteX9" fmla="*/ 10448 w 1936524"/>
              <a:gd name="connsiteY9" fmla="*/ 1072474 h 2084151"/>
              <a:gd name="connsiteX10" fmla="*/ 20175 w 1936524"/>
              <a:gd name="connsiteY10" fmla="*/ 1383760 h 2084151"/>
              <a:gd name="connsiteX11" fmla="*/ 10448 w 1936524"/>
              <a:gd name="connsiteY11" fmla="*/ 1539402 h 2084151"/>
              <a:gd name="connsiteX12" fmla="*/ 720 w 1936524"/>
              <a:gd name="connsiteY12" fmla="*/ 1733955 h 2084151"/>
              <a:gd name="connsiteX13" fmla="*/ 720 w 1936524"/>
              <a:gd name="connsiteY13" fmla="*/ 1977147 h 2084151"/>
              <a:gd name="connsiteX14" fmla="*/ 720 w 1936524"/>
              <a:gd name="connsiteY14" fmla="*/ 2084151 h 2084151"/>
              <a:gd name="connsiteX0" fmla="*/ 1936524 w 1936524"/>
              <a:gd name="connsiteY0" fmla="*/ 410994 h 2084151"/>
              <a:gd name="connsiteX1" fmla="*/ 1868431 w 1936524"/>
              <a:gd name="connsiteY1" fmla="*/ 128891 h 2084151"/>
              <a:gd name="connsiteX2" fmla="*/ 1751699 w 1936524"/>
              <a:gd name="connsiteY2" fmla="*/ 21887 h 2084151"/>
              <a:gd name="connsiteX3" fmla="*/ 1518235 w 1936524"/>
              <a:gd name="connsiteY3" fmla="*/ 2432 h 2084151"/>
              <a:gd name="connsiteX4" fmla="*/ 1129129 w 1936524"/>
              <a:gd name="connsiteY4" fmla="*/ 2432 h 2084151"/>
              <a:gd name="connsiteX5" fmla="*/ 788660 w 1936524"/>
              <a:gd name="connsiteY5" fmla="*/ 21887 h 2084151"/>
              <a:gd name="connsiteX6" fmla="*/ 389827 w 1936524"/>
              <a:gd name="connsiteY6" fmla="*/ 89980 h 2084151"/>
              <a:gd name="connsiteX7" fmla="*/ 136907 w 1936524"/>
              <a:gd name="connsiteY7" fmla="*/ 342900 h 2084151"/>
              <a:gd name="connsiteX8" fmla="*/ 29903 w 1936524"/>
              <a:gd name="connsiteY8" fmla="*/ 683368 h 2084151"/>
              <a:gd name="connsiteX9" fmla="*/ 10448 w 1936524"/>
              <a:gd name="connsiteY9" fmla="*/ 1072474 h 2084151"/>
              <a:gd name="connsiteX10" fmla="*/ 20175 w 1936524"/>
              <a:gd name="connsiteY10" fmla="*/ 1383760 h 2084151"/>
              <a:gd name="connsiteX11" fmla="*/ 10448 w 1936524"/>
              <a:gd name="connsiteY11" fmla="*/ 1539402 h 2084151"/>
              <a:gd name="connsiteX12" fmla="*/ 720 w 1936524"/>
              <a:gd name="connsiteY12" fmla="*/ 1733955 h 2084151"/>
              <a:gd name="connsiteX13" fmla="*/ 720 w 1936524"/>
              <a:gd name="connsiteY13" fmla="*/ 1977147 h 2084151"/>
              <a:gd name="connsiteX14" fmla="*/ 720 w 1936524"/>
              <a:gd name="connsiteY14" fmla="*/ 2084151 h 2084151"/>
              <a:gd name="connsiteX0" fmla="*/ 1936524 w 1936524"/>
              <a:gd name="connsiteY0" fmla="*/ 412305 h 2085462"/>
              <a:gd name="connsiteX1" fmla="*/ 1868431 w 1936524"/>
              <a:gd name="connsiteY1" fmla="*/ 130202 h 2085462"/>
              <a:gd name="connsiteX2" fmla="*/ 1732244 w 1936524"/>
              <a:gd name="connsiteY2" fmla="*/ 42653 h 2085462"/>
              <a:gd name="connsiteX3" fmla="*/ 1518235 w 1936524"/>
              <a:gd name="connsiteY3" fmla="*/ 3743 h 2085462"/>
              <a:gd name="connsiteX4" fmla="*/ 1129129 w 1936524"/>
              <a:gd name="connsiteY4" fmla="*/ 3743 h 2085462"/>
              <a:gd name="connsiteX5" fmla="*/ 788660 w 1936524"/>
              <a:gd name="connsiteY5" fmla="*/ 23198 h 2085462"/>
              <a:gd name="connsiteX6" fmla="*/ 389827 w 1936524"/>
              <a:gd name="connsiteY6" fmla="*/ 91291 h 2085462"/>
              <a:gd name="connsiteX7" fmla="*/ 136907 w 1936524"/>
              <a:gd name="connsiteY7" fmla="*/ 344211 h 2085462"/>
              <a:gd name="connsiteX8" fmla="*/ 29903 w 1936524"/>
              <a:gd name="connsiteY8" fmla="*/ 684679 h 2085462"/>
              <a:gd name="connsiteX9" fmla="*/ 10448 w 1936524"/>
              <a:gd name="connsiteY9" fmla="*/ 1073785 h 2085462"/>
              <a:gd name="connsiteX10" fmla="*/ 20175 w 1936524"/>
              <a:gd name="connsiteY10" fmla="*/ 1385071 h 2085462"/>
              <a:gd name="connsiteX11" fmla="*/ 10448 w 1936524"/>
              <a:gd name="connsiteY11" fmla="*/ 1540713 h 2085462"/>
              <a:gd name="connsiteX12" fmla="*/ 720 w 1936524"/>
              <a:gd name="connsiteY12" fmla="*/ 1735266 h 2085462"/>
              <a:gd name="connsiteX13" fmla="*/ 720 w 1936524"/>
              <a:gd name="connsiteY13" fmla="*/ 1978458 h 2085462"/>
              <a:gd name="connsiteX14" fmla="*/ 720 w 1936524"/>
              <a:gd name="connsiteY14" fmla="*/ 2085462 h 2085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36524" h="2085462">
                <a:moveTo>
                  <a:pt x="1936524" y="412305"/>
                </a:moveTo>
                <a:cubicBezTo>
                  <a:pt x="1917879" y="303679"/>
                  <a:pt x="1902478" y="191811"/>
                  <a:pt x="1868431" y="130202"/>
                </a:cubicBezTo>
                <a:cubicBezTo>
                  <a:pt x="1834384" y="68593"/>
                  <a:pt x="1790610" y="63729"/>
                  <a:pt x="1732244" y="42653"/>
                </a:cubicBezTo>
                <a:cubicBezTo>
                  <a:pt x="1673878" y="21577"/>
                  <a:pt x="1618754" y="10228"/>
                  <a:pt x="1518235" y="3743"/>
                </a:cubicBezTo>
                <a:cubicBezTo>
                  <a:pt x="1417716" y="-2742"/>
                  <a:pt x="1250725" y="501"/>
                  <a:pt x="1129129" y="3743"/>
                </a:cubicBezTo>
                <a:cubicBezTo>
                  <a:pt x="1007533" y="6985"/>
                  <a:pt x="911877" y="8607"/>
                  <a:pt x="788660" y="23198"/>
                </a:cubicBezTo>
                <a:cubicBezTo>
                  <a:pt x="665443" y="37789"/>
                  <a:pt x="498453" y="37789"/>
                  <a:pt x="389827" y="91291"/>
                </a:cubicBezTo>
                <a:cubicBezTo>
                  <a:pt x="281202" y="144793"/>
                  <a:pt x="196894" y="245313"/>
                  <a:pt x="136907" y="344211"/>
                </a:cubicBezTo>
                <a:cubicBezTo>
                  <a:pt x="76920" y="443109"/>
                  <a:pt x="50979" y="563083"/>
                  <a:pt x="29903" y="684679"/>
                </a:cubicBezTo>
                <a:cubicBezTo>
                  <a:pt x="8827" y="806275"/>
                  <a:pt x="12069" y="957053"/>
                  <a:pt x="10448" y="1073785"/>
                </a:cubicBezTo>
                <a:cubicBezTo>
                  <a:pt x="8827" y="1190517"/>
                  <a:pt x="20175" y="1307250"/>
                  <a:pt x="20175" y="1385071"/>
                </a:cubicBezTo>
                <a:cubicBezTo>
                  <a:pt x="20175" y="1462892"/>
                  <a:pt x="13690" y="1482347"/>
                  <a:pt x="10448" y="1540713"/>
                </a:cubicBezTo>
                <a:cubicBezTo>
                  <a:pt x="7206" y="1599079"/>
                  <a:pt x="2341" y="1662309"/>
                  <a:pt x="720" y="1735266"/>
                </a:cubicBezTo>
                <a:cubicBezTo>
                  <a:pt x="-901" y="1808223"/>
                  <a:pt x="720" y="1978458"/>
                  <a:pt x="720" y="1978458"/>
                </a:cubicBezTo>
                <a:lnTo>
                  <a:pt x="720" y="2085462"/>
                </a:ln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2645923" y="321013"/>
            <a:ext cx="4659549" cy="584775"/>
          </a:xfrm>
          <a:prstGeom prst="rect">
            <a:avLst/>
          </a:prstGeom>
          <a:noFill/>
        </p:spPr>
        <p:txBody>
          <a:bodyPr wrap="square" rtlCol="0">
            <a:spAutoFit/>
          </a:bodyPr>
          <a:lstStyle/>
          <a:p>
            <a:r>
              <a:rPr lang="en-GB" sz="3200" dirty="0" smtClean="0"/>
              <a:t>HV system</a:t>
            </a:r>
            <a:endParaRPr lang="en-GB" sz="3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44" y="2120629"/>
            <a:ext cx="2064944" cy="2753259"/>
          </a:xfrm>
          <a:prstGeom prst="rect">
            <a:avLst/>
          </a:prstGeom>
        </p:spPr>
      </p:pic>
      <p:pic>
        <p:nvPicPr>
          <p:cNvPr id="6" name="Picture 5"/>
          <p:cNvPicPr>
            <a:picLocks noChangeAspect="1"/>
          </p:cNvPicPr>
          <p:nvPr/>
        </p:nvPicPr>
        <p:blipFill>
          <a:blip r:embed="rId3"/>
          <a:stretch>
            <a:fillRect/>
          </a:stretch>
        </p:blipFill>
        <p:spPr>
          <a:xfrm>
            <a:off x="1797453" y="5150220"/>
            <a:ext cx="542591" cy="1304657"/>
          </a:xfrm>
          <a:prstGeom prst="rect">
            <a:avLst/>
          </a:prstGeom>
        </p:spPr>
      </p:pic>
      <p:pic>
        <p:nvPicPr>
          <p:cNvPr id="7" name="Picture 6" descr="Screen Shot 2017-03-30 at 14.46.09.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3668508" y="3311567"/>
            <a:ext cx="2614377" cy="37138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4108" y="2864237"/>
            <a:ext cx="1714488" cy="2285983"/>
          </a:xfrm>
          <a:prstGeom prst="rect">
            <a:avLst/>
          </a:prstGeom>
        </p:spPr>
      </p:pic>
      <p:pic>
        <p:nvPicPr>
          <p:cNvPr id="9" name="Picture 8"/>
          <p:cNvPicPr>
            <a:picLocks noChangeAspect="1"/>
          </p:cNvPicPr>
          <p:nvPr/>
        </p:nvPicPr>
        <p:blipFill>
          <a:blip r:embed="rId6"/>
          <a:stretch>
            <a:fillRect/>
          </a:stretch>
        </p:blipFill>
        <p:spPr>
          <a:xfrm>
            <a:off x="10089050" y="1511617"/>
            <a:ext cx="1195034" cy="1352620"/>
          </a:xfrm>
          <a:prstGeom prst="rect">
            <a:avLst/>
          </a:prstGeom>
        </p:spPr>
      </p:pic>
      <p:sp>
        <p:nvSpPr>
          <p:cNvPr id="10" name="TextBox 9"/>
          <p:cNvSpPr txBox="1"/>
          <p:nvPr/>
        </p:nvSpPr>
        <p:spPr>
          <a:xfrm>
            <a:off x="2548647" y="5710137"/>
            <a:ext cx="1371600" cy="646331"/>
          </a:xfrm>
          <a:prstGeom prst="rect">
            <a:avLst/>
          </a:prstGeom>
          <a:noFill/>
        </p:spPr>
        <p:txBody>
          <a:bodyPr wrap="square" rtlCol="0">
            <a:spAutoFit/>
          </a:bodyPr>
          <a:lstStyle/>
          <a:p>
            <a:r>
              <a:rPr lang="en-GB" dirty="0"/>
              <a:t>x</a:t>
            </a:r>
            <a:r>
              <a:rPr lang="en-GB" dirty="0" smtClean="0"/>
              <a:t>12 A3512N HV Boards</a:t>
            </a:r>
            <a:endParaRPr lang="en-GB" dirty="0"/>
          </a:p>
        </p:txBody>
      </p:sp>
      <p:sp>
        <p:nvSpPr>
          <p:cNvPr id="11" name="TextBox 10"/>
          <p:cNvSpPr txBox="1"/>
          <p:nvPr/>
        </p:nvSpPr>
        <p:spPr>
          <a:xfrm>
            <a:off x="5323537" y="2740941"/>
            <a:ext cx="1653702" cy="646331"/>
          </a:xfrm>
          <a:prstGeom prst="rect">
            <a:avLst/>
          </a:prstGeom>
          <a:noFill/>
        </p:spPr>
        <p:txBody>
          <a:bodyPr wrap="square" rtlCol="0">
            <a:spAutoFit/>
          </a:bodyPr>
          <a:lstStyle/>
          <a:p>
            <a:r>
              <a:rPr lang="en-GB" dirty="0" smtClean="0"/>
              <a:t>X4 Distribution boards</a:t>
            </a:r>
            <a:endParaRPr lang="en-GB" dirty="0"/>
          </a:p>
        </p:txBody>
      </p:sp>
      <p:sp>
        <p:nvSpPr>
          <p:cNvPr id="12" name="TextBox 11"/>
          <p:cNvSpPr txBox="1"/>
          <p:nvPr/>
        </p:nvSpPr>
        <p:spPr>
          <a:xfrm>
            <a:off x="554476" y="1521131"/>
            <a:ext cx="1400783" cy="646331"/>
          </a:xfrm>
          <a:prstGeom prst="rect">
            <a:avLst/>
          </a:prstGeom>
          <a:noFill/>
        </p:spPr>
        <p:txBody>
          <a:bodyPr wrap="square" rtlCol="0">
            <a:spAutoFit/>
          </a:bodyPr>
          <a:lstStyle/>
          <a:p>
            <a:r>
              <a:rPr lang="en-GB" dirty="0"/>
              <a:t>x</a:t>
            </a:r>
            <a:r>
              <a:rPr lang="en-GB" dirty="0" smtClean="0"/>
              <a:t>4 Easy 3000 Crates</a:t>
            </a:r>
            <a:endParaRPr lang="en-GB" dirty="0"/>
          </a:p>
        </p:txBody>
      </p:sp>
      <p:grpSp>
        <p:nvGrpSpPr>
          <p:cNvPr id="13" name="Group 12"/>
          <p:cNvGrpSpPr/>
          <p:nvPr/>
        </p:nvGrpSpPr>
        <p:grpSpPr>
          <a:xfrm>
            <a:off x="7120572" y="613399"/>
            <a:ext cx="389181" cy="5534481"/>
            <a:chOff x="9377464" y="550267"/>
            <a:chExt cx="633919" cy="5948129"/>
          </a:xfrm>
        </p:grpSpPr>
        <p:sp>
          <p:nvSpPr>
            <p:cNvPr id="14" name="Rectangle 13"/>
            <p:cNvSpPr/>
            <p:nvPr/>
          </p:nvSpPr>
          <p:spPr>
            <a:xfrm>
              <a:off x="9377464" y="550267"/>
              <a:ext cx="633919" cy="5933872"/>
            </a:xfrm>
            <a:prstGeom prst="rect">
              <a:avLst/>
            </a:prstGeom>
            <a:pattFill prst="wdDnDiag">
              <a:fgClr>
                <a:schemeClr val="accent4"/>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5" name="Straight Connector 14"/>
            <p:cNvCxnSpPr/>
            <p:nvPr/>
          </p:nvCxnSpPr>
          <p:spPr>
            <a:xfrm>
              <a:off x="9377464" y="564524"/>
              <a:ext cx="0" cy="5933872"/>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011383" y="550267"/>
              <a:ext cx="0" cy="5933872"/>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7805859" y="905788"/>
            <a:ext cx="932672" cy="369332"/>
          </a:xfrm>
          <a:prstGeom prst="rect">
            <a:avLst/>
          </a:prstGeom>
          <a:noFill/>
          <a:ln w="19050">
            <a:solidFill>
              <a:schemeClr val="tx1"/>
            </a:solidFill>
          </a:ln>
        </p:spPr>
        <p:txBody>
          <a:bodyPr wrap="square" rtlCol="0">
            <a:spAutoFit/>
          </a:bodyPr>
          <a:lstStyle/>
          <a:p>
            <a:r>
              <a:rPr lang="en-GB" dirty="0" smtClean="0"/>
              <a:t>UXC 55</a:t>
            </a:r>
            <a:endParaRPr lang="en-GB" dirty="0"/>
          </a:p>
        </p:txBody>
      </p:sp>
      <p:sp>
        <p:nvSpPr>
          <p:cNvPr id="18" name="TextBox 17"/>
          <p:cNvSpPr txBox="1"/>
          <p:nvPr/>
        </p:nvSpPr>
        <p:spPr>
          <a:xfrm>
            <a:off x="5798720" y="905788"/>
            <a:ext cx="932672" cy="369332"/>
          </a:xfrm>
          <a:prstGeom prst="rect">
            <a:avLst/>
          </a:prstGeom>
          <a:solidFill>
            <a:schemeClr val="bg1"/>
          </a:solidFill>
          <a:ln w="19050">
            <a:solidFill>
              <a:schemeClr val="tx1"/>
            </a:solidFill>
          </a:ln>
        </p:spPr>
        <p:txBody>
          <a:bodyPr wrap="square" rtlCol="0">
            <a:spAutoFit/>
          </a:bodyPr>
          <a:lstStyle/>
          <a:p>
            <a:r>
              <a:rPr lang="en-GB" dirty="0" smtClean="0"/>
              <a:t>USC 55</a:t>
            </a:r>
            <a:endParaRPr lang="en-GB" dirty="0"/>
          </a:p>
        </p:txBody>
      </p:sp>
      <p:sp>
        <p:nvSpPr>
          <p:cNvPr id="21" name="Rectangle 20"/>
          <p:cNvSpPr/>
          <p:nvPr/>
        </p:nvSpPr>
        <p:spPr>
          <a:xfrm>
            <a:off x="7086524" y="5608715"/>
            <a:ext cx="457275" cy="321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5138314" y="3706238"/>
            <a:ext cx="3772220" cy="2064425"/>
          </a:xfrm>
          <a:custGeom>
            <a:avLst/>
            <a:gdLst>
              <a:gd name="connsiteX0" fmla="*/ 3785930 w 3785930"/>
              <a:gd name="connsiteY0" fmla="*/ 1439694 h 2062984"/>
              <a:gd name="connsiteX1" fmla="*/ 3776203 w 3785930"/>
              <a:gd name="connsiteY1" fmla="*/ 1750979 h 2062984"/>
              <a:gd name="connsiteX2" fmla="*/ 3747020 w 3785930"/>
              <a:gd name="connsiteY2" fmla="*/ 1906622 h 2062984"/>
              <a:gd name="connsiteX3" fmla="*/ 3640015 w 3785930"/>
              <a:gd name="connsiteY3" fmla="*/ 1974715 h 2062984"/>
              <a:gd name="connsiteX4" fmla="*/ 3455190 w 3785930"/>
              <a:gd name="connsiteY4" fmla="*/ 2033081 h 2062984"/>
              <a:gd name="connsiteX5" fmla="*/ 3328730 w 3785930"/>
              <a:gd name="connsiteY5" fmla="*/ 2052536 h 2062984"/>
              <a:gd name="connsiteX6" fmla="*/ 3153632 w 3785930"/>
              <a:gd name="connsiteY6" fmla="*/ 2062264 h 2062984"/>
              <a:gd name="connsiteX7" fmla="*/ 2959079 w 3785930"/>
              <a:gd name="connsiteY7" fmla="*/ 2062264 h 2062984"/>
              <a:gd name="connsiteX8" fmla="*/ 2774254 w 3785930"/>
              <a:gd name="connsiteY8" fmla="*/ 2062264 h 2062984"/>
              <a:gd name="connsiteX9" fmla="*/ 2560245 w 3785930"/>
              <a:gd name="connsiteY9" fmla="*/ 2062264 h 2062984"/>
              <a:gd name="connsiteX10" fmla="*/ 2317054 w 3785930"/>
              <a:gd name="connsiteY10" fmla="*/ 2062264 h 2062984"/>
              <a:gd name="connsiteX11" fmla="*/ 1791760 w 3785930"/>
              <a:gd name="connsiteY11" fmla="*/ 2062264 h 2062984"/>
              <a:gd name="connsiteX12" fmla="*/ 1373471 w 3785930"/>
              <a:gd name="connsiteY12" fmla="*/ 2062264 h 2062984"/>
              <a:gd name="connsiteX13" fmla="*/ 1033003 w 3785930"/>
              <a:gd name="connsiteY13" fmla="*/ 2062264 h 2062984"/>
              <a:gd name="connsiteX14" fmla="*/ 556347 w 3785930"/>
              <a:gd name="connsiteY14" fmla="*/ 2052536 h 2062984"/>
              <a:gd name="connsiteX15" fmla="*/ 381249 w 3785930"/>
              <a:gd name="connsiteY15" fmla="*/ 1994171 h 2062984"/>
              <a:gd name="connsiteX16" fmla="*/ 167241 w 3785930"/>
              <a:gd name="connsiteY16" fmla="*/ 1926077 h 2062984"/>
              <a:gd name="connsiteX17" fmla="*/ 40781 w 3785930"/>
              <a:gd name="connsiteY17" fmla="*/ 1614792 h 2062984"/>
              <a:gd name="connsiteX18" fmla="*/ 11598 w 3785930"/>
              <a:gd name="connsiteY18" fmla="*/ 1381328 h 2062984"/>
              <a:gd name="connsiteX19" fmla="*/ 11598 w 3785930"/>
              <a:gd name="connsiteY19" fmla="*/ 1108953 h 2062984"/>
              <a:gd name="connsiteX20" fmla="*/ 1871 w 3785930"/>
              <a:gd name="connsiteY20" fmla="*/ 1001949 h 2062984"/>
              <a:gd name="connsiteX21" fmla="*/ 1871 w 3785930"/>
              <a:gd name="connsiteY21" fmla="*/ 875490 h 2062984"/>
              <a:gd name="connsiteX22" fmla="*/ 21326 w 3785930"/>
              <a:gd name="connsiteY22" fmla="*/ 593388 h 2062984"/>
              <a:gd name="connsiteX23" fmla="*/ 50509 w 3785930"/>
              <a:gd name="connsiteY23" fmla="*/ 486383 h 2062984"/>
              <a:gd name="connsiteX24" fmla="*/ 50509 w 3785930"/>
              <a:gd name="connsiteY24" fmla="*/ 175098 h 2062984"/>
              <a:gd name="connsiteX25" fmla="*/ 40781 w 3785930"/>
              <a:gd name="connsiteY25" fmla="*/ 58366 h 2062984"/>
              <a:gd name="connsiteX26" fmla="*/ 40781 w 3785930"/>
              <a:gd name="connsiteY26" fmla="*/ 0 h 2062984"/>
              <a:gd name="connsiteX0" fmla="*/ 3785930 w 3785930"/>
              <a:gd name="connsiteY0" fmla="*/ 1439694 h 2062984"/>
              <a:gd name="connsiteX1" fmla="*/ 3776203 w 3785930"/>
              <a:gd name="connsiteY1" fmla="*/ 1750979 h 2062984"/>
              <a:gd name="connsiteX2" fmla="*/ 3747020 w 3785930"/>
              <a:gd name="connsiteY2" fmla="*/ 1906622 h 2062984"/>
              <a:gd name="connsiteX3" fmla="*/ 3640015 w 3785930"/>
              <a:gd name="connsiteY3" fmla="*/ 1974715 h 2062984"/>
              <a:gd name="connsiteX4" fmla="*/ 3455190 w 3785930"/>
              <a:gd name="connsiteY4" fmla="*/ 2033081 h 2062984"/>
              <a:gd name="connsiteX5" fmla="*/ 3328730 w 3785930"/>
              <a:gd name="connsiteY5" fmla="*/ 2052536 h 2062984"/>
              <a:gd name="connsiteX6" fmla="*/ 3153632 w 3785930"/>
              <a:gd name="connsiteY6" fmla="*/ 2062264 h 2062984"/>
              <a:gd name="connsiteX7" fmla="*/ 2959079 w 3785930"/>
              <a:gd name="connsiteY7" fmla="*/ 2062264 h 2062984"/>
              <a:gd name="connsiteX8" fmla="*/ 2774254 w 3785930"/>
              <a:gd name="connsiteY8" fmla="*/ 2062264 h 2062984"/>
              <a:gd name="connsiteX9" fmla="*/ 2560245 w 3785930"/>
              <a:gd name="connsiteY9" fmla="*/ 2062264 h 2062984"/>
              <a:gd name="connsiteX10" fmla="*/ 2317054 w 3785930"/>
              <a:gd name="connsiteY10" fmla="*/ 2062264 h 2062984"/>
              <a:gd name="connsiteX11" fmla="*/ 1791760 w 3785930"/>
              <a:gd name="connsiteY11" fmla="*/ 2062264 h 2062984"/>
              <a:gd name="connsiteX12" fmla="*/ 1373471 w 3785930"/>
              <a:gd name="connsiteY12" fmla="*/ 2062264 h 2062984"/>
              <a:gd name="connsiteX13" fmla="*/ 1033003 w 3785930"/>
              <a:gd name="connsiteY13" fmla="*/ 2062264 h 2062984"/>
              <a:gd name="connsiteX14" fmla="*/ 556347 w 3785930"/>
              <a:gd name="connsiteY14" fmla="*/ 2052536 h 2062984"/>
              <a:gd name="connsiteX15" fmla="*/ 342338 w 3785930"/>
              <a:gd name="connsiteY15" fmla="*/ 2013626 h 2062984"/>
              <a:gd name="connsiteX16" fmla="*/ 167241 w 3785930"/>
              <a:gd name="connsiteY16" fmla="*/ 1926077 h 2062984"/>
              <a:gd name="connsiteX17" fmla="*/ 40781 w 3785930"/>
              <a:gd name="connsiteY17" fmla="*/ 1614792 h 2062984"/>
              <a:gd name="connsiteX18" fmla="*/ 11598 w 3785930"/>
              <a:gd name="connsiteY18" fmla="*/ 1381328 h 2062984"/>
              <a:gd name="connsiteX19" fmla="*/ 11598 w 3785930"/>
              <a:gd name="connsiteY19" fmla="*/ 1108953 h 2062984"/>
              <a:gd name="connsiteX20" fmla="*/ 1871 w 3785930"/>
              <a:gd name="connsiteY20" fmla="*/ 1001949 h 2062984"/>
              <a:gd name="connsiteX21" fmla="*/ 1871 w 3785930"/>
              <a:gd name="connsiteY21" fmla="*/ 875490 h 2062984"/>
              <a:gd name="connsiteX22" fmla="*/ 21326 w 3785930"/>
              <a:gd name="connsiteY22" fmla="*/ 593388 h 2062984"/>
              <a:gd name="connsiteX23" fmla="*/ 50509 w 3785930"/>
              <a:gd name="connsiteY23" fmla="*/ 486383 h 2062984"/>
              <a:gd name="connsiteX24" fmla="*/ 50509 w 3785930"/>
              <a:gd name="connsiteY24" fmla="*/ 175098 h 2062984"/>
              <a:gd name="connsiteX25" fmla="*/ 40781 w 3785930"/>
              <a:gd name="connsiteY25" fmla="*/ 58366 h 2062984"/>
              <a:gd name="connsiteX26" fmla="*/ 40781 w 3785930"/>
              <a:gd name="connsiteY26" fmla="*/ 0 h 2062984"/>
              <a:gd name="connsiteX0" fmla="*/ 3785930 w 3785930"/>
              <a:gd name="connsiteY0" fmla="*/ 1439694 h 2062984"/>
              <a:gd name="connsiteX1" fmla="*/ 3776203 w 3785930"/>
              <a:gd name="connsiteY1" fmla="*/ 1750979 h 2062984"/>
              <a:gd name="connsiteX2" fmla="*/ 3747020 w 3785930"/>
              <a:gd name="connsiteY2" fmla="*/ 1906622 h 2062984"/>
              <a:gd name="connsiteX3" fmla="*/ 3640015 w 3785930"/>
              <a:gd name="connsiteY3" fmla="*/ 1974715 h 2062984"/>
              <a:gd name="connsiteX4" fmla="*/ 3455190 w 3785930"/>
              <a:gd name="connsiteY4" fmla="*/ 2033081 h 2062984"/>
              <a:gd name="connsiteX5" fmla="*/ 3328730 w 3785930"/>
              <a:gd name="connsiteY5" fmla="*/ 2052536 h 2062984"/>
              <a:gd name="connsiteX6" fmla="*/ 3153632 w 3785930"/>
              <a:gd name="connsiteY6" fmla="*/ 2062264 h 2062984"/>
              <a:gd name="connsiteX7" fmla="*/ 2959079 w 3785930"/>
              <a:gd name="connsiteY7" fmla="*/ 2062264 h 2062984"/>
              <a:gd name="connsiteX8" fmla="*/ 2774254 w 3785930"/>
              <a:gd name="connsiteY8" fmla="*/ 2062264 h 2062984"/>
              <a:gd name="connsiteX9" fmla="*/ 2560245 w 3785930"/>
              <a:gd name="connsiteY9" fmla="*/ 2062264 h 2062984"/>
              <a:gd name="connsiteX10" fmla="*/ 2317054 w 3785930"/>
              <a:gd name="connsiteY10" fmla="*/ 2062264 h 2062984"/>
              <a:gd name="connsiteX11" fmla="*/ 1791760 w 3785930"/>
              <a:gd name="connsiteY11" fmla="*/ 2062264 h 2062984"/>
              <a:gd name="connsiteX12" fmla="*/ 1373471 w 3785930"/>
              <a:gd name="connsiteY12" fmla="*/ 2062264 h 2062984"/>
              <a:gd name="connsiteX13" fmla="*/ 1033003 w 3785930"/>
              <a:gd name="connsiteY13" fmla="*/ 2062264 h 2062984"/>
              <a:gd name="connsiteX14" fmla="*/ 556347 w 3785930"/>
              <a:gd name="connsiteY14" fmla="*/ 2052536 h 2062984"/>
              <a:gd name="connsiteX15" fmla="*/ 342338 w 3785930"/>
              <a:gd name="connsiteY15" fmla="*/ 2013626 h 2062984"/>
              <a:gd name="connsiteX16" fmla="*/ 108875 w 3785930"/>
              <a:gd name="connsiteY16" fmla="*/ 1857983 h 2062984"/>
              <a:gd name="connsiteX17" fmla="*/ 40781 w 3785930"/>
              <a:gd name="connsiteY17" fmla="*/ 1614792 h 2062984"/>
              <a:gd name="connsiteX18" fmla="*/ 11598 w 3785930"/>
              <a:gd name="connsiteY18" fmla="*/ 1381328 h 2062984"/>
              <a:gd name="connsiteX19" fmla="*/ 11598 w 3785930"/>
              <a:gd name="connsiteY19" fmla="*/ 1108953 h 2062984"/>
              <a:gd name="connsiteX20" fmla="*/ 1871 w 3785930"/>
              <a:gd name="connsiteY20" fmla="*/ 1001949 h 2062984"/>
              <a:gd name="connsiteX21" fmla="*/ 1871 w 3785930"/>
              <a:gd name="connsiteY21" fmla="*/ 875490 h 2062984"/>
              <a:gd name="connsiteX22" fmla="*/ 21326 w 3785930"/>
              <a:gd name="connsiteY22" fmla="*/ 593388 h 2062984"/>
              <a:gd name="connsiteX23" fmla="*/ 50509 w 3785930"/>
              <a:gd name="connsiteY23" fmla="*/ 486383 h 2062984"/>
              <a:gd name="connsiteX24" fmla="*/ 50509 w 3785930"/>
              <a:gd name="connsiteY24" fmla="*/ 175098 h 2062984"/>
              <a:gd name="connsiteX25" fmla="*/ 40781 w 3785930"/>
              <a:gd name="connsiteY25" fmla="*/ 58366 h 2062984"/>
              <a:gd name="connsiteX26" fmla="*/ 40781 w 3785930"/>
              <a:gd name="connsiteY26" fmla="*/ 0 h 2062984"/>
              <a:gd name="connsiteX0" fmla="*/ 3794283 w 3794283"/>
              <a:gd name="connsiteY0" fmla="*/ 1439694 h 2062984"/>
              <a:gd name="connsiteX1" fmla="*/ 3784556 w 3794283"/>
              <a:gd name="connsiteY1" fmla="*/ 1750979 h 2062984"/>
              <a:gd name="connsiteX2" fmla="*/ 3755373 w 3794283"/>
              <a:gd name="connsiteY2" fmla="*/ 1906622 h 2062984"/>
              <a:gd name="connsiteX3" fmla="*/ 3648368 w 3794283"/>
              <a:gd name="connsiteY3" fmla="*/ 1974715 h 2062984"/>
              <a:gd name="connsiteX4" fmla="*/ 3463543 w 3794283"/>
              <a:gd name="connsiteY4" fmla="*/ 2033081 h 2062984"/>
              <a:gd name="connsiteX5" fmla="*/ 3337083 w 3794283"/>
              <a:gd name="connsiteY5" fmla="*/ 2052536 h 2062984"/>
              <a:gd name="connsiteX6" fmla="*/ 3161985 w 3794283"/>
              <a:gd name="connsiteY6" fmla="*/ 2062264 h 2062984"/>
              <a:gd name="connsiteX7" fmla="*/ 2967432 w 3794283"/>
              <a:gd name="connsiteY7" fmla="*/ 2062264 h 2062984"/>
              <a:gd name="connsiteX8" fmla="*/ 2782607 w 3794283"/>
              <a:gd name="connsiteY8" fmla="*/ 2062264 h 2062984"/>
              <a:gd name="connsiteX9" fmla="*/ 2568598 w 3794283"/>
              <a:gd name="connsiteY9" fmla="*/ 2062264 h 2062984"/>
              <a:gd name="connsiteX10" fmla="*/ 2325407 w 3794283"/>
              <a:gd name="connsiteY10" fmla="*/ 2062264 h 2062984"/>
              <a:gd name="connsiteX11" fmla="*/ 1800113 w 3794283"/>
              <a:gd name="connsiteY11" fmla="*/ 2062264 h 2062984"/>
              <a:gd name="connsiteX12" fmla="*/ 1381824 w 3794283"/>
              <a:gd name="connsiteY12" fmla="*/ 2062264 h 2062984"/>
              <a:gd name="connsiteX13" fmla="*/ 1041356 w 3794283"/>
              <a:gd name="connsiteY13" fmla="*/ 2062264 h 2062984"/>
              <a:gd name="connsiteX14" fmla="*/ 564700 w 3794283"/>
              <a:gd name="connsiteY14" fmla="*/ 2052536 h 2062984"/>
              <a:gd name="connsiteX15" fmla="*/ 350691 w 3794283"/>
              <a:gd name="connsiteY15" fmla="*/ 2013626 h 2062984"/>
              <a:gd name="connsiteX16" fmla="*/ 117228 w 3794283"/>
              <a:gd name="connsiteY16" fmla="*/ 1857983 h 2062984"/>
              <a:gd name="connsiteX17" fmla="*/ 49134 w 3794283"/>
              <a:gd name="connsiteY17" fmla="*/ 1614792 h 2062984"/>
              <a:gd name="connsiteX18" fmla="*/ 19951 w 3794283"/>
              <a:gd name="connsiteY18" fmla="*/ 1381328 h 2062984"/>
              <a:gd name="connsiteX19" fmla="*/ 19951 w 3794283"/>
              <a:gd name="connsiteY19" fmla="*/ 1108953 h 2062984"/>
              <a:gd name="connsiteX20" fmla="*/ 10224 w 3794283"/>
              <a:gd name="connsiteY20" fmla="*/ 1001949 h 2062984"/>
              <a:gd name="connsiteX21" fmla="*/ 10224 w 3794283"/>
              <a:gd name="connsiteY21" fmla="*/ 875490 h 2062984"/>
              <a:gd name="connsiteX22" fmla="*/ 29679 w 3794283"/>
              <a:gd name="connsiteY22" fmla="*/ 593388 h 2062984"/>
              <a:gd name="connsiteX23" fmla="*/ 496 w 3794283"/>
              <a:gd name="connsiteY23" fmla="*/ 389106 h 2062984"/>
              <a:gd name="connsiteX24" fmla="*/ 58862 w 3794283"/>
              <a:gd name="connsiteY24" fmla="*/ 175098 h 2062984"/>
              <a:gd name="connsiteX25" fmla="*/ 49134 w 3794283"/>
              <a:gd name="connsiteY25" fmla="*/ 58366 h 2062984"/>
              <a:gd name="connsiteX26" fmla="*/ 49134 w 3794283"/>
              <a:gd name="connsiteY26" fmla="*/ 0 h 2062984"/>
              <a:gd name="connsiteX0" fmla="*/ 3793926 w 3793926"/>
              <a:gd name="connsiteY0" fmla="*/ 1439694 h 2062984"/>
              <a:gd name="connsiteX1" fmla="*/ 3784199 w 3793926"/>
              <a:gd name="connsiteY1" fmla="*/ 1750979 h 2062984"/>
              <a:gd name="connsiteX2" fmla="*/ 3755016 w 3793926"/>
              <a:gd name="connsiteY2" fmla="*/ 1906622 h 2062984"/>
              <a:gd name="connsiteX3" fmla="*/ 3648011 w 3793926"/>
              <a:gd name="connsiteY3" fmla="*/ 1974715 h 2062984"/>
              <a:gd name="connsiteX4" fmla="*/ 3463186 w 3793926"/>
              <a:gd name="connsiteY4" fmla="*/ 2033081 h 2062984"/>
              <a:gd name="connsiteX5" fmla="*/ 3336726 w 3793926"/>
              <a:gd name="connsiteY5" fmla="*/ 2052536 h 2062984"/>
              <a:gd name="connsiteX6" fmla="*/ 3161628 w 3793926"/>
              <a:gd name="connsiteY6" fmla="*/ 2062264 h 2062984"/>
              <a:gd name="connsiteX7" fmla="*/ 2967075 w 3793926"/>
              <a:gd name="connsiteY7" fmla="*/ 2062264 h 2062984"/>
              <a:gd name="connsiteX8" fmla="*/ 2782250 w 3793926"/>
              <a:gd name="connsiteY8" fmla="*/ 2062264 h 2062984"/>
              <a:gd name="connsiteX9" fmla="*/ 2568241 w 3793926"/>
              <a:gd name="connsiteY9" fmla="*/ 2062264 h 2062984"/>
              <a:gd name="connsiteX10" fmla="*/ 2325050 w 3793926"/>
              <a:gd name="connsiteY10" fmla="*/ 2062264 h 2062984"/>
              <a:gd name="connsiteX11" fmla="*/ 1799756 w 3793926"/>
              <a:gd name="connsiteY11" fmla="*/ 2062264 h 2062984"/>
              <a:gd name="connsiteX12" fmla="*/ 1381467 w 3793926"/>
              <a:gd name="connsiteY12" fmla="*/ 2062264 h 2062984"/>
              <a:gd name="connsiteX13" fmla="*/ 1040999 w 3793926"/>
              <a:gd name="connsiteY13" fmla="*/ 2062264 h 2062984"/>
              <a:gd name="connsiteX14" fmla="*/ 564343 w 3793926"/>
              <a:gd name="connsiteY14" fmla="*/ 2052536 h 2062984"/>
              <a:gd name="connsiteX15" fmla="*/ 350334 w 3793926"/>
              <a:gd name="connsiteY15" fmla="*/ 2013626 h 2062984"/>
              <a:gd name="connsiteX16" fmla="*/ 116871 w 3793926"/>
              <a:gd name="connsiteY16" fmla="*/ 1857983 h 2062984"/>
              <a:gd name="connsiteX17" fmla="*/ 48777 w 3793926"/>
              <a:gd name="connsiteY17" fmla="*/ 1614792 h 2062984"/>
              <a:gd name="connsiteX18" fmla="*/ 19594 w 3793926"/>
              <a:gd name="connsiteY18" fmla="*/ 1381328 h 2062984"/>
              <a:gd name="connsiteX19" fmla="*/ 19594 w 3793926"/>
              <a:gd name="connsiteY19" fmla="*/ 1108953 h 2062984"/>
              <a:gd name="connsiteX20" fmla="*/ 9867 w 3793926"/>
              <a:gd name="connsiteY20" fmla="*/ 1001949 h 2062984"/>
              <a:gd name="connsiteX21" fmla="*/ 9867 w 3793926"/>
              <a:gd name="connsiteY21" fmla="*/ 875490 h 2062984"/>
              <a:gd name="connsiteX22" fmla="*/ 29322 w 3793926"/>
              <a:gd name="connsiteY22" fmla="*/ 593388 h 2062984"/>
              <a:gd name="connsiteX23" fmla="*/ 139 w 3793926"/>
              <a:gd name="connsiteY23" fmla="*/ 389106 h 2062984"/>
              <a:gd name="connsiteX24" fmla="*/ 19594 w 3793926"/>
              <a:gd name="connsiteY24" fmla="*/ 175098 h 2062984"/>
              <a:gd name="connsiteX25" fmla="*/ 48777 w 3793926"/>
              <a:gd name="connsiteY25" fmla="*/ 58366 h 2062984"/>
              <a:gd name="connsiteX26" fmla="*/ 48777 w 3793926"/>
              <a:gd name="connsiteY26" fmla="*/ 0 h 2062984"/>
              <a:gd name="connsiteX0" fmla="*/ 3803767 w 3803767"/>
              <a:gd name="connsiteY0" fmla="*/ 1439694 h 2062984"/>
              <a:gd name="connsiteX1" fmla="*/ 3794040 w 3803767"/>
              <a:gd name="connsiteY1" fmla="*/ 1750979 h 2062984"/>
              <a:gd name="connsiteX2" fmla="*/ 3764857 w 3803767"/>
              <a:gd name="connsiteY2" fmla="*/ 1906622 h 2062984"/>
              <a:gd name="connsiteX3" fmla="*/ 3657852 w 3803767"/>
              <a:gd name="connsiteY3" fmla="*/ 1974715 h 2062984"/>
              <a:gd name="connsiteX4" fmla="*/ 3473027 w 3803767"/>
              <a:gd name="connsiteY4" fmla="*/ 2033081 h 2062984"/>
              <a:gd name="connsiteX5" fmla="*/ 3346567 w 3803767"/>
              <a:gd name="connsiteY5" fmla="*/ 2052536 h 2062984"/>
              <a:gd name="connsiteX6" fmla="*/ 3171469 w 3803767"/>
              <a:gd name="connsiteY6" fmla="*/ 2062264 h 2062984"/>
              <a:gd name="connsiteX7" fmla="*/ 2976916 w 3803767"/>
              <a:gd name="connsiteY7" fmla="*/ 2062264 h 2062984"/>
              <a:gd name="connsiteX8" fmla="*/ 2792091 w 3803767"/>
              <a:gd name="connsiteY8" fmla="*/ 2062264 h 2062984"/>
              <a:gd name="connsiteX9" fmla="*/ 2578082 w 3803767"/>
              <a:gd name="connsiteY9" fmla="*/ 2062264 h 2062984"/>
              <a:gd name="connsiteX10" fmla="*/ 2334891 w 3803767"/>
              <a:gd name="connsiteY10" fmla="*/ 2062264 h 2062984"/>
              <a:gd name="connsiteX11" fmla="*/ 1809597 w 3803767"/>
              <a:gd name="connsiteY11" fmla="*/ 2062264 h 2062984"/>
              <a:gd name="connsiteX12" fmla="*/ 1391308 w 3803767"/>
              <a:gd name="connsiteY12" fmla="*/ 2062264 h 2062984"/>
              <a:gd name="connsiteX13" fmla="*/ 1050840 w 3803767"/>
              <a:gd name="connsiteY13" fmla="*/ 2062264 h 2062984"/>
              <a:gd name="connsiteX14" fmla="*/ 574184 w 3803767"/>
              <a:gd name="connsiteY14" fmla="*/ 2052536 h 2062984"/>
              <a:gd name="connsiteX15" fmla="*/ 360175 w 3803767"/>
              <a:gd name="connsiteY15" fmla="*/ 2013626 h 2062984"/>
              <a:gd name="connsiteX16" fmla="*/ 126712 w 3803767"/>
              <a:gd name="connsiteY16" fmla="*/ 1857983 h 2062984"/>
              <a:gd name="connsiteX17" fmla="*/ 58618 w 3803767"/>
              <a:gd name="connsiteY17" fmla="*/ 1614792 h 2062984"/>
              <a:gd name="connsiteX18" fmla="*/ 29435 w 3803767"/>
              <a:gd name="connsiteY18" fmla="*/ 1381328 h 2062984"/>
              <a:gd name="connsiteX19" fmla="*/ 29435 w 3803767"/>
              <a:gd name="connsiteY19" fmla="*/ 1108953 h 2062984"/>
              <a:gd name="connsiteX20" fmla="*/ 19708 w 3803767"/>
              <a:gd name="connsiteY20" fmla="*/ 1001949 h 2062984"/>
              <a:gd name="connsiteX21" fmla="*/ 19708 w 3803767"/>
              <a:gd name="connsiteY21" fmla="*/ 875490 h 2062984"/>
              <a:gd name="connsiteX22" fmla="*/ 253 w 3803767"/>
              <a:gd name="connsiteY22" fmla="*/ 593388 h 2062984"/>
              <a:gd name="connsiteX23" fmla="*/ 9980 w 3803767"/>
              <a:gd name="connsiteY23" fmla="*/ 389106 h 2062984"/>
              <a:gd name="connsiteX24" fmla="*/ 29435 w 3803767"/>
              <a:gd name="connsiteY24" fmla="*/ 175098 h 2062984"/>
              <a:gd name="connsiteX25" fmla="*/ 58618 w 3803767"/>
              <a:gd name="connsiteY25" fmla="*/ 58366 h 2062984"/>
              <a:gd name="connsiteX26" fmla="*/ 58618 w 3803767"/>
              <a:gd name="connsiteY26" fmla="*/ 0 h 2062984"/>
              <a:gd name="connsiteX0" fmla="*/ 3803767 w 3803767"/>
              <a:gd name="connsiteY0" fmla="*/ 1439694 h 2062984"/>
              <a:gd name="connsiteX1" fmla="*/ 3794040 w 3803767"/>
              <a:gd name="connsiteY1" fmla="*/ 1750979 h 2062984"/>
              <a:gd name="connsiteX2" fmla="*/ 3764857 w 3803767"/>
              <a:gd name="connsiteY2" fmla="*/ 1906622 h 2062984"/>
              <a:gd name="connsiteX3" fmla="*/ 3657852 w 3803767"/>
              <a:gd name="connsiteY3" fmla="*/ 1974715 h 2062984"/>
              <a:gd name="connsiteX4" fmla="*/ 3473027 w 3803767"/>
              <a:gd name="connsiteY4" fmla="*/ 2033081 h 2062984"/>
              <a:gd name="connsiteX5" fmla="*/ 3346567 w 3803767"/>
              <a:gd name="connsiteY5" fmla="*/ 2052536 h 2062984"/>
              <a:gd name="connsiteX6" fmla="*/ 3171469 w 3803767"/>
              <a:gd name="connsiteY6" fmla="*/ 2062264 h 2062984"/>
              <a:gd name="connsiteX7" fmla="*/ 2976916 w 3803767"/>
              <a:gd name="connsiteY7" fmla="*/ 2062264 h 2062984"/>
              <a:gd name="connsiteX8" fmla="*/ 2792091 w 3803767"/>
              <a:gd name="connsiteY8" fmla="*/ 2062264 h 2062984"/>
              <a:gd name="connsiteX9" fmla="*/ 2578082 w 3803767"/>
              <a:gd name="connsiteY9" fmla="*/ 2062264 h 2062984"/>
              <a:gd name="connsiteX10" fmla="*/ 2334891 w 3803767"/>
              <a:gd name="connsiteY10" fmla="*/ 2062264 h 2062984"/>
              <a:gd name="connsiteX11" fmla="*/ 1809597 w 3803767"/>
              <a:gd name="connsiteY11" fmla="*/ 2062264 h 2062984"/>
              <a:gd name="connsiteX12" fmla="*/ 1391308 w 3803767"/>
              <a:gd name="connsiteY12" fmla="*/ 2062264 h 2062984"/>
              <a:gd name="connsiteX13" fmla="*/ 1050840 w 3803767"/>
              <a:gd name="connsiteY13" fmla="*/ 2062264 h 2062984"/>
              <a:gd name="connsiteX14" fmla="*/ 574184 w 3803767"/>
              <a:gd name="connsiteY14" fmla="*/ 2052536 h 2062984"/>
              <a:gd name="connsiteX15" fmla="*/ 360175 w 3803767"/>
              <a:gd name="connsiteY15" fmla="*/ 2013626 h 2062984"/>
              <a:gd name="connsiteX16" fmla="*/ 126712 w 3803767"/>
              <a:gd name="connsiteY16" fmla="*/ 1857983 h 2062984"/>
              <a:gd name="connsiteX17" fmla="*/ 58618 w 3803767"/>
              <a:gd name="connsiteY17" fmla="*/ 1614792 h 2062984"/>
              <a:gd name="connsiteX18" fmla="*/ 29435 w 3803767"/>
              <a:gd name="connsiteY18" fmla="*/ 1381328 h 2062984"/>
              <a:gd name="connsiteX19" fmla="*/ 29435 w 3803767"/>
              <a:gd name="connsiteY19" fmla="*/ 1108953 h 2062984"/>
              <a:gd name="connsiteX20" fmla="*/ 19708 w 3803767"/>
              <a:gd name="connsiteY20" fmla="*/ 1001949 h 2062984"/>
              <a:gd name="connsiteX21" fmla="*/ 19708 w 3803767"/>
              <a:gd name="connsiteY21" fmla="*/ 875490 h 2062984"/>
              <a:gd name="connsiteX22" fmla="*/ 253 w 3803767"/>
              <a:gd name="connsiteY22" fmla="*/ 593388 h 2062984"/>
              <a:gd name="connsiteX23" fmla="*/ 9980 w 3803767"/>
              <a:gd name="connsiteY23" fmla="*/ 389106 h 2062984"/>
              <a:gd name="connsiteX24" fmla="*/ 29435 w 3803767"/>
              <a:gd name="connsiteY24" fmla="*/ 175098 h 2062984"/>
              <a:gd name="connsiteX25" fmla="*/ 19707 w 3803767"/>
              <a:gd name="connsiteY25" fmla="*/ 58366 h 2062984"/>
              <a:gd name="connsiteX26" fmla="*/ 58618 w 3803767"/>
              <a:gd name="connsiteY26" fmla="*/ 0 h 2062984"/>
              <a:gd name="connsiteX0" fmla="*/ 3823038 w 3823038"/>
              <a:gd name="connsiteY0" fmla="*/ 1439694 h 2062984"/>
              <a:gd name="connsiteX1" fmla="*/ 3813311 w 3823038"/>
              <a:gd name="connsiteY1" fmla="*/ 1750979 h 2062984"/>
              <a:gd name="connsiteX2" fmla="*/ 3784128 w 3823038"/>
              <a:gd name="connsiteY2" fmla="*/ 1906622 h 2062984"/>
              <a:gd name="connsiteX3" fmla="*/ 3677123 w 3823038"/>
              <a:gd name="connsiteY3" fmla="*/ 1974715 h 2062984"/>
              <a:gd name="connsiteX4" fmla="*/ 3492298 w 3823038"/>
              <a:gd name="connsiteY4" fmla="*/ 2033081 h 2062984"/>
              <a:gd name="connsiteX5" fmla="*/ 3365838 w 3823038"/>
              <a:gd name="connsiteY5" fmla="*/ 2052536 h 2062984"/>
              <a:gd name="connsiteX6" fmla="*/ 3190740 w 3823038"/>
              <a:gd name="connsiteY6" fmla="*/ 2062264 h 2062984"/>
              <a:gd name="connsiteX7" fmla="*/ 2996187 w 3823038"/>
              <a:gd name="connsiteY7" fmla="*/ 2062264 h 2062984"/>
              <a:gd name="connsiteX8" fmla="*/ 2811362 w 3823038"/>
              <a:gd name="connsiteY8" fmla="*/ 2062264 h 2062984"/>
              <a:gd name="connsiteX9" fmla="*/ 2597353 w 3823038"/>
              <a:gd name="connsiteY9" fmla="*/ 2062264 h 2062984"/>
              <a:gd name="connsiteX10" fmla="*/ 2354162 w 3823038"/>
              <a:gd name="connsiteY10" fmla="*/ 2062264 h 2062984"/>
              <a:gd name="connsiteX11" fmla="*/ 1828868 w 3823038"/>
              <a:gd name="connsiteY11" fmla="*/ 2062264 h 2062984"/>
              <a:gd name="connsiteX12" fmla="*/ 1410579 w 3823038"/>
              <a:gd name="connsiteY12" fmla="*/ 2062264 h 2062984"/>
              <a:gd name="connsiteX13" fmla="*/ 1070111 w 3823038"/>
              <a:gd name="connsiteY13" fmla="*/ 2062264 h 2062984"/>
              <a:gd name="connsiteX14" fmla="*/ 593455 w 3823038"/>
              <a:gd name="connsiteY14" fmla="*/ 2052536 h 2062984"/>
              <a:gd name="connsiteX15" fmla="*/ 379446 w 3823038"/>
              <a:gd name="connsiteY15" fmla="*/ 2013626 h 2062984"/>
              <a:gd name="connsiteX16" fmla="*/ 145983 w 3823038"/>
              <a:gd name="connsiteY16" fmla="*/ 1857983 h 2062984"/>
              <a:gd name="connsiteX17" fmla="*/ 77889 w 3823038"/>
              <a:gd name="connsiteY17" fmla="*/ 1614792 h 2062984"/>
              <a:gd name="connsiteX18" fmla="*/ 48706 w 3823038"/>
              <a:gd name="connsiteY18" fmla="*/ 1381328 h 2062984"/>
              <a:gd name="connsiteX19" fmla="*/ 48706 w 3823038"/>
              <a:gd name="connsiteY19" fmla="*/ 1108953 h 2062984"/>
              <a:gd name="connsiteX20" fmla="*/ 38979 w 3823038"/>
              <a:gd name="connsiteY20" fmla="*/ 1001949 h 2062984"/>
              <a:gd name="connsiteX21" fmla="*/ 38979 w 3823038"/>
              <a:gd name="connsiteY21" fmla="*/ 875490 h 2062984"/>
              <a:gd name="connsiteX22" fmla="*/ 19524 w 3823038"/>
              <a:gd name="connsiteY22" fmla="*/ 593388 h 2062984"/>
              <a:gd name="connsiteX23" fmla="*/ 29251 w 3823038"/>
              <a:gd name="connsiteY23" fmla="*/ 389106 h 2062984"/>
              <a:gd name="connsiteX24" fmla="*/ 68 w 3823038"/>
              <a:gd name="connsiteY24" fmla="*/ 175098 h 2062984"/>
              <a:gd name="connsiteX25" fmla="*/ 38978 w 3823038"/>
              <a:gd name="connsiteY25" fmla="*/ 58366 h 2062984"/>
              <a:gd name="connsiteX26" fmla="*/ 77889 w 3823038"/>
              <a:gd name="connsiteY26" fmla="*/ 0 h 2062984"/>
              <a:gd name="connsiteX0" fmla="*/ 3803726 w 3803726"/>
              <a:gd name="connsiteY0" fmla="*/ 1439694 h 2062984"/>
              <a:gd name="connsiteX1" fmla="*/ 3793999 w 3803726"/>
              <a:gd name="connsiteY1" fmla="*/ 1750979 h 2062984"/>
              <a:gd name="connsiteX2" fmla="*/ 3764816 w 3803726"/>
              <a:gd name="connsiteY2" fmla="*/ 1906622 h 2062984"/>
              <a:gd name="connsiteX3" fmla="*/ 3657811 w 3803726"/>
              <a:gd name="connsiteY3" fmla="*/ 1974715 h 2062984"/>
              <a:gd name="connsiteX4" fmla="*/ 3472986 w 3803726"/>
              <a:gd name="connsiteY4" fmla="*/ 2033081 h 2062984"/>
              <a:gd name="connsiteX5" fmla="*/ 3346526 w 3803726"/>
              <a:gd name="connsiteY5" fmla="*/ 2052536 h 2062984"/>
              <a:gd name="connsiteX6" fmla="*/ 3171428 w 3803726"/>
              <a:gd name="connsiteY6" fmla="*/ 2062264 h 2062984"/>
              <a:gd name="connsiteX7" fmla="*/ 2976875 w 3803726"/>
              <a:gd name="connsiteY7" fmla="*/ 2062264 h 2062984"/>
              <a:gd name="connsiteX8" fmla="*/ 2792050 w 3803726"/>
              <a:gd name="connsiteY8" fmla="*/ 2062264 h 2062984"/>
              <a:gd name="connsiteX9" fmla="*/ 2578041 w 3803726"/>
              <a:gd name="connsiteY9" fmla="*/ 2062264 h 2062984"/>
              <a:gd name="connsiteX10" fmla="*/ 2334850 w 3803726"/>
              <a:gd name="connsiteY10" fmla="*/ 2062264 h 2062984"/>
              <a:gd name="connsiteX11" fmla="*/ 1809556 w 3803726"/>
              <a:gd name="connsiteY11" fmla="*/ 2062264 h 2062984"/>
              <a:gd name="connsiteX12" fmla="*/ 1391267 w 3803726"/>
              <a:gd name="connsiteY12" fmla="*/ 2062264 h 2062984"/>
              <a:gd name="connsiteX13" fmla="*/ 1050799 w 3803726"/>
              <a:gd name="connsiteY13" fmla="*/ 2062264 h 2062984"/>
              <a:gd name="connsiteX14" fmla="*/ 574143 w 3803726"/>
              <a:gd name="connsiteY14" fmla="*/ 2052536 h 2062984"/>
              <a:gd name="connsiteX15" fmla="*/ 360134 w 3803726"/>
              <a:gd name="connsiteY15" fmla="*/ 2013626 h 2062984"/>
              <a:gd name="connsiteX16" fmla="*/ 126671 w 3803726"/>
              <a:gd name="connsiteY16" fmla="*/ 1857983 h 2062984"/>
              <a:gd name="connsiteX17" fmla="*/ 58577 w 3803726"/>
              <a:gd name="connsiteY17" fmla="*/ 1614792 h 2062984"/>
              <a:gd name="connsiteX18" fmla="*/ 29394 w 3803726"/>
              <a:gd name="connsiteY18" fmla="*/ 1381328 h 2062984"/>
              <a:gd name="connsiteX19" fmla="*/ 29394 w 3803726"/>
              <a:gd name="connsiteY19" fmla="*/ 1108953 h 2062984"/>
              <a:gd name="connsiteX20" fmla="*/ 19667 w 3803726"/>
              <a:gd name="connsiteY20" fmla="*/ 1001949 h 2062984"/>
              <a:gd name="connsiteX21" fmla="*/ 19667 w 3803726"/>
              <a:gd name="connsiteY21" fmla="*/ 875490 h 2062984"/>
              <a:gd name="connsiteX22" fmla="*/ 212 w 3803726"/>
              <a:gd name="connsiteY22" fmla="*/ 593388 h 2062984"/>
              <a:gd name="connsiteX23" fmla="*/ 9939 w 3803726"/>
              <a:gd name="connsiteY23" fmla="*/ 389106 h 2062984"/>
              <a:gd name="connsiteX24" fmla="*/ 19666 w 3803726"/>
              <a:gd name="connsiteY24" fmla="*/ 58366 h 2062984"/>
              <a:gd name="connsiteX25" fmla="*/ 58577 w 3803726"/>
              <a:gd name="connsiteY25" fmla="*/ 0 h 2062984"/>
              <a:gd name="connsiteX0" fmla="*/ 3803726 w 3803726"/>
              <a:gd name="connsiteY0" fmla="*/ 1439694 h 2062984"/>
              <a:gd name="connsiteX1" fmla="*/ 3793999 w 3803726"/>
              <a:gd name="connsiteY1" fmla="*/ 1750979 h 2062984"/>
              <a:gd name="connsiteX2" fmla="*/ 3764816 w 3803726"/>
              <a:gd name="connsiteY2" fmla="*/ 1906622 h 2062984"/>
              <a:gd name="connsiteX3" fmla="*/ 3657811 w 3803726"/>
              <a:gd name="connsiteY3" fmla="*/ 1974715 h 2062984"/>
              <a:gd name="connsiteX4" fmla="*/ 3472986 w 3803726"/>
              <a:gd name="connsiteY4" fmla="*/ 2033081 h 2062984"/>
              <a:gd name="connsiteX5" fmla="*/ 3346526 w 3803726"/>
              <a:gd name="connsiteY5" fmla="*/ 2052536 h 2062984"/>
              <a:gd name="connsiteX6" fmla="*/ 3171428 w 3803726"/>
              <a:gd name="connsiteY6" fmla="*/ 2062264 h 2062984"/>
              <a:gd name="connsiteX7" fmla="*/ 2976875 w 3803726"/>
              <a:gd name="connsiteY7" fmla="*/ 2062264 h 2062984"/>
              <a:gd name="connsiteX8" fmla="*/ 2792050 w 3803726"/>
              <a:gd name="connsiteY8" fmla="*/ 2062264 h 2062984"/>
              <a:gd name="connsiteX9" fmla="*/ 2578041 w 3803726"/>
              <a:gd name="connsiteY9" fmla="*/ 2062264 h 2062984"/>
              <a:gd name="connsiteX10" fmla="*/ 2334850 w 3803726"/>
              <a:gd name="connsiteY10" fmla="*/ 2062264 h 2062984"/>
              <a:gd name="connsiteX11" fmla="*/ 1809556 w 3803726"/>
              <a:gd name="connsiteY11" fmla="*/ 2062264 h 2062984"/>
              <a:gd name="connsiteX12" fmla="*/ 1391267 w 3803726"/>
              <a:gd name="connsiteY12" fmla="*/ 2062264 h 2062984"/>
              <a:gd name="connsiteX13" fmla="*/ 1050799 w 3803726"/>
              <a:gd name="connsiteY13" fmla="*/ 2062264 h 2062984"/>
              <a:gd name="connsiteX14" fmla="*/ 574143 w 3803726"/>
              <a:gd name="connsiteY14" fmla="*/ 2052536 h 2062984"/>
              <a:gd name="connsiteX15" fmla="*/ 360134 w 3803726"/>
              <a:gd name="connsiteY15" fmla="*/ 2013626 h 2062984"/>
              <a:gd name="connsiteX16" fmla="*/ 126671 w 3803726"/>
              <a:gd name="connsiteY16" fmla="*/ 1857983 h 2062984"/>
              <a:gd name="connsiteX17" fmla="*/ 58577 w 3803726"/>
              <a:gd name="connsiteY17" fmla="*/ 1614792 h 2062984"/>
              <a:gd name="connsiteX18" fmla="*/ 29394 w 3803726"/>
              <a:gd name="connsiteY18" fmla="*/ 1381328 h 2062984"/>
              <a:gd name="connsiteX19" fmla="*/ 29394 w 3803726"/>
              <a:gd name="connsiteY19" fmla="*/ 1108953 h 2062984"/>
              <a:gd name="connsiteX20" fmla="*/ 19667 w 3803726"/>
              <a:gd name="connsiteY20" fmla="*/ 1001949 h 2062984"/>
              <a:gd name="connsiteX21" fmla="*/ 212 w 3803726"/>
              <a:gd name="connsiteY21" fmla="*/ 593388 h 2062984"/>
              <a:gd name="connsiteX22" fmla="*/ 9939 w 3803726"/>
              <a:gd name="connsiteY22" fmla="*/ 389106 h 2062984"/>
              <a:gd name="connsiteX23" fmla="*/ 19666 w 3803726"/>
              <a:gd name="connsiteY23" fmla="*/ 58366 h 2062984"/>
              <a:gd name="connsiteX24" fmla="*/ 58577 w 3803726"/>
              <a:gd name="connsiteY24" fmla="*/ 0 h 2062984"/>
              <a:gd name="connsiteX0" fmla="*/ 3803726 w 3803726"/>
              <a:gd name="connsiteY0" fmla="*/ 1439694 h 2062984"/>
              <a:gd name="connsiteX1" fmla="*/ 3793999 w 3803726"/>
              <a:gd name="connsiteY1" fmla="*/ 1750979 h 2062984"/>
              <a:gd name="connsiteX2" fmla="*/ 3764816 w 3803726"/>
              <a:gd name="connsiteY2" fmla="*/ 1906622 h 2062984"/>
              <a:gd name="connsiteX3" fmla="*/ 3657811 w 3803726"/>
              <a:gd name="connsiteY3" fmla="*/ 1974715 h 2062984"/>
              <a:gd name="connsiteX4" fmla="*/ 3472986 w 3803726"/>
              <a:gd name="connsiteY4" fmla="*/ 2033081 h 2062984"/>
              <a:gd name="connsiteX5" fmla="*/ 3346526 w 3803726"/>
              <a:gd name="connsiteY5" fmla="*/ 2052536 h 2062984"/>
              <a:gd name="connsiteX6" fmla="*/ 3171428 w 3803726"/>
              <a:gd name="connsiteY6" fmla="*/ 2062264 h 2062984"/>
              <a:gd name="connsiteX7" fmla="*/ 2976875 w 3803726"/>
              <a:gd name="connsiteY7" fmla="*/ 2062264 h 2062984"/>
              <a:gd name="connsiteX8" fmla="*/ 2792050 w 3803726"/>
              <a:gd name="connsiteY8" fmla="*/ 2062264 h 2062984"/>
              <a:gd name="connsiteX9" fmla="*/ 2578041 w 3803726"/>
              <a:gd name="connsiteY9" fmla="*/ 2062264 h 2062984"/>
              <a:gd name="connsiteX10" fmla="*/ 2334850 w 3803726"/>
              <a:gd name="connsiteY10" fmla="*/ 2062264 h 2062984"/>
              <a:gd name="connsiteX11" fmla="*/ 1809556 w 3803726"/>
              <a:gd name="connsiteY11" fmla="*/ 2062264 h 2062984"/>
              <a:gd name="connsiteX12" fmla="*/ 1391267 w 3803726"/>
              <a:gd name="connsiteY12" fmla="*/ 2062264 h 2062984"/>
              <a:gd name="connsiteX13" fmla="*/ 1050799 w 3803726"/>
              <a:gd name="connsiteY13" fmla="*/ 2062264 h 2062984"/>
              <a:gd name="connsiteX14" fmla="*/ 574143 w 3803726"/>
              <a:gd name="connsiteY14" fmla="*/ 2052536 h 2062984"/>
              <a:gd name="connsiteX15" fmla="*/ 360134 w 3803726"/>
              <a:gd name="connsiteY15" fmla="*/ 2013626 h 2062984"/>
              <a:gd name="connsiteX16" fmla="*/ 126671 w 3803726"/>
              <a:gd name="connsiteY16" fmla="*/ 1857983 h 2062984"/>
              <a:gd name="connsiteX17" fmla="*/ 58577 w 3803726"/>
              <a:gd name="connsiteY17" fmla="*/ 1614792 h 2062984"/>
              <a:gd name="connsiteX18" fmla="*/ 29394 w 3803726"/>
              <a:gd name="connsiteY18" fmla="*/ 1381328 h 2062984"/>
              <a:gd name="connsiteX19" fmla="*/ 19667 w 3803726"/>
              <a:gd name="connsiteY19" fmla="*/ 1001949 h 2062984"/>
              <a:gd name="connsiteX20" fmla="*/ 212 w 3803726"/>
              <a:gd name="connsiteY20" fmla="*/ 593388 h 2062984"/>
              <a:gd name="connsiteX21" fmla="*/ 9939 w 3803726"/>
              <a:gd name="connsiteY21" fmla="*/ 389106 h 2062984"/>
              <a:gd name="connsiteX22" fmla="*/ 19666 w 3803726"/>
              <a:gd name="connsiteY22" fmla="*/ 58366 h 2062984"/>
              <a:gd name="connsiteX23" fmla="*/ 58577 w 3803726"/>
              <a:gd name="connsiteY23" fmla="*/ 0 h 2062984"/>
              <a:gd name="connsiteX0" fmla="*/ 3804061 w 3804061"/>
              <a:gd name="connsiteY0" fmla="*/ 1439694 h 2062984"/>
              <a:gd name="connsiteX1" fmla="*/ 3794334 w 3804061"/>
              <a:gd name="connsiteY1" fmla="*/ 1750979 h 2062984"/>
              <a:gd name="connsiteX2" fmla="*/ 3765151 w 3804061"/>
              <a:gd name="connsiteY2" fmla="*/ 1906622 h 2062984"/>
              <a:gd name="connsiteX3" fmla="*/ 3658146 w 3804061"/>
              <a:gd name="connsiteY3" fmla="*/ 1974715 h 2062984"/>
              <a:gd name="connsiteX4" fmla="*/ 3473321 w 3804061"/>
              <a:gd name="connsiteY4" fmla="*/ 2033081 h 2062984"/>
              <a:gd name="connsiteX5" fmla="*/ 3346861 w 3804061"/>
              <a:gd name="connsiteY5" fmla="*/ 2052536 h 2062984"/>
              <a:gd name="connsiteX6" fmla="*/ 3171763 w 3804061"/>
              <a:gd name="connsiteY6" fmla="*/ 2062264 h 2062984"/>
              <a:gd name="connsiteX7" fmla="*/ 2977210 w 3804061"/>
              <a:gd name="connsiteY7" fmla="*/ 2062264 h 2062984"/>
              <a:gd name="connsiteX8" fmla="*/ 2792385 w 3804061"/>
              <a:gd name="connsiteY8" fmla="*/ 2062264 h 2062984"/>
              <a:gd name="connsiteX9" fmla="*/ 2578376 w 3804061"/>
              <a:gd name="connsiteY9" fmla="*/ 2062264 h 2062984"/>
              <a:gd name="connsiteX10" fmla="*/ 2335185 w 3804061"/>
              <a:gd name="connsiteY10" fmla="*/ 2062264 h 2062984"/>
              <a:gd name="connsiteX11" fmla="*/ 1809891 w 3804061"/>
              <a:gd name="connsiteY11" fmla="*/ 2062264 h 2062984"/>
              <a:gd name="connsiteX12" fmla="*/ 1391602 w 3804061"/>
              <a:gd name="connsiteY12" fmla="*/ 2062264 h 2062984"/>
              <a:gd name="connsiteX13" fmla="*/ 1051134 w 3804061"/>
              <a:gd name="connsiteY13" fmla="*/ 2062264 h 2062984"/>
              <a:gd name="connsiteX14" fmla="*/ 574478 w 3804061"/>
              <a:gd name="connsiteY14" fmla="*/ 2052536 h 2062984"/>
              <a:gd name="connsiteX15" fmla="*/ 360469 w 3804061"/>
              <a:gd name="connsiteY15" fmla="*/ 2013626 h 2062984"/>
              <a:gd name="connsiteX16" fmla="*/ 127006 w 3804061"/>
              <a:gd name="connsiteY16" fmla="*/ 1857983 h 2062984"/>
              <a:gd name="connsiteX17" fmla="*/ 58912 w 3804061"/>
              <a:gd name="connsiteY17" fmla="*/ 1614792 h 2062984"/>
              <a:gd name="connsiteX18" fmla="*/ 29729 w 3804061"/>
              <a:gd name="connsiteY18" fmla="*/ 1381328 h 2062984"/>
              <a:gd name="connsiteX19" fmla="*/ 20002 w 3804061"/>
              <a:gd name="connsiteY19" fmla="*/ 1001949 h 2062984"/>
              <a:gd name="connsiteX20" fmla="*/ 547 w 3804061"/>
              <a:gd name="connsiteY20" fmla="*/ 593388 h 2062984"/>
              <a:gd name="connsiteX21" fmla="*/ 10274 w 3804061"/>
              <a:gd name="connsiteY21" fmla="*/ 389106 h 2062984"/>
              <a:gd name="connsiteX22" fmla="*/ 58912 w 3804061"/>
              <a:gd name="connsiteY22" fmla="*/ 0 h 2062984"/>
              <a:gd name="connsiteX0" fmla="*/ 3804742 w 3804742"/>
              <a:gd name="connsiteY0" fmla="*/ 1439694 h 2062984"/>
              <a:gd name="connsiteX1" fmla="*/ 3795015 w 3804742"/>
              <a:gd name="connsiteY1" fmla="*/ 1750979 h 2062984"/>
              <a:gd name="connsiteX2" fmla="*/ 3765832 w 3804742"/>
              <a:gd name="connsiteY2" fmla="*/ 1906622 h 2062984"/>
              <a:gd name="connsiteX3" fmla="*/ 3658827 w 3804742"/>
              <a:gd name="connsiteY3" fmla="*/ 1974715 h 2062984"/>
              <a:gd name="connsiteX4" fmla="*/ 3474002 w 3804742"/>
              <a:gd name="connsiteY4" fmla="*/ 2033081 h 2062984"/>
              <a:gd name="connsiteX5" fmla="*/ 3347542 w 3804742"/>
              <a:gd name="connsiteY5" fmla="*/ 2052536 h 2062984"/>
              <a:gd name="connsiteX6" fmla="*/ 3172444 w 3804742"/>
              <a:gd name="connsiteY6" fmla="*/ 2062264 h 2062984"/>
              <a:gd name="connsiteX7" fmla="*/ 2977891 w 3804742"/>
              <a:gd name="connsiteY7" fmla="*/ 2062264 h 2062984"/>
              <a:gd name="connsiteX8" fmla="*/ 2793066 w 3804742"/>
              <a:gd name="connsiteY8" fmla="*/ 2062264 h 2062984"/>
              <a:gd name="connsiteX9" fmla="*/ 2579057 w 3804742"/>
              <a:gd name="connsiteY9" fmla="*/ 2062264 h 2062984"/>
              <a:gd name="connsiteX10" fmla="*/ 2335866 w 3804742"/>
              <a:gd name="connsiteY10" fmla="*/ 2062264 h 2062984"/>
              <a:gd name="connsiteX11" fmla="*/ 1810572 w 3804742"/>
              <a:gd name="connsiteY11" fmla="*/ 2062264 h 2062984"/>
              <a:gd name="connsiteX12" fmla="*/ 1392283 w 3804742"/>
              <a:gd name="connsiteY12" fmla="*/ 2062264 h 2062984"/>
              <a:gd name="connsiteX13" fmla="*/ 1051815 w 3804742"/>
              <a:gd name="connsiteY13" fmla="*/ 2062264 h 2062984"/>
              <a:gd name="connsiteX14" fmla="*/ 575159 w 3804742"/>
              <a:gd name="connsiteY14" fmla="*/ 2052536 h 2062984"/>
              <a:gd name="connsiteX15" fmla="*/ 361150 w 3804742"/>
              <a:gd name="connsiteY15" fmla="*/ 2013626 h 2062984"/>
              <a:gd name="connsiteX16" fmla="*/ 127687 w 3804742"/>
              <a:gd name="connsiteY16" fmla="*/ 1857983 h 2062984"/>
              <a:gd name="connsiteX17" fmla="*/ 59593 w 3804742"/>
              <a:gd name="connsiteY17" fmla="*/ 1614792 h 2062984"/>
              <a:gd name="connsiteX18" fmla="*/ 30410 w 3804742"/>
              <a:gd name="connsiteY18" fmla="*/ 1381328 h 2062984"/>
              <a:gd name="connsiteX19" fmla="*/ 20683 w 3804742"/>
              <a:gd name="connsiteY19" fmla="*/ 1001949 h 2062984"/>
              <a:gd name="connsiteX20" fmla="*/ 1228 w 3804742"/>
              <a:gd name="connsiteY20" fmla="*/ 593388 h 2062984"/>
              <a:gd name="connsiteX21" fmla="*/ 59594 w 3804742"/>
              <a:gd name="connsiteY21" fmla="*/ 321012 h 2062984"/>
              <a:gd name="connsiteX22" fmla="*/ 59593 w 3804742"/>
              <a:gd name="connsiteY22" fmla="*/ 0 h 2062984"/>
              <a:gd name="connsiteX0" fmla="*/ 3784922 w 3784922"/>
              <a:gd name="connsiteY0" fmla="*/ 1439694 h 2062984"/>
              <a:gd name="connsiteX1" fmla="*/ 3775195 w 3784922"/>
              <a:gd name="connsiteY1" fmla="*/ 1750979 h 2062984"/>
              <a:gd name="connsiteX2" fmla="*/ 3746012 w 3784922"/>
              <a:gd name="connsiteY2" fmla="*/ 1906622 h 2062984"/>
              <a:gd name="connsiteX3" fmla="*/ 3639007 w 3784922"/>
              <a:gd name="connsiteY3" fmla="*/ 1974715 h 2062984"/>
              <a:gd name="connsiteX4" fmla="*/ 3454182 w 3784922"/>
              <a:gd name="connsiteY4" fmla="*/ 2033081 h 2062984"/>
              <a:gd name="connsiteX5" fmla="*/ 3327722 w 3784922"/>
              <a:gd name="connsiteY5" fmla="*/ 2052536 h 2062984"/>
              <a:gd name="connsiteX6" fmla="*/ 3152624 w 3784922"/>
              <a:gd name="connsiteY6" fmla="*/ 2062264 h 2062984"/>
              <a:gd name="connsiteX7" fmla="*/ 2958071 w 3784922"/>
              <a:gd name="connsiteY7" fmla="*/ 2062264 h 2062984"/>
              <a:gd name="connsiteX8" fmla="*/ 2773246 w 3784922"/>
              <a:gd name="connsiteY8" fmla="*/ 2062264 h 2062984"/>
              <a:gd name="connsiteX9" fmla="*/ 2559237 w 3784922"/>
              <a:gd name="connsiteY9" fmla="*/ 2062264 h 2062984"/>
              <a:gd name="connsiteX10" fmla="*/ 2316046 w 3784922"/>
              <a:gd name="connsiteY10" fmla="*/ 2062264 h 2062984"/>
              <a:gd name="connsiteX11" fmla="*/ 1790752 w 3784922"/>
              <a:gd name="connsiteY11" fmla="*/ 2062264 h 2062984"/>
              <a:gd name="connsiteX12" fmla="*/ 1372463 w 3784922"/>
              <a:gd name="connsiteY12" fmla="*/ 2062264 h 2062984"/>
              <a:gd name="connsiteX13" fmla="*/ 1031995 w 3784922"/>
              <a:gd name="connsiteY13" fmla="*/ 2062264 h 2062984"/>
              <a:gd name="connsiteX14" fmla="*/ 555339 w 3784922"/>
              <a:gd name="connsiteY14" fmla="*/ 2052536 h 2062984"/>
              <a:gd name="connsiteX15" fmla="*/ 341330 w 3784922"/>
              <a:gd name="connsiteY15" fmla="*/ 2013626 h 2062984"/>
              <a:gd name="connsiteX16" fmla="*/ 107867 w 3784922"/>
              <a:gd name="connsiteY16" fmla="*/ 1857983 h 2062984"/>
              <a:gd name="connsiteX17" fmla="*/ 39773 w 3784922"/>
              <a:gd name="connsiteY17" fmla="*/ 1614792 h 2062984"/>
              <a:gd name="connsiteX18" fmla="*/ 10590 w 3784922"/>
              <a:gd name="connsiteY18" fmla="*/ 1381328 h 2062984"/>
              <a:gd name="connsiteX19" fmla="*/ 863 w 3784922"/>
              <a:gd name="connsiteY19" fmla="*/ 1001949 h 2062984"/>
              <a:gd name="connsiteX20" fmla="*/ 30047 w 3784922"/>
              <a:gd name="connsiteY20" fmla="*/ 603116 h 2062984"/>
              <a:gd name="connsiteX21" fmla="*/ 39774 w 3784922"/>
              <a:gd name="connsiteY21" fmla="*/ 321012 h 2062984"/>
              <a:gd name="connsiteX22" fmla="*/ 39773 w 3784922"/>
              <a:gd name="connsiteY22" fmla="*/ 0 h 2062984"/>
              <a:gd name="connsiteX0" fmla="*/ 3774456 w 3774456"/>
              <a:gd name="connsiteY0" fmla="*/ 1439694 h 2062984"/>
              <a:gd name="connsiteX1" fmla="*/ 3764729 w 3774456"/>
              <a:gd name="connsiteY1" fmla="*/ 1750979 h 2062984"/>
              <a:gd name="connsiteX2" fmla="*/ 3735546 w 3774456"/>
              <a:gd name="connsiteY2" fmla="*/ 1906622 h 2062984"/>
              <a:gd name="connsiteX3" fmla="*/ 3628541 w 3774456"/>
              <a:gd name="connsiteY3" fmla="*/ 1974715 h 2062984"/>
              <a:gd name="connsiteX4" fmla="*/ 3443716 w 3774456"/>
              <a:gd name="connsiteY4" fmla="*/ 2033081 h 2062984"/>
              <a:gd name="connsiteX5" fmla="*/ 3317256 w 3774456"/>
              <a:gd name="connsiteY5" fmla="*/ 2052536 h 2062984"/>
              <a:gd name="connsiteX6" fmla="*/ 3142158 w 3774456"/>
              <a:gd name="connsiteY6" fmla="*/ 2062264 h 2062984"/>
              <a:gd name="connsiteX7" fmla="*/ 2947605 w 3774456"/>
              <a:gd name="connsiteY7" fmla="*/ 2062264 h 2062984"/>
              <a:gd name="connsiteX8" fmla="*/ 2762780 w 3774456"/>
              <a:gd name="connsiteY8" fmla="*/ 2062264 h 2062984"/>
              <a:gd name="connsiteX9" fmla="*/ 2548771 w 3774456"/>
              <a:gd name="connsiteY9" fmla="*/ 2062264 h 2062984"/>
              <a:gd name="connsiteX10" fmla="*/ 2305580 w 3774456"/>
              <a:gd name="connsiteY10" fmla="*/ 2062264 h 2062984"/>
              <a:gd name="connsiteX11" fmla="*/ 1780286 w 3774456"/>
              <a:gd name="connsiteY11" fmla="*/ 2062264 h 2062984"/>
              <a:gd name="connsiteX12" fmla="*/ 1361997 w 3774456"/>
              <a:gd name="connsiteY12" fmla="*/ 2062264 h 2062984"/>
              <a:gd name="connsiteX13" fmla="*/ 1021529 w 3774456"/>
              <a:gd name="connsiteY13" fmla="*/ 2062264 h 2062984"/>
              <a:gd name="connsiteX14" fmla="*/ 544873 w 3774456"/>
              <a:gd name="connsiteY14" fmla="*/ 2052536 h 2062984"/>
              <a:gd name="connsiteX15" fmla="*/ 330864 w 3774456"/>
              <a:gd name="connsiteY15" fmla="*/ 2013626 h 2062984"/>
              <a:gd name="connsiteX16" fmla="*/ 97401 w 3774456"/>
              <a:gd name="connsiteY16" fmla="*/ 1857983 h 2062984"/>
              <a:gd name="connsiteX17" fmla="*/ 29307 w 3774456"/>
              <a:gd name="connsiteY17" fmla="*/ 1614792 h 2062984"/>
              <a:gd name="connsiteX18" fmla="*/ 124 w 3774456"/>
              <a:gd name="connsiteY18" fmla="*/ 1381328 h 2062984"/>
              <a:gd name="connsiteX19" fmla="*/ 39036 w 3774456"/>
              <a:gd name="connsiteY19" fmla="*/ 992221 h 2062984"/>
              <a:gd name="connsiteX20" fmla="*/ 19581 w 3774456"/>
              <a:gd name="connsiteY20" fmla="*/ 603116 h 2062984"/>
              <a:gd name="connsiteX21" fmla="*/ 29308 w 3774456"/>
              <a:gd name="connsiteY21" fmla="*/ 321012 h 2062984"/>
              <a:gd name="connsiteX22" fmla="*/ 29307 w 3774456"/>
              <a:gd name="connsiteY22" fmla="*/ 0 h 2062984"/>
              <a:gd name="connsiteX0" fmla="*/ 3774436 w 3774436"/>
              <a:gd name="connsiteY0" fmla="*/ 1439694 h 2062984"/>
              <a:gd name="connsiteX1" fmla="*/ 3764709 w 3774436"/>
              <a:gd name="connsiteY1" fmla="*/ 1750979 h 2062984"/>
              <a:gd name="connsiteX2" fmla="*/ 3735526 w 3774436"/>
              <a:gd name="connsiteY2" fmla="*/ 1906622 h 2062984"/>
              <a:gd name="connsiteX3" fmla="*/ 3628521 w 3774436"/>
              <a:gd name="connsiteY3" fmla="*/ 1974715 h 2062984"/>
              <a:gd name="connsiteX4" fmla="*/ 3443696 w 3774436"/>
              <a:gd name="connsiteY4" fmla="*/ 2033081 h 2062984"/>
              <a:gd name="connsiteX5" fmla="*/ 3317236 w 3774436"/>
              <a:gd name="connsiteY5" fmla="*/ 2052536 h 2062984"/>
              <a:gd name="connsiteX6" fmla="*/ 3142138 w 3774436"/>
              <a:gd name="connsiteY6" fmla="*/ 2062264 h 2062984"/>
              <a:gd name="connsiteX7" fmla="*/ 2947585 w 3774436"/>
              <a:gd name="connsiteY7" fmla="*/ 2062264 h 2062984"/>
              <a:gd name="connsiteX8" fmla="*/ 2762760 w 3774436"/>
              <a:gd name="connsiteY8" fmla="*/ 2062264 h 2062984"/>
              <a:gd name="connsiteX9" fmla="*/ 2548751 w 3774436"/>
              <a:gd name="connsiteY9" fmla="*/ 2062264 h 2062984"/>
              <a:gd name="connsiteX10" fmla="*/ 2305560 w 3774436"/>
              <a:gd name="connsiteY10" fmla="*/ 2062264 h 2062984"/>
              <a:gd name="connsiteX11" fmla="*/ 1780266 w 3774436"/>
              <a:gd name="connsiteY11" fmla="*/ 2062264 h 2062984"/>
              <a:gd name="connsiteX12" fmla="*/ 1361977 w 3774436"/>
              <a:gd name="connsiteY12" fmla="*/ 2062264 h 2062984"/>
              <a:gd name="connsiteX13" fmla="*/ 1021509 w 3774436"/>
              <a:gd name="connsiteY13" fmla="*/ 2062264 h 2062984"/>
              <a:gd name="connsiteX14" fmla="*/ 544853 w 3774436"/>
              <a:gd name="connsiteY14" fmla="*/ 2052536 h 2062984"/>
              <a:gd name="connsiteX15" fmla="*/ 330844 w 3774436"/>
              <a:gd name="connsiteY15" fmla="*/ 2013626 h 2062984"/>
              <a:gd name="connsiteX16" fmla="*/ 97381 w 3774436"/>
              <a:gd name="connsiteY16" fmla="*/ 1857983 h 2062984"/>
              <a:gd name="connsiteX17" fmla="*/ 29287 w 3774436"/>
              <a:gd name="connsiteY17" fmla="*/ 1614792 h 2062984"/>
              <a:gd name="connsiteX18" fmla="*/ 104 w 3774436"/>
              <a:gd name="connsiteY18" fmla="*/ 1381328 h 2062984"/>
              <a:gd name="connsiteX19" fmla="*/ 19561 w 3774436"/>
              <a:gd name="connsiteY19" fmla="*/ 992221 h 2062984"/>
              <a:gd name="connsiteX20" fmla="*/ 19561 w 3774436"/>
              <a:gd name="connsiteY20" fmla="*/ 603116 h 2062984"/>
              <a:gd name="connsiteX21" fmla="*/ 29288 w 3774436"/>
              <a:gd name="connsiteY21" fmla="*/ 321012 h 2062984"/>
              <a:gd name="connsiteX22" fmla="*/ 29287 w 3774436"/>
              <a:gd name="connsiteY22" fmla="*/ 0 h 2062984"/>
              <a:gd name="connsiteX0" fmla="*/ 3756747 w 3756747"/>
              <a:gd name="connsiteY0" fmla="*/ 1439694 h 2062984"/>
              <a:gd name="connsiteX1" fmla="*/ 3747020 w 3756747"/>
              <a:gd name="connsiteY1" fmla="*/ 1750979 h 2062984"/>
              <a:gd name="connsiteX2" fmla="*/ 3717837 w 3756747"/>
              <a:gd name="connsiteY2" fmla="*/ 1906622 h 2062984"/>
              <a:gd name="connsiteX3" fmla="*/ 3610832 w 3756747"/>
              <a:gd name="connsiteY3" fmla="*/ 1974715 h 2062984"/>
              <a:gd name="connsiteX4" fmla="*/ 3426007 w 3756747"/>
              <a:gd name="connsiteY4" fmla="*/ 2033081 h 2062984"/>
              <a:gd name="connsiteX5" fmla="*/ 3299547 w 3756747"/>
              <a:gd name="connsiteY5" fmla="*/ 2052536 h 2062984"/>
              <a:gd name="connsiteX6" fmla="*/ 3124449 w 3756747"/>
              <a:gd name="connsiteY6" fmla="*/ 2062264 h 2062984"/>
              <a:gd name="connsiteX7" fmla="*/ 2929896 w 3756747"/>
              <a:gd name="connsiteY7" fmla="*/ 2062264 h 2062984"/>
              <a:gd name="connsiteX8" fmla="*/ 2745071 w 3756747"/>
              <a:gd name="connsiteY8" fmla="*/ 2062264 h 2062984"/>
              <a:gd name="connsiteX9" fmla="*/ 2531062 w 3756747"/>
              <a:gd name="connsiteY9" fmla="*/ 2062264 h 2062984"/>
              <a:gd name="connsiteX10" fmla="*/ 2287871 w 3756747"/>
              <a:gd name="connsiteY10" fmla="*/ 2062264 h 2062984"/>
              <a:gd name="connsiteX11" fmla="*/ 1762577 w 3756747"/>
              <a:gd name="connsiteY11" fmla="*/ 2062264 h 2062984"/>
              <a:gd name="connsiteX12" fmla="*/ 1344288 w 3756747"/>
              <a:gd name="connsiteY12" fmla="*/ 2062264 h 2062984"/>
              <a:gd name="connsiteX13" fmla="*/ 1003820 w 3756747"/>
              <a:gd name="connsiteY13" fmla="*/ 2062264 h 2062984"/>
              <a:gd name="connsiteX14" fmla="*/ 527164 w 3756747"/>
              <a:gd name="connsiteY14" fmla="*/ 2052536 h 2062984"/>
              <a:gd name="connsiteX15" fmla="*/ 313155 w 3756747"/>
              <a:gd name="connsiteY15" fmla="*/ 2013626 h 2062984"/>
              <a:gd name="connsiteX16" fmla="*/ 79692 w 3756747"/>
              <a:gd name="connsiteY16" fmla="*/ 1857983 h 2062984"/>
              <a:gd name="connsiteX17" fmla="*/ 11598 w 3756747"/>
              <a:gd name="connsiteY17" fmla="*/ 1614792 h 2062984"/>
              <a:gd name="connsiteX18" fmla="*/ 21325 w 3756747"/>
              <a:gd name="connsiteY18" fmla="*/ 1371601 h 2062984"/>
              <a:gd name="connsiteX19" fmla="*/ 1872 w 3756747"/>
              <a:gd name="connsiteY19" fmla="*/ 992221 h 2062984"/>
              <a:gd name="connsiteX20" fmla="*/ 1872 w 3756747"/>
              <a:gd name="connsiteY20" fmla="*/ 603116 h 2062984"/>
              <a:gd name="connsiteX21" fmla="*/ 11599 w 3756747"/>
              <a:gd name="connsiteY21" fmla="*/ 321012 h 2062984"/>
              <a:gd name="connsiteX22" fmla="*/ 11598 w 3756747"/>
              <a:gd name="connsiteY22" fmla="*/ 0 h 2062984"/>
              <a:gd name="connsiteX0" fmla="*/ 3759188 w 3759188"/>
              <a:gd name="connsiteY0" fmla="*/ 1439694 h 2062984"/>
              <a:gd name="connsiteX1" fmla="*/ 3749461 w 3759188"/>
              <a:gd name="connsiteY1" fmla="*/ 1750979 h 2062984"/>
              <a:gd name="connsiteX2" fmla="*/ 3720278 w 3759188"/>
              <a:gd name="connsiteY2" fmla="*/ 1906622 h 2062984"/>
              <a:gd name="connsiteX3" fmla="*/ 3613273 w 3759188"/>
              <a:gd name="connsiteY3" fmla="*/ 1974715 h 2062984"/>
              <a:gd name="connsiteX4" fmla="*/ 3428448 w 3759188"/>
              <a:gd name="connsiteY4" fmla="*/ 2033081 h 2062984"/>
              <a:gd name="connsiteX5" fmla="*/ 3301988 w 3759188"/>
              <a:gd name="connsiteY5" fmla="*/ 2052536 h 2062984"/>
              <a:gd name="connsiteX6" fmla="*/ 3126890 w 3759188"/>
              <a:gd name="connsiteY6" fmla="*/ 2062264 h 2062984"/>
              <a:gd name="connsiteX7" fmla="*/ 2932337 w 3759188"/>
              <a:gd name="connsiteY7" fmla="*/ 2062264 h 2062984"/>
              <a:gd name="connsiteX8" fmla="*/ 2747512 w 3759188"/>
              <a:gd name="connsiteY8" fmla="*/ 2062264 h 2062984"/>
              <a:gd name="connsiteX9" fmla="*/ 2533503 w 3759188"/>
              <a:gd name="connsiteY9" fmla="*/ 2062264 h 2062984"/>
              <a:gd name="connsiteX10" fmla="*/ 2290312 w 3759188"/>
              <a:gd name="connsiteY10" fmla="*/ 2062264 h 2062984"/>
              <a:gd name="connsiteX11" fmla="*/ 1765018 w 3759188"/>
              <a:gd name="connsiteY11" fmla="*/ 2062264 h 2062984"/>
              <a:gd name="connsiteX12" fmla="*/ 1346729 w 3759188"/>
              <a:gd name="connsiteY12" fmla="*/ 2062264 h 2062984"/>
              <a:gd name="connsiteX13" fmla="*/ 1006261 w 3759188"/>
              <a:gd name="connsiteY13" fmla="*/ 2062264 h 2062984"/>
              <a:gd name="connsiteX14" fmla="*/ 529605 w 3759188"/>
              <a:gd name="connsiteY14" fmla="*/ 2052536 h 2062984"/>
              <a:gd name="connsiteX15" fmla="*/ 315596 w 3759188"/>
              <a:gd name="connsiteY15" fmla="*/ 2013626 h 2062984"/>
              <a:gd name="connsiteX16" fmla="*/ 82133 w 3759188"/>
              <a:gd name="connsiteY16" fmla="*/ 1857983 h 2062984"/>
              <a:gd name="connsiteX17" fmla="*/ 14039 w 3759188"/>
              <a:gd name="connsiteY17" fmla="*/ 1614792 h 2062984"/>
              <a:gd name="connsiteX18" fmla="*/ 23766 w 3759188"/>
              <a:gd name="connsiteY18" fmla="*/ 1371601 h 2062984"/>
              <a:gd name="connsiteX19" fmla="*/ 4313 w 3759188"/>
              <a:gd name="connsiteY19" fmla="*/ 992221 h 2062984"/>
              <a:gd name="connsiteX20" fmla="*/ 4313 w 3759188"/>
              <a:gd name="connsiteY20" fmla="*/ 603116 h 2062984"/>
              <a:gd name="connsiteX21" fmla="*/ 14040 w 3759188"/>
              <a:gd name="connsiteY21" fmla="*/ 321012 h 2062984"/>
              <a:gd name="connsiteX22" fmla="*/ 14039 w 3759188"/>
              <a:gd name="connsiteY22" fmla="*/ 0 h 2062984"/>
              <a:gd name="connsiteX0" fmla="*/ 3756747 w 3756747"/>
              <a:gd name="connsiteY0" fmla="*/ 1439694 h 2062984"/>
              <a:gd name="connsiteX1" fmla="*/ 3747020 w 3756747"/>
              <a:gd name="connsiteY1" fmla="*/ 1750979 h 2062984"/>
              <a:gd name="connsiteX2" fmla="*/ 3717837 w 3756747"/>
              <a:gd name="connsiteY2" fmla="*/ 1906622 h 2062984"/>
              <a:gd name="connsiteX3" fmla="*/ 3610832 w 3756747"/>
              <a:gd name="connsiteY3" fmla="*/ 1974715 h 2062984"/>
              <a:gd name="connsiteX4" fmla="*/ 3426007 w 3756747"/>
              <a:gd name="connsiteY4" fmla="*/ 2033081 h 2062984"/>
              <a:gd name="connsiteX5" fmla="*/ 3299547 w 3756747"/>
              <a:gd name="connsiteY5" fmla="*/ 2052536 h 2062984"/>
              <a:gd name="connsiteX6" fmla="*/ 3124449 w 3756747"/>
              <a:gd name="connsiteY6" fmla="*/ 2062264 h 2062984"/>
              <a:gd name="connsiteX7" fmla="*/ 2929896 w 3756747"/>
              <a:gd name="connsiteY7" fmla="*/ 2062264 h 2062984"/>
              <a:gd name="connsiteX8" fmla="*/ 2745071 w 3756747"/>
              <a:gd name="connsiteY8" fmla="*/ 2062264 h 2062984"/>
              <a:gd name="connsiteX9" fmla="*/ 2531062 w 3756747"/>
              <a:gd name="connsiteY9" fmla="*/ 2062264 h 2062984"/>
              <a:gd name="connsiteX10" fmla="*/ 2287871 w 3756747"/>
              <a:gd name="connsiteY10" fmla="*/ 2062264 h 2062984"/>
              <a:gd name="connsiteX11" fmla="*/ 1762577 w 3756747"/>
              <a:gd name="connsiteY11" fmla="*/ 2062264 h 2062984"/>
              <a:gd name="connsiteX12" fmla="*/ 1344288 w 3756747"/>
              <a:gd name="connsiteY12" fmla="*/ 2062264 h 2062984"/>
              <a:gd name="connsiteX13" fmla="*/ 1003820 w 3756747"/>
              <a:gd name="connsiteY13" fmla="*/ 2062264 h 2062984"/>
              <a:gd name="connsiteX14" fmla="*/ 527164 w 3756747"/>
              <a:gd name="connsiteY14" fmla="*/ 2052536 h 2062984"/>
              <a:gd name="connsiteX15" fmla="*/ 313155 w 3756747"/>
              <a:gd name="connsiteY15" fmla="*/ 2013626 h 2062984"/>
              <a:gd name="connsiteX16" fmla="*/ 79692 w 3756747"/>
              <a:gd name="connsiteY16" fmla="*/ 1857983 h 2062984"/>
              <a:gd name="connsiteX17" fmla="*/ 11598 w 3756747"/>
              <a:gd name="connsiteY17" fmla="*/ 1614792 h 2062984"/>
              <a:gd name="connsiteX18" fmla="*/ 21325 w 3756747"/>
              <a:gd name="connsiteY18" fmla="*/ 1371601 h 2062984"/>
              <a:gd name="connsiteX19" fmla="*/ 1872 w 3756747"/>
              <a:gd name="connsiteY19" fmla="*/ 992221 h 2062984"/>
              <a:gd name="connsiteX20" fmla="*/ 1872 w 3756747"/>
              <a:gd name="connsiteY20" fmla="*/ 603116 h 2062984"/>
              <a:gd name="connsiteX21" fmla="*/ 11599 w 3756747"/>
              <a:gd name="connsiteY21" fmla="*/ 321012 h 2062984"/>
              <a:gd name="connsiteX22" fmla="*/ 11598 w 3756747"/>
              <a:gd name="connsiteY22" fmla="*/ 0 h 2062984"/>
              <a:gd name="connsiteX0" fmla="*/ 3756747 w 3756747"/>
              <a:gd name="connsiteY0" fmla="*/ 1439694 h 2062984"/>
              <a:gd name="connsiteX1" fmla="*/ 3747020 w 3756747"/>
              <a:gd name="connsiteY1" fmla="*/ 1750979 h 2062984"/>
              <a:gd name="connsiteX2" fmla="*/ 3717837 w 3756747"/>
              <a:gd name="connsiteY2" fmla="*/ 1906622 h 2062984"/>
              <a:gd name="connsiteX3" fmla="*/ 3610832 w 3756747"/>
              <a:gd name="connsiteY3" fmla="*/ 1974715 h 2062984"/>
              <a:gd name="connsiteX4" fmla="*/ 3426007 w 3756747"/>
              <a:gd name="connsiteY4" fmla="*/ 2033081 h 2062984"/>
              <a:gd name="connsiteX5" fmla="*/ 3299547 w 3756747"/>
              <a:gd name="connsiteY5" fmla="*/ 2052536 h 2062984"/>
              <a:gd name="connsiteX6" fmla="*/ 3124449 w 3756747"/>
              <a:gd name="connsiteY6" fmla="*/ 2062264 h 2062984"/>
              <a:gd name="connsiteX7" fmla="*/ 2929896 w 3756747"/>
              <a:gd name="connsiteY7" fmla="*/ 2062264 h 2062984"/>
              <a:gd name="connsiteX8" fmla="*/ 2745071 w 3756747"/>
              <a:gd name="connsiteY8" fmla="*/ 2062264 h 2062984"/>
              <a:gd name="connsiteX9" fmla="*/ 2531062 w 3756747"/>
              <a:gd name="connsiteY9" fmla="*/ 2062264 h 2062984"/>
              <a:gd name="connsiteX10" fmla="*/ 2287871 w 3756747"/>
              <a:gd name="connsiteY10" fmla="*/ 2062264 h 2062984"/>
              <a:gd name="connsiteX11" fmla="*/ 1762577 w 3756747"/>
              <a:gd name="connsiteY11" fmla="*/ 2062264 h 2062984"/>
              <a:gd name="connsiteX12" fmla="*/ 1344288 w 3756747"/>
              <a:gd name="connsiteY12" fmla="*/ 2062264 h 2062984"/>
              <a:gd name="connsiteX13" fmla="*/ 1003820 w 3756747"/>
              <a:gd name="connsiteY13" fmla="*/ 2062264 h 2062984"/>
              <a:gd name="connsiteX14" fmla="*/ 527164 w 3756747"/>
              <a:gd name="connsiteY14" fmla="*/ 2052536 h 2062984"/>
              <a:gd name="connsiteX15" fmla="*/ 313155 w 3756747"/>
              <a:gd name="connsiteY15" fmla="*/ 2013626 h 2062984"/>
              <a:gd name="connsiteX16" fmla="*/ 79692 w 3756747"/>
              <a:gd name="connsiteY16" fmla="*/ 1857983 h 2062984"/>
              <a:gd name="connsiteX17" fmla="*/ 11598 w 3756747"/>
              <a:gd name="connsiteY17" fmla="*/ 1614792 h 2062984"/>
              <a:gd name="connsiteX18" fmla="*/ 21325 w 3756747"/>
              <a:gd name="connsiteY18" fmla="*/ 1371601 h 2062984"/>
              <a:gd name="connsiteX19" fmla="*/ 1872 w 3756747"/>
              <a:gd name="connsiteY19" fmla="*/ 992221 h 2062984"/>
              <a:gd name="connsiteX20" fmla="*/ 1872 w 3756747"/>
              <a:gd name="connsiteY20" fmla="*/ 603116 h 2062984"/>
              <a:gd name="connsiteX21" fmla="*/ 11599 w 3756747"/>
              <a:gd name="connsiteY21" fmla="*/ 321012 h 2062984"/>
              <a:gd name="connsiteX22" fmla="*/ 11598 w 3756747"/>
              <a:gd name="connsiteY22" fmla="*/ 0 h 2062984"/>
              <a:gd name="connsiteX0" fmla="*/ 3772220 w 3772220"/>
              <a:gd name="connsiteY0" fmla="*/ 1439694 h 2062984"/>
              <a:gd name="connsiteX1" fmla="*/ 3762493 w 3772220"/>
              <a:gd name="connsiteY1" fmla="*/ 1750979 h 2062984"/>
              <a:gd name="connsiteX2" fmla="*/ 3733310 w 3772220"/>
              <a:gd name="connsiteY2" fmla="*/ 1906622 h 2062984"/>
              <a:gd name="connsiteX3" fmla="*/ 3626305 w 3772220"/>
              <a:gd name="connsiteY3" fmla="*/ 1974715 h 2062984"/>
              <a:gd name="connsiteX4" fmla="*/ 3441480 w 3772220"/>
              <a:gd name="connsiteY4" fmla="*/ 2033081 h 2062984"/>
              <a:gd name="connsiteX5" fmla="*/ 3315020 w 3772220"/>
              <a:gd name="connsiteY5" fmla="*/ 2052536 h 2062984"/>
              <a:gd name="connsiteX6" fmla="*/ 3139922 w 3772220"/>
              <a:gd name="connsiteY6" fmla="*/ 2062264 h 2062984"/>
              <a:gd name="connsiteX7" fmla="*/ 2945369 w 3772220"/>
              <a:gd name="connsiteY7" fmla="*/ 2062264 h 2062984"/>
              <a:gd name="connsiteX8" fmla="*/ 2760544 w 3772220"/>
              <a:gd name="connsiteY8" fmla="*/ 2062264 h 2062984"/>
              <a:gd name="connsiteX9" fmla="*/ 2546535 w 3772220"/>
              <a:gd name="connsiteY9" fmla="*/ 2062264 h 2062984"/>
              <a:gd name="connsiteX10" fmla="*/ 2303344 w 3772220"/>
              <a:gd name="connsiteY10" fmla="*/ 2062264 h 2062984"/>
              <a:gd name="connsiteX11" fmla="*/ 1778050 w 3772220"/>
              <a:gd name="connsiteY11" fmla="*/ 2062264 h 2062984"/>
              <a:gd name="connsiteX12" fmla="*/ 1359761 w 3772220"/>
              <a:gd name="connsiteY12" fmla="*/ 2062264 h 2062984"/>
              <a:gd name="connsiteX13" fmla="*/ 1019293 w 3772220"/>
              <a:gd name="connsiteY13" fmla="*/ 2062264 h 2062984"/>
              <a:gd name="connsiteX14" fmla="*/ 542637 w 3772220"/>
              <a:gd name="connsiteY14" fmla="*/ 2052536 h 2062984"/>
              <a:gd name="connsiteX15" fmla="*/ 328628 w 3772220"/>
              <a:gd name="connsiteY15" fmla="*/ 2013626 h 2062984"/>
              <a:gd name="connsiteX16" fmla="*/ 95165 w 3772220"/>
              <a:gd name="connsiteY16" fmla="*/ 1857983 h 2062984"/>
              <a:gd name="connsiteX17" fmla="*/ 27071 w 3772220"/>
              <a:gd name="connsiteY17" fmla="*/ 1614792 h 2062984"/>
              <a:gd name="connsiteX18" fmla="*/ 7615 w 3772220"/>
              <a:gd name="connsiteY18" fmla="*/ 1371601 h 2062984"/>
              <a:gd name="connsiteX19" fmla="*/ 17345 w 3772220"/>
              <a:gd name="connsiteY19" fmla="*/ 992221 h 2062984"/>
              <a:gd name="connsiteX20" fmla="*/ 17345 w 3772220"/>
              <a:gd name="connsiteY20" fmla="*/ 603116 h 2062984"/>
              <a:gd name="connsiteX21" fmla="*/ 27072 w 3772220"/>
              <a:gd name="connsiteY21" fmla="*/ 321012 h 2062984"/>
              <a:gd name="connsiteX22" fmla="*/ 27071 w 3772220"/>
              <a:gd name="connsiteY22" fmla="*/ 0 h 2062984"/>
              <a:gd name="connsiteX0" fmla="*/ 3772220 w 3772305"/>
              <a:gd name="connsiteY0" fmla="*/ 1439694 h 2062984"/>
              <a:gd name="connsiteX1" fmla="*/ 3762493 w 3772305"/>
              <a:gd name="connsiteY1" fmla="*/ 1750979 h 2062984"/>
              <a:gd name="connsiteX2" fmla="*/ 3684671 w 3772305"/>
              <a:gd name="connsiteY2" fmla="*/ 1877439 h 2062984"/>
              <a:gd name="connsiteX3" fmla="*/ 3626305 w 3772305"/>
              <a:gd name="connsiteY3" fmla="*/ 1974715 h 2062984"/>
              <a:gd name="connsiteX4" fmla="*/ 3441480 w 3772305"/>
              <a:gd name="connsiteY4" fmla="*/ 2033081 h 2062984"/>
              <a:gd name="connsiteX5" fmla="*/ 3315020 w 3772305"/>
              <a:gd name="connsiteY5" fmla="*/ 2052536 h 2062984"/>
              <a:gd name="connsiteX6" fmla="*/ 3139922 w 3772305"/>
              <a:gd name="connsiteY6" fmla="*/ 2062264 h 2062984"/>
              <a:gd name="connsiteX7" fmla="*/ 2945369 w 3772305"/>
              <a:gd name="connsiteY7" fmla="*/ 2062264 h 2062984"/>
              <a:gd name="connsiteX8" fmla="*/ 2760544 w 3772305"/>
              <a:gd name="connsiteY8" fmla="*/ 2062264 h 2062984"/>
              <a:gd name="connsiteX9" fmla="*/ 2546535 w 3772305"/>
              <a:gd name="connsiteY9" fmla="*/ 2062264 h 2062984"/>
              <a:gd name="connsiteX10" fmla="*/ 2303344 w 3772305"/>
              <a:gd name="connsiteY10" fmla="*/ 2062264 h 2062984"/>
              <a:gd name="connsiteX11" fmla="*/ 1778050 w 3772305"/>
              <a:gd name="connsiteY11" fmla="*/ 2062264 h 2062984"/>
              <a:gd name="connsiteX12" fmla="*/ 1359761 w 3772305"/>
              <a:gd name="connsiteY12" fmla="*/ 2062264 h 2062984"/>
              <a:gd name="connsiteX13" fmla="*/ 1019293 w 3772305"/>
              <a:gd name="connsiteY13" fmla="*/ 2062264 h 2062984"/>
              <a:gd name="connsiteX14" fmla="*/ 542637 w 3772305"/>
              <a:gd name="connsiteY14" fmla="*/ 2052536 h 2062984"/>
              <a:gd name="connsiteX15" fmla="*/ 328628 w 3772305"/>
              <a:gd name="connsiteY15" fmla="*/ 2013626 h 2062984"/>
              <a:gd name="connsiteX16" fmla="*/ 95165 w 3772305"/>
              <a:gd name="connsiteY16" fmla="*/ 1857983 h 2062984"/>
              <a:gd name="connsiteX17" fmla="*/ 27071 w 3772305"/>
              <a:gd name="connsiteY17" fmla="*/ 1614792 h 2062984"/>
              <a:gd name="connsiteX18" fmla="*/ 7615 w 3772305"/>
              <a:gd name="connsiteY18" fmla="*/ 1371601 h 2062984"/>
              <a:gd name="connsiteX19" fmla="*/ 17345 w 3772305"/>
              <a:gd name="connsiteY19" fmla="*/ 992221 h 2062984"/>
              <a:gd name="connsiteX20" fmla="*/ 17345 w 3772305"/>
              <a:gd name="connsiteY20" fmla="*/ 603116 h 2062984"/>
              <a:gd name="connsiteX21" fmla="*/ 27072 w 3772305"/>
              <a:gd name="connsiteY21" fmla="*/ 321012 h 2062984"/>
              <a:gd name="connsiteX22" fmla="*/ 27071 w 3772305"/>
              <a:gd name="connsiteY22" fmla="*/ 0 h 2062984"/>
              <a:gd name="connsiteX0" fmla="*/ 3772220 w 3776025"/>
              <a:gd name="connsiteY0" fmla="*/ 1439694 h 2062984"/>
              <a:gd name="connsiteX1" fmla="*/ 3762493 w 3776025"/>
              <a:gd name="connsiteY1" fmla="*/ 1750979 h 2062984"/>
              <a:gd name="connsiteX2" fmla="*/ 3626305 w 3776025"/>
              <a:gd name="connsiteY2" fmla="*/ 1974715 h 2062984"/>
              <a:gd name="connsiteX3" fmla="*/ 3441480 w 3776025"/>
              <a:gd name="connsiteY3" fmla="*/ 2033081 h 2062984"/>
              <a:gd name="connsiteX4" fmla="*/ 3315020 w 3776025"/>
              <a:gd name="connsiteY4" fmla="*/ 2052536 h 2062984"/>
              <a:gd name="connsiteX5" fmla="*/ 3139922 w 3776025"/>
              <a:gd name="connsiteY5" fmla="*/ 2062264 h 2062984"/>
              <a:gd name="connsiteX6" fmla="*/ 2945369 w 3776025"/>
              <a:gd name="connsiteY6" fmla="*/ 2062264 h 2062984"/>
              <a:gd name="connsiteX7" fmla="*/ 2760544 w 3776025"/>
              <a:gd name="connsiteY7" fmla="*/ 2062264 h 2062984"/>
              <a:gd name="connsiteX8" fmla="*/ 2546535 w 3776025"/>
              <a:gd name="connsiteY8" fmla="*/ 2062264 h 2062984"/>
              <a:gd name="connsiteX9" fmla="*/ 2303344 w 3776025"/>
              <a:gd name="connsiteY9" fmla="*/ 2062264 h 2062984"/>
              <a:gd name="connsiteX10" fmla="*/ 1778050 w 3776025"/>
              <a:gd name="connsiteY10" fmla="*/ 2062264 h 2062984"/>
              <a:gd name="connsiteX11" fmla="*/ 1359761 w 3776025"/>
              <a:gd name="connsiteY11" fmla="*/ 2062264 h 2062984"/>
              <a:gd name="connsiteX12" fmla="*/ 1019293 w 3776025"/>
              <a:gd name="connsiteY12" fmla="*/ 2062264 h 2062984"/>
              <a:gd name="connsiteX13" fmla="*/ 542637 w 3776025"/>
              <a:gd name="connsiteY13" fmla="*/ 2052536 h 2062984"/>
              <a:gd name="connsiteX14" fmla="*/ 328628 w 3776025"/>
              <a:gd name="connsiteY14" fmla="*/ 2013626 h 2062984"/>
              <a:gd name="connsiteX15" fmla="*/ 95165 w 3776025"/>
              <a:gd name="connsiteY15" fmla="*/ 1857983 h 2062984"/>
              <a:gd name="connsiteX16" fmla="*/ 27071 w 3776025"/>
              <a:gd name="connsiteY16" fmla="*/ 1614792 h 2062984"/>
              <a:gd name="connsiteX17" fmla="*/ 7615 w 3776025"/>
              <a:gd name="connsiteY17" fmla="*/ 1371601 h 2062984"/>
              <a:gd name="connsiteX18" fmla="*/ 17345 w 3776025"/>
              <a:gd name="connsiteY18" fmla="*/ 992221 h 2062984"/>
              <a:gd name="connsiteX19" fmla="*/ 17345 w 3776025"/>
              <a:gd name="connsiteY19" fmla="*/ 603116 h 2062984"/>
              <a:gd name="connsiteX20" fmla="*/ 27072 w 3776025"/>
              <a:gd name="connsiteY20" fmla="*/ 321012 h 2062984"/>
              <a:gd name="connsiteX21" fmla="*/ 27071 w 3776025"/>
              <a:gd name="connsiteY21" fmla="*/ 0 h 2062984"/>
              <a:gd name="connsiteX0" fmla="*/ 3772220 w 3776025"/>
              <a:gd name="connsiteY0" fmla="*/ 1439694 h 2062984"/>
              <a:gd name="connsiteX1" fmla="*/ 3762493 w 3776025"/>
              <a:gd name="connsiteY1" fmla="*/ 1750979 h 2062984"/>
              <a:gd name="connsiteX2" fmla="*/ 3626305 w 3776025"/>
              <a:gd name="connsiteY2" fmla="*/ 1974715 h 2062984"/>
              <a:gd name="connsiteX3" fmla="*/ 3441480 w 3776025"/>
              <a:gd name="connsiteY3" fmla="*/ 2033081 h 2062984"/>
              <a:gd name="connsiteX4" fmla="*/ 3139922 w 3776025"/>
              <a:gd name="connsiteY4" fmla="*/ 2062264 h 2062984"/>
              <a:gd name="connsiteX5" fmla="*/ 2945369 w 3776025"/>
              <a:gd name="connsiteY5" fmla="*/ 2062264 h 2062984"/>
              <a:gd name="connsiteX6" fmla="*/ 2760544 w 3776025"/>
              <a:gd name="connsiteY6" fmla="*/ 2062264 h 2062984"/>
              <a:gd name="connsiteX7" fmla="*/ 2546535 w 3776025"/>
              <a:gd name="connsiteY7" fmla="*/ 2062264 h 2062984"/>
              <a:gd name="connsiteX8" fmla="*/ 2303344 w 3776025"/>
              <a:gd name="connsiteY8" fmla="*/ 2062264 h 2062984"/>
              <a:gd name="connsiteX9" fmla="*/ 1778050 w 3776025"/>
              <a:gd name="connsiteY9" fmla="*/ 2062264 h 2062984"/>
              <a:gd name="connsiteX10" fmla="*/ 1359761 w 3776025"/>
              <a:gd name="connsiteY10" fmla="*/ 2062264 h 2062984"/>
              <a:gd name="connsiteX11" fmla="*/ 1019293 w 3776025"/>
              <a:gd name="connsiteY11" fmla="*/ 2062264 h 2062984"/>
              <a:gd name="connsiteX12" fmla="*/ 542637 w 3776025"/>
              <a:gd name="connsiteY12" fmla="*/ 2052536 h 2062984"/>
              <a:gd name="connsiteX13" fmla="*/ 328628 w 3776025"/>
              <a:gd name="connsiteY13" fmla="*/ 2013626 h 2062984"/>
              <a:gd name="connsiteX14" fmla="*/ 95165 w 3776025"/>
              <a:gd name="connsiteY14" fmla="*/ 1857983 h 2062984"/>
              <a:gd name="connsiteX15" fmla="*/ 27071 w 3776025"/>
              <a:gd name="connsiteY15" fmla="*/ 1614792 h 2062984"/>
              <a:gd name="connsiteX16" fmla="*/ 7615 w 3776025"/>
              <a:gd name="connsiteY16" fmla="*/ 1371601 h 2062984"/>
              <a:gd name="connsiteX17" fmla="*/ 17345 w 3776025"/>
              <a:gd name="connsiteY17" fmla="*/ 992221 h 2062984"/>
              <a:gd name="connsiteX18" fmla="*/ 17345 w 3776025"/>
              <a:gd name="connsiteY18" fmla="*/ 603116 h 2062984"/>
              <a:gd name="connsiteX19" fmla="*/ 27072 w 3776025"/>
              <a:gd name="connsiteY19" fmla="*/ 321012 h 2062984"/>
              <a:gd name="connsiteX20" fmla="*/ 27071 w 3776025"/>
              <a:gd name="connsiteY20" fmla="*/ 0 h 2062984"/>
              <a:gd name="connsiteX0" fmla="*/ 3772220 w 3776025"/>
              <a:gd name="connsiteY0" fmla="*/ 1439694 h 2064425"/>
              <a:gd name="connsiteX1" fmla="*/ 3762493 w 3776025"/>
              <a:gd name="connsiteY1" fmla="*/ 1750979 h 2064425"/>
              <a:gd name="connsiteX2" fmla="*/ 3626305 w 3776025"/>
              <a:gd name="connsiteY2" fmla="*/ 1974715 h 2064425"/>
              <a:gd name="connsiteX3" fmla="*/ 3441480 w 3776025"/>
              <a:gd name="connsiteY3" fmla="*/ 2033081 h 2064425"/>
              <a:gd name="connsiteX4" fmla="*/ 3139922 w 3776025"/>
              <a:gd name="connsiteY4" fmla="*/ 2062264 h 2064425"/>
              <a:gd name="connsiteX5" fmla="*/ 2760544 w 3776025"/>
              <a:gd name="connsiteY5" fmla="*/ 2062264 h 2064425"/>
              <a:gd name="connsiteX6" fmla="*/ 2546535 w 3776025"/>
              <a:gd name="connsiteY6" fmla="*/ 2062264 h 2064425"/>
              <a:gd name="connsiteX7" fmla="*/ 2303344 w 3776025"/>
              <a:gd name="connsiteY7" fmla="*/ 2062264 h 2064425"/>
              <a:gd name="connsiteX8" fmla="*/ 1778050 w 3776025"/>
              <a:gd name="connsiteY8" fmla="*/ 2062264 h 2064425"/>
              <a:gd name="connsiteX9" fmla="*/ 1359761 w 3776025"/>
              <a:gd name="connsiteY9" fmla="*/ 2062264 h 2064425"/>
              <a:gd name="connsiteX10" fmla="*/ 1019293 w 3776025"/>
              <a:gd name="connsiteY10" fmla="*/ 2062264 h 2064425"/>
              <a:gd name="connsiteX11" fmla="*/ 542637 w 3776025"/>
              <a:gd name="connsiteY11" fmla="*/ 2052536 h 2064425"/>
              <a:gd name="connsiteX12" fmla="*/ 328628 w 3776025"/>
              <a:gd name="connsiteY12" fmla="*/ 2013626 h 2064425"/>
              <a:gd name="connsiteX13" fmla="*/ 95165 w 3776025"/>
              <a:gd name="connsiteY13" fmla="*/ 1857983 h 2064425"/>
              <a:gd name="connsiteX14" fmla="*/ 27071 w 3776025"/>
              <a:gd name="connsiteY14" fmla="*/ 1614792 h 2064425"/>
              <a:gd name="connsiteX15" fmla="*/ 7615 w 3776025"/>
              <a:gd name="connsiteY15" fmla="*/ 1371601 h 2064425"/>
              <a:gd name="connsiteX16" fmla="*/ 17345 w 3776025"/>
              <a:gd name="connsiteY16" fmla="*/ 992221 h 2064425"/>
              <a:gd name="connsiteX17" fmla="*/ 17345 w 3776025"/>
              <a:gd name="connsiteY17" fmla="*/ 603116 h 2064425"/>
              <a:gd name="connsiteX18" fmla="*/ 27072 w 3776025"/>
              <a:gd name="connsiteY18" fmla="*/ 321012 h 2064425"/>
              <a:gd name="connsiteX19" fmla="*/ 27071 w 3776025"/>
              <a:gd name="connsiteY19" fmla="*/ 0 h 2064425"/>
              <a:gd name="connsiteX0" fmla="*/ 3772220 w 3776025"/>
              <a:gd name="connsiteY0" fmla="*/ 1439694 h 2064425"/>
              <a:gd name="connsiteX1" fmla="*/ 3762493 w 3776025"/>
              <a:gd name="connsiteY1" fmla="*/ 1750979 h 2064425"/>
              <a:gd name="connsiteX2" fmla="*/ 3626305 w 3776025"/>
              <a:gd name="connsiteY2" fmla="*/ 1974715 h 2064425"/>
              <a:gd name="connsiteX3" fmla="*/ 3441480 w 3776025"/>
              <a:gd name="connsiteY3" fmla="*/ 2033081 h 2064425"/>
              <a:gd name="connsiteX4" fmla="*/ 3139922 w 3776025"/>
              <a:gd name="connsiteY4" fmla="*/ 2062264 h 2064425"/>
              <a:gd name="connsiteX5" fmla="*/ 2760544 w 3776025"/>
              <a:gd name="connsiteY5" fmla="*/ 2062264 h 2064425"/>
              <a:gd name="connsiteX6" fmla="*/ 2303344 w 3776025"/>
              <a:gd name="connsiteY6" fmla="*/ 2062264 h 2064425"/>
              <a:gd name="connsiteX7" fmla="*/ 1778050 w 3776025"/>
              <a:gd name="connsiteY7" fmla="*/ 2062264 h 2064425"/>
              <a:gd name="connsiteX8" fmla="*/ 1359761 w 3776025"/>
              <a:gd name="connsiteY8" fmla="*/ 2062264 h 2064425"/>
              <a:gd name="connsiteX9" fmla="*/ 1019293 w 3776025"/>
              <a:gd name="connsiteY9" fmla="*/ 2062264 h 2064425"/>
              <a:gd name="connsiteX10" fmla="*/ 542637 w 3776025"/>
              <a:gd name="connsiteY10" fmla="*/ 2052536 h 2064425"/>
              <a:gd name="connsiteX11" fmla="*/ 328628 w 3776025"/>
              <a:gd name="connsiteY11" fmla="*/ 2013626 h 2064425"/>
              <a:gd name="connsiteX12" fmla="*/ 95165 w 3776025"/>
              <a:gd name="connsiteY12" fmla="*/ 1857983 h 2064425"/>
              <a:gd name="connsiteX13" fmla="*/ 27071 w 3776025"/>
              <a:gd name="connsiteY13" fmla="*/ 1614792 h 2064425"/>
              <a:gd name="connsiteX14" fmla="*/ 7615 w 3776025"/>
              <a:gd name="connsiteY14" fmla="*/ 1371601 h 2064425"/>
              <a:gd name="connsiteX15" fmla="*/ 17345 w 3776025"/>
              <a:gd name="connsiteY15" fmla="*/ 992221 h 2064425"/>
              <a:gd name="connsiteX16" fmla="*/ 17345 w 3776025"/>
              <a:gd name="connsiteY16" fmla="*/ 603116 h 2064425"/>
              <a:gd name="connsiteX17" fmla="*/ 27072 w 3776025"/>
              <a:gd name="connsiteY17" fmla="*/ 321012 h 2064425"/>
              <a:gd name="connsiteX18" fmla="*/ 27071 w 3776025"/>
              <a:gd name="connsiteY18" fmla="*/ 0 h 2064425"/>
              <a:gd name="connsiteX0" fmla="*/ 3772220 w 3772220"/>
              <a:gd name="connsiteY0" fmla="*/ 1439694 h 2064425"/>
              <a:gd name="connsiteX1" fmla="*/ 3743037 w 3772220"/>
              <a:gd name="connsiteY1" fmla="*/ 1741252 h 2064425"/>
              <a:gd name="connsiteX2" fmla="*/ 3626305 w 3772220"/>
              <a:gd name="connsiteY2" fmla="*/ 1974715 h 2064425"/>
              <a:gd name="connsiteX3" fmla="*/ 3441480 w 3772220"/>
              <a:gd name="connsiteY3" fmla="*/ 2033081 h 2064425"/>
              <a:gd name="connsiteX4" fmla="*/ 3139922 w 3772220"/>
              <a:gd name="connsiteY4" fmla="*/ 2062264 h 2064425"/>
              <a:gd name="connsiteX5" fmla="*/ 2760544 w 3772220"/>
              <a:gd name="connsiteY5" fmla="*/ 2062264 h 2064425"/>
              <a:gd name="connsiteX6" fmla="*/ 2303344 w 3772220"/>
              <a:gd name="connsiteY6" fmla="*/ 2062264 h 2064425"/>
              <a:gd name="connsiteX7" fmla="*/ 1778050 w 3772220"/>
              <a:gd name="connsiteY7" fmla="*/ 2062264 h 2064425"/>
              <a:gd name="connsiteX8" fmla="*/ 1359761 w 3772220"/>
              <a:gd name="connsiteY8" fmla="*/ 2062264 h 2064425"/>
              <a:gd name="connsiteX9" fmla="*/ 1019293 w 3772220"/>
              <a:gd name="connsiteY9" fmla="*/ 2062264 h 2064425"/>
              <a:gd name="connsiteX10" fmla="*/ 542637 w 3772220"/>
              <a:gd name="connsiteY10" fmla="*/ 2052536 h 2064425"/>
              <a:gd name="connsiteX11" fmla="*/ 328628 w 3772220"/>
              <a:gd name="connsiteY11" fmla="*/ 2013626 h 2064425"/>
              <a:gd name="connsiteX12" fmla="*/ 95165 w 3772220"/>
              <a:gd name="connsiteY12" fmla="*/ 1857983 h 2064425"/>
              <a:gd name="connsiteX13" fmla="*/ 27071 w 3772220"/>
              <a:gd name="connsiteY13" fmla="*/ 1614792 h 2064425"/>
              <a:gd name="connsiteX14" fmla="*/ 7615 w 3772220"/>
              <a:gd name="connsiteY14" fmla="*/ 1371601 h 2064425"/>
              <a:gd name="connsiteX15" fmla="*/ 17345 w 3772220"/>
              <a:gd name="connsiteY15" fmla="*/ 992221 h 2064425"/>
              <a:gd name="connsiteX16" fmla="*/ 17345 w 3772220"/>
              <a:gd name="connsiteY16" fmla="*/ 603116 h 2064425"/>
              <a:gd name="connsiteX17" fmla="*/ 27072 w 3772220"/>
              <a:gd name="connsiteY17" fmla="*/ 321012 h 2064425"/>
              <a:gd name="connsiteX18" fmla="*/ 27071 w 3772220"/>
              <a:gd name="connsiteY18" fmla="*/ 0 h 2064425"/>
              <a:gd name="connsiteX0" fmla="*/ 3772220 w 3772220"/>
              <a:gd name="connsiteY0" fmla="*/ 1439694 h 2064425"/>
              <a:gd name="connsiteX1" fmla="*/ 3743037 w 3772220"/>
              <a:gd name="connsiteY1" fmla="*/ 1741252 h 2064425"/>
              <a:gd name="connsiteX2" fmla="*/ 3616578 w 3772220"/>
              <a:gd name="connsiteY2" fmla="*/ 1916349 h 2064425"/>
              <a:gd name="connsiteX3" fmla="*/ 3441480 w 3772220"/>
              <a:gd name="connsiteY3" fmla="*/ 2033081 h 2064425"/>
              <a:gd name="connsiteX4" fmla="*/ 3139922 w 3772220"/>
              <a:gd name="connsiteY4" fmla="*/ 2062264 h 2064425"/>
              <a:gd name="connsiteX5" fmla="*/ 2760544 w 3772220"/>
              <a:gd name="connsiteY5" fmla="*/ 2062264 h 2064425"/>
              <a:gd name="connsiteX6" fmla="*/ 2303344 w 3772220"/>
              <a:gd name="connsiteY6" fmla="*/ 2062264 h 2064425"/>
              <a:gd name="connsiteX7" fmla="*/ 1778050 w 3772220"/>
              <a:gd name="connsiteY7" fmla="*/ 2062264 h 2064425"/>
              <a:gd name="connsiteX8" fmla="*/ 1359761 w 3772220"/>
              <a:gd name="connsiteY8" fmla="*/ 2062264 h 2064425"/>
              <a:gd name="connsiteX9" fmla="*/ 1019293 w 3772220"/>
              <a:gd name="connsiteY9" fmla="*/ 2062264 h 2064425"/>
              <a:gd name="connsiteX10" fmla="*/ 542637 w 3772220"/>
              <a:gd name="connsiteY10" fmla="*/ 2052536 h 2064425"/>
              <a:gd name="connsiteX11" fmla="*/ 328628 w 3772220"/>
              <a:gd name="connsiteY11" fmla="*/ 2013626 h 2064425"/>
              <a:gd name="connsiteX12" fmla="*/ 95165 w 3772220"/>
              <a:gd name="connsiteY12" fmla="*/ 1857983 h 2064425"/>
              <a:gd name="connsiteX13" fmla="*/ 27071 w 3772220"/>
              <a:gd name="connsiteY13" fmla="*/ 1614792 h 2064425"/>
              <a:gd name="connsiteX14" fmla="*/ 7615 w 3772220"/>
              <a:gd name="connsiteY14" fmla="*/ 1371601 h 2064425"/>
              <a:gd name="connsiteX15" fmla="*/ 17345 w 3772220"/>
              <a:gd name="connsiteY15" fmla="*/ 992221 h 2064425"/>
              <a:gd name="connsiteX16" fmla="*/ 17345 w 3772220"/>
              <a:gd name="connsiteY16" fmla="*/ 603116 h 2064425"/>
              <a:gd name="connsiteX17" fmla="*/ 27072 w 3772220"/>
              <a:gd name="connsiteY17" fmla="*/ 321012 h 2064425"/>
              <a:gd name="connsiteX18" fmla="*/ 27071 w 3772220"/>
              <a:gd name="connsiteY18" fmla="*/ 0 h 206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72220" h="2064425">
                <a:moveTo>
                  <a:pt x="3772220" y="1439694"/>
                </a:moveTo>
                <a:cubicBezTo>
                  <a:pt x="3770599" y="1556426"/>
                  <a:pt x="3768977" y="1661810"/>
                  <a:pt x="3743037" y="1741252"/>
                </a:cubicBezTo>
                <a:cubicBezTo>
                  <a:pt x="3717097" y="1820695"/>
                  <a:pt x="3666837" y="1867711"/>
                  <a:pt x="3616578" y="1916349"/>
                </a:cubicBezTo>
                <a:cubicBezTo>
                  <a:pt x="3566319" y="1964987"/>
                  <a:pt x="3520923" y="2008762"/>
                  <a:pt x="3441480" y="2033081"/>
                </a:cubicBezTo>
                <a:cubicBezTo>
                  <a:pt x="3362037" y="2057400"/>
                  <a:pt x="3222607" y="2057400"/>
                  <a:pt x="3139922" y="2062264"/>
                </a:cubicBezTo>
                <a:cubicBezTo>
                  <a:pt x="3026433" y="2067128"/>
                  <a:pt x="2859442" y="2062264"/>
                  <a:pt x="2760544" y="2062264"/>
                </a:cubicBezTo>
                <a:lnTo>
                  <a:pt x="2303344" y="2062264"/>
                </a:lnTo>
                <a:lnTo>
                  <a:pt x="1778050" y="2062264"/>
                </a:lnTo>
                <a:lnTo>
                  <a:pt x="1359761" y="2062264"/>
                </a:lnTo>
                <a:lnTo>
                  <a:pt x="1019293" y="2062264"/>
                </a:lnTo>
                <a:cubicBezTo>
                  <a:pt x="883106" y="2060643"/>
                  <a:pt x="657748" y="2060642"/>
                  <a:pt x="542637" y="2052536"/>
                </a:cubicBezTo>
                <a:cubicBezTo>
                  <a:pt x="427526" y="2044430"/>
                  <a:pt x="403207" y="2046052"/>
                  <a:pt x="328628" y="2013626"/>
                </a:cubicBezTo>
                <a:cubicBezTo>
                  <a:pt x="254049" y="1981200"/>
                  <a:pt x="145425" y="1924455"/>
                  <a:pt x="95165" y="1857983"/>
                </a:cubicBezTo>
                <a:cubicBezTo>
                  <a:pt x="44906" y="1791511"/>
                  <a:pt x="41663" y="1695856"/>
                  <a:pt x="27071" y="1614792"/>
                </a:cubicBezTo>
                <a:cubicBezTo>
                  <a:pt x="12479" y="1533728"/>
                  <a:pt x="28691" y="1504546"/>
                  <a:pt x="7615" y="1371601"/>
                </a:cubicBezTo>
                <a:cubicBezTo>
                  <a:pt x="-13461" y="1238656"/>
                  <a:pt x="15723" y="1120302"/>
                  <a:pt x="17345" y="992221"/>
                </a:cubicBezTo>
                <a:cubicBezTo>
                  <a:pt x="18967" y="864140"/>
                  <a:pt x="15724" y="714984"/>
                  <a:pt x="17345" y="603116"/>
                </a:cubicBezTo>
                <a:cubicBezTo>
                  <a:pt x="18966" y="491248"/>
                  <a:pt x="25451" y="421531"/>
                  <a:pt x="27072" y="321012"/>
                </a:cubicBezTo>
                <a:cubicBezTo>
                  <a:pt x="28693" y="220493"/>
                  <a:pt x="16938" y="81064"/>
                  <a:pt x="27071"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2363821" y="3686783"/>
            <a:ext cx="1790752" cy="1908782"/>
          </a:xfrm>
          <a:custGeom>
            <a:avLst/>
            <a:gdLst>
              <a:gd name="connsiteX0" fmla="*/ 1780162 w 1790752"/>
              <a:gd name="connsiteY0" fmla="*/ 0 h 1921393"/>
              <a:gd name="connsiteX1" fmla="*/ 1789890 w 1790752"/>
              <a:gd name="connsiteY1" fmla="*/ 486383 h 1921393"/>
              <a:gd name="connsiteX2" fmla="*/ 1760707 w 1790752"/>
              <a:gd name="connsiteY2" fmla="*/ 933855 h 1921393"/>
              <a:gd name="connsiteX3" fmla="*/ 1741251 w 1790752"/>
              <a:gd name="connsiteY3" fmla="*/ 1293779 h 1921393"/>
              <a:gd name="connsiteX4" fmla="*/ 1634247 w 1790752"/>
              <a:gd name="connsiteY4" fmla="*/ 1566153 h 1921393"/>
              <a:gd name="connsiteX5" fmla="*/ 1410511 w 1790752"/>
              <a:gd name="connsiteY5" fmla="*/ 1741251 h 1921393"/>
              <a:gd name="connsiteX6" fmla="*/ 1225685 w 1790752"/>
              <a:gd name="connsiteY6" fmla="*/ 1789889 h 1921393"/>
              <a:gd name="connsiteX7" fmla="*/ 992222 w 1790752"/>
              <a:gd name="connsiteY7" fmla="*/ 1819072 h 1921393"/>
              <a:gd name="connsiteX8" fmla="*/ 787941 w 1790752"/>
              <a:gd name="connsiteY8" fmla="*/ 1848255 h 1921393"/>
              <a:gd name="connsiteX9" fmla="*/ 340468 w 1790752"/>
              <a:gd name="connsiteY9" fmla="*/ 1916349 h 1921393"/>
              <a:gd name="connsiteX10" fmla="*/ 175098 w 1790752"/>
              <a:gd name="connsiteY10" fmla="*/ 1916349 h 1921393"/>
              <a:gd name="connsiteX11" fmla="*/ 77822 w 1790752"/>
              <a:gd name="connsiteY11" fmla="*/ 1916349 h 1921393"/>
              <a:gd name="connsiteX12" fmla="*/ 0 w 1790752"/>
              <a:gd name="connsiteY12" fmla="*/ 1906621 h 1921393"/>
              <a:gd name="connsiteX13" fmla="*/ 0 w 1790752"/>
              <a:gd name="connsiteY13" fmla="*/ 1906621 h 1921393"/>
              <a:gd name="connsiteX0" fmla="*/ 1780162 w 1790752"/>
              <a:gd name="connsiteY0" fmla="*/ 0 h 1921772"/>
              <a:gd name="connsiteX1" fmla="*/ 1789890 w 1790752"/>
              <a:gd name="connsiteY1" fmla="*/ 486383 h 1921772"/>
              <a:gd name="connsiteX2" fmla="*/ 1760707 w 1790752"/>
              <a:gd name="connsiteY2" fmla="*/ 933855 h 1921772"/>
              <a:gd name="connsiteX3" fmla="*/ 1741251 w 1790752"/>
              <a:gd name="connsiteY3" fmla="*/ 1293779 h 1921772"/>
              <a:gd name="connsiteX4" fmla="*/ 1634247 w 1790752"/>
              <a:gd name="connsiteY4" fmla="*/ 1566153 h 1921772"/>
              <a:gd name="connsiteX5" fmla="*/ 1410511 w 1790752"/>
              <a:gd name="connsiteY5" fmla="*/ 1741251 h 1921772"/>
              <a:gd name="connsiteX6" fmla="*/ 1225685 w 1790752"/>
              <a:gd name="connsiteY6" fmla="*/ 1789889 h 1921772"/>
              <a:gd name="connsiteX7" fmla="*/ 992222 w 1790752"/>
              <a:gd name="connsiteY7" fmla="*/ 1819072 h 1921772"/>
              <a:gd name="connsiteX8" fmla="*/ 787941 w 1790752"/>
              <a:gd name="connsiteY8" fmla="*/ 1848255 h 1921772"/>
              <a:gd name="connsiteX9" fmla="*/ 340468 w 1790752"/>
              <a:gd name="connsiteY9" fmla="*/ 1916349 h 1921772"/>
              <a:gd name="connsiteX10" fmla="*/ 175098 w 1790752"/>
              <a:gd name="connsiteY10" fmla="*/ 1916349 h 1921772"/>
              <a:gd name="connsiteX11" fmla="*/ 0 w 1790752"/>
              <a:gd name="connsiteY11" fmla="*/ 1906621 h 1921772"/>
              <a:gd name="connsiteX12" fmla="*/ 0 w 1790752"/>
              <a:gd name="connsiteY12" fmla="*/ 1906621 h 1921772"/>
              <a:gd name="connsiteX0" fmla="*/ 1780162 w 1790752"/>
              <a:gd name="connsiteY0" fmla="*/ 0 h 1919236"/>
              <a:gd name="connsiteX1" fmla="*/ 1789890 w 1790752"/>
              <a:gd name="connsiteY1" fmla="*/ 486383 h 1919236"/>
              <a:gd name="connsiteX2" fmla="*/ 1760707 w 1790752"/>
              <a:gd name="connsiteY2" fmla="*/ 933855 h 1919236"/>
              <a:gd name="connsiteX3" fmla="*/ 1741251 w 1790752"/>
              <a:gd name="connsiteY3" fmla="*/ 1293779 h 1919236"/>
              <a:gd name="connsiteX4" fmla="*/ 1634247 w 1790752"/>
              <a:gd name="connsiteY4" fmla="*/ 1566153 h 1919236"/>
              <a:gd name="connsiteX5" fmla="*/ 1410511 w 1790752"/>
              <a:gd name="connsiteY5" fmla="*/ 1741251 h 1919236"/>
              <a:gd name="connsiteX6" fmla="*/ 1225685 w 1790752"/>
              <a:gd name="connsiteY6" fmla="*/ 1789889 h 1919236"/>
              <a:gd name="connsiteX7" fmla="*/ 992222 w 1790752"/>
              <a:gd name="connsiteY7" fmla="*/ 1819072 h 1919236"/>
              <a:gd name="connsiteX8" fmla="*/ 787941 w 1790752"/>
              <a:gd name="connsiteY8" fmla="*/ 1848255 h 1919236"/>
              <a:gd name="connsiteX9" fmla="*/ 340468 w 1790752"/>
              <a:gd name="connsiteY9" fmla="*/ 1916349 h 1919236"/>
              <a:gd name="connsiteX10" fmla="*/ 0 w 1790752"/>
              <a:gd name="connsiteY10" fmla="*/ 1906621 h 1919236"/>
              <a:gd name="connsiteX11" fmla="*/ 0 w 1790752"/>
              <a:gd name="connsiteY11" fmla="*/ 1906621 h 1919236"/>
              <a:gd name="connsiteX0" fmla="*/ 1780162 w 1790752"/>
              <a:gd name="connsiteY0" fmla="*/ 0 h 1906621"/>
              <a:gd name="connsiteX1" fmla="*/ 1789890 w 1790752"/>
              <a:gd name="connsiteY1" fmla="*/ 486383 h 1906621"/>
              <a:gd name="connsiteX2" fmla="*/ 1760707 w 1790752"/>
              <a:gd name="connsiteY2" fmla="*/ 933855 h 1906621"/>
              <a:gd name="connsiteX3" fmla="*/ 1741251 w 1790752"/>
              <a:gd name="connsiteY3" fmla="*/ 1293779 h 1906621"/>
              <a:gd name="connsiteX4" fmla="*/ 1634247 w 1790752"/>
              <a:gd name="connsiteY4" fmla="*/ 1566153 h 1906621"/>
              <a:gd name="connsiteX5" fmla="*/ 1410511 w 1790752"/>
              <a:gd name="connsiteY5" fmla="*/ 1741251 h 1906621"/>
              <a:gd name="connsiteX6" fmla="*/ 1225685 w 1790752"/>
              <a:gd name="connsiteY6" fmla="*/ 1789889 h 1906621"/>
              <a:gd name="connsiteX7" fmla="*/ 992222 w 1790752"/>
              <a:gd name="connsiteY7" fmla="*/ 1819072 h 1906621"/>
              <a:gd name="connsiteX8" fmla="*/ 787941 w 1790752"/>
              <a:gd name="connsiteY8" fmla="*/ 1848255 h 1906621"/>
              <a:gd name="connsiteX9" fmla="*/ 0 w 1790752"/>
              <a:gd name="connsiteY9" fmla="*/ 1906621 h 1906621"/>
              <a:gd name="connsiteX10" fmla="*/ 0 w 1790752"/>
              <a:gd name="connsiteY10" fmla="*/ 1906621 h 1906621"/>
              <a:gd name="connsiteX0" fmla="*/ 1780162 w 1790752"/>
              <a:gd name="connsiteY0" fmla="*/ 0 h 1906621"/>
              <a:gd name="connsiteX1" fmla="*/ 1789890 w 1790752"/>
              <a:gd name="connsiteY1" fmla="*/ 486383 h 1906621"/>
              <a:gd name="connsiteX2" fmla="*/ 1760707 w 1790752"/>
              <a:gd name="connsiteY2" fmla="*/ 933855 h 1906621"/>
              <a:gd name="connsiteX3" fmla="*/ 1741251 w 1790752"/>
              <a:gd name="connsiteY3" fmla="*/ 1293779 h 1906621"/>
              <a:gd name="connsiteX4" fmla="*/ 1634247 w 1790752"/>
              <a:gd name="connsiteY4" fmla="*/ 1566153 h 1906621"/>
              <a:gd name="connsiteX5" fmla="*/ 1410511 w 1790752"/>
              <a:gd name="connsiteY5" fmla="*/ 1741251 h 1906621"/>
              <a:gd name="connsiteX6" fmla="*/ 1225685 w 1790752"/>
              <a:gd name="connsiteY6" fmla="*/ 1789889 h 1906621"/>
              <a:gd name="connsiteX7" fmla="*/ 992222 w 1790752"/>
              <a:gd name="connsiteY7" fmla="*/ 1819072 h 1906621"/>
              <a:gd name="connsiteX8" fmla="*/ 535022 w 1790752"/>
              <a:gd name="connsiteY8" fmla="*/ 1887166 h 1906621"/>
              <a:gd name="connsiteX9" fmla="*/ 0 w 1790752"/>
              <a:gd name="connsiteY9" fmla="*/ 1906621 h 1906621"/>
              <a:gd name="connsiteX10" fmla="*/ 0 w 1790752"/>
              <a:gd name="connsiteY10" fmla="*/ 1906621 h 1906621"/>
              <a:gd name="connsiteX0" fmla="*/ 1780162 w 1790752"/>
              <a:gd name="connsiteY0" fmla="*/ 0 h 1913105"/>
              <a:gd name="connsiteX1" fmla="*/ 1789890 w 1790752"/>
              <a:gd name="connsiteY1" fmla="*/ 486383 h 1913105"/>
              <a:gd name="connsiteX2" fmla="*/ 1760707 w 1790752"/>
              <a:gd name="connsiteY2" fmla="*/ 933855 h 1913105"/>
              <a:gd name="connsiteX3" fmla="*/ 1741251 w 1790752"/>
              <a:gd name="connsiteY3" fmla="*/ 1293779 h 1913105"/>
              <a:gd name="connsiteX4" fmla="*/ 1634247 w 1790752"/>
              <a:gd name="connsiteY4" fmla="*/ 1566153 h 1913105"/>
              <a:gd name="connsiteX5" fmla="*/ 1410511 w 1790752"/>
              <a:gd name="connsiteY5" fmla="*/ 1741251 h 1913105"/>
              <a:gd name="connsiteX6" fmla="*/ 1225685 w 1790752"/>
              <a:gd name="connsiteY6" fmla="*/ 1789889 h 1913105"/>
              <a:gd name="connsiteX7" fmla="*/ 992222 w 1790752"/>
              <a:gd name="connsiteY7" fmla="*/ 1819072 h 1913105"/>
              <a:gd name="connsiteX8" fmla="*/ 544750 w 1790752"/>
              <a:gd name="connsiteY8" fmla="*/ 1906621 h 1913105"/>
              <a:gd name="connsiteX9" fmla="*/ 0 w 1790752"/>
              <a:gd name="connsiteY9" fmla="*/ 1906621 h 1913105"/>
              <a:gd name="connsiteX10" fmla="*/ 0 w 1790752"/>
              <a:gd name="connsiteY10" fmla="*/ 1906621 h 1913105"/>
              <a:gd name="connsiteX0" fmla="*/ 1780162 w 1790752"/>
              <a:gd name="connsiteY0" fmla="*/ 0 h 1908782"/>
              <a:gd name="connsiteX1" fmla="*/ 1789890 w 1790752"/>
              <a:gd name="connsiteY1" fmla="*/ 486383 h 1908782"/>
              <a:gd name="connsiteX2" fmla="*/ 1760707 w 1790752"/>
              <a:gd name="connsiteY2" fmla="*/ 933855 h 1908782"/>
              <a:gd name="connsiteX3" fmla="*/ 1741251 w 1790752"/>
              <a:gd name="connsiteY3" fmla="*/ 1293779 h 1908782"/>
              <a:gd name="connsiteX4" fmla="*/ 1634247 w 1790752"/>
              <a:gd name="connsiteY4" fmla="*/ 1566153 h 1908782"/>
              <a:gd name="connsiteX5" fmla="*/ 1410511 w 1790752"/>
              <a:gd name="connsiteY5" fmla="*/ 1741251 h 1908782"/>
              <a:gd name="connsiteX6" fmla="*/ 1225685 w 1790752"/>
              <a:gd name="connsiteY6" fmla="*/ 1789889 h 1908782"/>
              <a:gd name="connsiteX7" fmla="*/ 1011677 w 1790752"/>
              <a:gd name="connsiteY7" fmla="*/ 1877438 h 1908782"/>
              <a:gd name="connsiteX8" fmla="*/ 544750 w 1790752"/>
              <a:gd name="connsiteY8" fmla="*/ 1906621 h 1908782"/>
              <a:gd name="connsiteX9" fmla="*/ 0 w 1790752"/>
              <a:gd name="connsiteY9" fmla="*/ 1906621 h 1908782"/>
              <a:gd name="connsiteX10" fmla="*/ 0 w 1790752"/>
              <a:gd name="connsiteY10" fmla="*/ 1906621 h 1908782"/>
              <a:gd name="connsiteX0" fmla="*/ 1780162 w 1790752"/>
              <a:gd name="connsiteY0" fmla="*/ 0 h 1908782"/>
              <a:gd name="connsiteX1" fmla="*/ 1789890 w 1790752"/>
              <a:gd name="connsiteY1" fmla="*/ 486383 h 1908782"/>
              <a:gd name="connsiteX2" fmla="*/ 1760707 w 1790752"/>
              <a:gd name="connsiteY2" fmla="*/ 933855 h 1908782"/>
              <a:gd name="connsiteX3" fmla="*/ 1741251 w 1790752"/>
              <a:gd name="connsiteY3" fmla="*/ 1293779 h 1908782"/>
              <a:gd name="connsiteX4" fmla="*/ 1634247 w 1790752"/>
              <a:gd name="connsiteY4" fmla="*/ 1566153 h 1908782"/>
              <a:gd name="connsiteX5" fmla="*/ 1410511 w 1790752"/>
              <a:gd name="connsiteY5" fmla="*/ 1741251 h 1908782"/>
              <a:gd name="connsiteX6" fmla="*/ 1303506 w 1790752"/>
              <a:gd name="connsiteY6" fmla="*/ 1857983 h 1908782"/>
              <a:gd name="connsiteX7" fmla="*/ 1011677 w 1790752"/>
              <a:gd name="connsiteY7" fmla="*/ 1877438 h 1908782"/>
              <a:gd name="connsiteX8" fmla="*/ 544750 w 1790752"/>
              <a:gd name="connsiteY8" fmla="*/ 1906621 h 1908782"/>
              <a:gd name="connsiteX9" fmla="*/ 0 w 1790752"/>
              <a:gd name="connsiteY9" fmla="*/ 1906621 h 1908782"/>
              <a:gd name="connsiteX10" fmla="*/ 0 w 1790752"/>
              <a:gd name="connsiteY10" fmla="*/ 1906621 h 1908782"/>
              <a:gd name="connsiteX0" fmla="*/ 1780162 w 1790752"/>
              <a:gd name="connsiteY0" fmla="*/ 0 h 1908782"/>
              <a:gd name="connsiteX1" fmla="*/ 1789890 w 1790752"/>
              <a:gd name="connsiteY1" fmla="*/ 486383 h 1908782"/>
              <a:gd name="connsiteX2" fmla="*/ 1760707 w 1790752"/>
              <a:gd name="connsiteY2" fmla="*/ 933855 h 1908782"/>
              <a:gd name="connsiteX3" fmla="*/ 1741251 w 1790752"/>
              <a:gd name="connsiteY3" fmla="*/ 1293779 h 1908782"/>
              <a:gd name="connsiteX4" fmla="*/ 1634247 w 1790752"/>
              <a:gd name="connsiteY4" fmla="*/ 1566153 h 1908782"/>
              <a:gd name="connsiteX5" fmla="*/ 1536970 w 1790752"/>
              <a:gd name="connsiteY5" fmla="*/ 1809345 h 1908782"/>
              <a:gd name="connsiteX6" fmla="*/ 1303506 w 1790752"/>
              <a:gd name="connsiteY6" fmla="*/ 1857983 h 1908782"/>
              <a:gd name="connsiteX7" fmla="*/ 1011677 w 1790752"/>
              <a:gd name="connsiteY7" fmla="*/ 1877438 h 1908782"/>
              <a:gd name="connsiteX8" fmla="*/ 544750 w 1790752"/>
              <a:gd name="connsiteY8" fmla="*/ 1906621 h 1908782"/>
              <a:gd name="connsiteX9" fmla="*/ 0 w 1790752"/>
              <a:gd name="connsiteY9" fmla="*/ 1906621 h 1908782"/>
              <a:gd name="connsiteX10" fmla="*/ 0 w 1790752"/>
              <a:gd name="connsiteY10" fmla="*/ 1906621 h 1908782"/>
              <a:gd name="connsiteX0" fmla="*/ 1780162 w 1790752"/>
              <a:gd name="connsiteY0" fmla="*/ 0 h 1908782"/>
              <a:gd name="connsiteX1" fmla="*/ 1789890 w 1790752"/>
              <a:gd name="connsiteY1" fmla="*/ 486383 h 1908782"/>
              <a:gd name="connsiteX2" fmla="*/ 1760707 w 1790752"/>
              <a:gd name="connsiteY2" fmla="*/ 933855 h 1908782"/>
              <a:gd name="connsiteX3" fmla="*/ 1741251 w 1790752"/>
              <a:gd name="connsiteY3" fmla="*/ 1293779 h 1908782"/>
              <a:gd name="connsiteX4" fmla="*/ 1712069 w 1790752"/>
              <a:gd name="connsiteY4" fmla="*/ 1566153 h 1908782"/>
              <a:gd name="connsiteX5" fmla="*/ 1536970 w 1790752"/>
              <a:gd name="connsiteY5" fmla="*/ 1809345 h 1908782"/>
              <a:gd name="connsiteX6" fmla="*/ 1303506 w 1790752"/>
              <a:gd name="connsiteY6" fmla="*/ 1857983 h 1908782"/>
              <a:gd name="connsiteX7" fmla="*/ 1011677 w 1790752"/>
              <a:gd name="connsiteY7" fmla="*/ 1877438 h 1908782"/>
              <a:gd name="connsiteX8" fmla="*/ 544750 w 1790752"/>
              <a:gd name="connsiteY8" fmla="*/ 1906621 h 1908782"/>
              <a:gd name="connsiteX9" fmla="*/ 0 w 1790752"/>
              <a:gd name="connsiteY9" fmla="*/ 1906621 h 1908782"/>
              <a:gd name="connsiteX10" fmla="*/ 0 w 1790752"/>
              <a:gd name="connsiteY10" fmla="*/ 1906621 h 190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0752" h="1908782">
                <a:moveTo>
                  <a:pt x="1780162" y="0"/>
                </a:moveTo>
                <a:cubicBezTo>
                  <a:pt x="1786647" y="165370"/>
                  <a:pt x="1793132" y="330741"/>
                  <a:pt x="1789890" y="486383"/>
                </a:cubicBezTo>
                <a:cubicBezTo>
                  <a:pt x="1786648" y="642025"/>
                  <a:pt x="1768813" y="799289"/>
                  <a:pt x="1760707" y="933855"/>
                </a:cubicBezTo>
                <a:cubicBezTo>
                  <a:pt x="1752601" y="1068421"/>
                  <a:pt x="1749357" y="1188396"/>
                  <a:pt x="1741251" y="1293779"/>
                </a:cubicBezTo>
                <a:cubicBezTo>
                  <a:pt x="1733145" y="1399162"/>
                  <a:pt x="1746116" y="1480225"/>
                  <a:pt x="1712069" y="1566153"/>
                </a:cubicBezTo>
                <a:cubicBezTo>
                  <a:pt x="1678022" y="1652081"/>
                  <a:pt x="1605064" y="1760707"/>
                  <a:pt x="1536970" y="1809345"/>
                </a:cubicBezTo>
                <a:cubicBezTo>
                  <a:pt x="1468876" y="1857983"/>
                  <a:pt x="1391055" y="1846634"/>
                  <a:pt x="1303506" y="1857983"/>
                </a:cubicBezTo>
                <a:cubicBezTo>
                  <a:pt x="1215957" y="1869332"/>
                  <a:pt x="1138136" y="1869332"/>
                  <a:pt x="1011677" y="1877438"/>
                </a:cubicBezTo>
                <a:cubicBezTo>
                  <a:pt x="885218" y="1885544"/>
                  <a:pt x="713363" y="1901757"/>
                  <a:pt x="544750" y="1906621"/>
                </a:cubicBezTo>
                <a:cubicBezTo>
                  <a:pt x="376137" y="1911485"/>
                  <a:pt x="90792" y="1906621"/>
                  <a:pt x="0" y="1906621"/>
                </a:cubicBezTo>
                <a:lnTo>
                  <a:pt x="0" y="1906621"/>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9299714" y="5156217"/>
            <a:ext cx="1867639" cy="646331"/>
          </a:xfrm>
          <a:prstGeom prst="rect">
            <a:avLst/>
          </a:prstGeom>
          <a:noFill/>
        </p:spPr>
        <p:txBody>
          <a:bodyPr wrap="square" rtlCol="0">
            <a:spAutoFit/>
          </a:bodyPr>
          <a:lstStyle/>
          <a:p>
            <a:r>
              <a:rPr lang="en-GB" dirty="0" smtClean="0"/>
              <a:t>Modified PP for 72 Channels</a:t>
            </a:r>
            <a:endParaRPr lang="en-GB" dirty="0"/>
          </a:p>
        </p:txBody>
      </p:sp>
      <p:sp>
        <p:nvSpPr>
          <p:cNvPr id="24" name="TextBox 23"/>
          <p:cNvSpPr txBox="1"/>
          <p:nvPr/>
        </p:nvSpPr>
        <p:spPr>
          <a:xfrm>
            <a:off x="5216569" y="5990839"/>
            <a:ext cx="1719104" cy="646331"/>
          </a:xfrm>
          <a:prstGeom prst="rect">
            <a:avLst/>
          </a:prstGeom>
          <a:noFill/>
        </p:spPr>
        <p:txBody>
          <a:bodyPr wrap="square" rtlCol="0">
            <a:spAutoFit/>
          </a:bodyPr>
          <a:lstStyle/>
          <a:p>
            <a:r>
              <a:rPr lang="en-GB" dirty="0"/>
              <a:t>x</a:t>
            </a:r>
            <a:r>
              <a:rPr lang="en-GB" dirty="0" smtClean="0"/>
              <a:t>8 HV Umbilical cables</a:t>
            </a:r>
            <a:endParaRPr lang="en-GB" dirty="0"/>
          </a:p>
        </p:txBody>
      </p:sp>
      <p:sp>
        <p:nvSpPr>
          <p:cNvPr id="25" name="TextBox 24"/>
          <p:cNvSpPr txBox="1"/>
          <p:nvPr/>
        </p:nvSpPr>
        <p:spPr>
          <a:xfrm>
            <a:off x="3679490" y="1476414"/>
            <a:ext cx="2355186" cy="646331"/>
          </a:xfrm>
          <a:prstGeom prst="rect">
            <a:avLst/>
          </a:prstGeom>
          <a:solidFill>
            <a:srgbClr val="FFC000"/>
          </a:solidFill>
        </p:spPr>
        <p:txBody>
          <a:bodyPr wrap="square" rtlCol="0">
            <a:spAutoFit/>
          </a:bodyPr>
          <a:lstStyle/>
          <a:p>
            <a:r>
              <a:rPr lang="en-GB" dirty="0" smtClean="0"/>
              <a:t>Co-axial HV connectors through out</a:t>
            </a:r>
            <a:endParaRPr lang="en-GB" dirty="0"/>
          </a:p>
        </p:txBody>
      </p:sp>
      <p:sp>
        <p:nvSpPr>
          <p:cNvPr id="26" name="TextBox 25"/>
          <p:cNvSpPr txBox="1"/>
          <p:nvPr/>
        </p:nvSpPr>
        <p:spPr>
          <a:xfrm>
            <a:off x="11030718" y="2586442"/>
            <a:ext cx="1141678" cy="584775"/>
          </a:xfrm>
          <a:prstGeom prst="rect">
            <a:avLst/>
          </a:prstGeom>
          <a:noFill/>
        </p:spPr>
        <p:txBody>
          <a:bodyPr wrap="square" rtlCol="0">
            <a:spAutoFit/>
          </a:bodyPr>
          <a:lstStyle/>
          <a:p>
            <a:r>
              <a:rPr lang="en-GB" sz="1600" dirty="0" smtClean="0"/>
              <a:t>X72 Chambers</a:t>
            </a:r>
            <a:endParaRPr lang="en-GB" sz="1600" dirty="0"/>
          </a:p>
        </p:txBody>
      </p:sp>
      <p:sp>
        <p:nvSpPr>
          <p:cNvPr id="27" name="Slide Number Placeholder 26"/>
          <p:cNvSpPr>
            <a:spLocks noGrp="1"/>
          </p:cNvSpPr>
          <p:nvPr>
            <p:ph type="sldNum" sz="quarter" idx="12"/>
          </p:nvPr>
        </p:nvSpPr>
        <p:spPr/>
        <p:txBody>
          <a:bodyPr/>
          <a:lstStyle/>
          <a:p>
            <a:fld id="{EDBE65E2-01A7-4774-B3FE-3AF8D42C6740}" type="slidenum">
              <a:rPr lang="en-GB" smtClean="0"/>
              <a:t>11</a:t>
            </a:fld>
            <a:endParaRPr lang="en-GB"/>
          </a:p>
        </p:txBody>
      </p:sp>
      <p:sp>
        <p:nvSpPr>
          <p:cNvPr id="28" name="TextBox 27"/>
          <p:cNvSpPr txBox="1"/>
          <p:nvPr/>
        </p:nvSpPr>
        <p:spPr>
          <a:xfrm>
            <a:off x="8265267" y="6171684"/>
            <a:ext cx="3433866" cy="369332"/>
          </a:xfrm>
          <a:prstGeom prst="rect">
            <a:avLst/>
          </a:prstGeom>
          <a:solidFill>
            <a:srgbClr val="FFC000"/>
          </a:solidFill>
        </p:spPr>
        <p:txBody>
          <a:bodyPr wrap="square" rtlCol="0">
            <a:spAutoFit/>
          </a:bodyPr>
          <a:lstStyle/>
          <a:p>
            <a:r>
              <a:rPr lang="en-GB" dirty="0" smtClean="0"/>
              <a:t>There are other possible scenarios</a:t>
            </a:r>
            <a:endParaRPr lang="en-GB" dirty="0"/>
          </a:p>
        </p:txBody>
      </p:sp>
    </p:spTree>
    <p:extLst>
      <p:ext uri="{BB962C8B-B14F-4D97-AF65-F5344CB8AC3E}">
        <p14:creationId xmlns:p14="http://schemas.microsoft.com/office/powerpoint/2010/main" val="517997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4707" y="622570"/>
            <a:ext cx="3954293" cy="5272391"/>
          </a:xfrm>
          <a:prstGeom prst="rect">
            <a:avLst/>
          </a:prstGeom>
        </p:spPr>
      </p:pic>
      <p:sp>
        <p:nvSpPr>
          <p:cNvPr id="5" name="TextBox 4"/>
          <p:cNvSpPr txBox="1"/>
          <p:nvPr/>
        </p:nvSpPr>
        <p:spPr>
          <a:xfrm>
            <a:off x="535849" y="1412789"/>
            <a:ext cx="4645362" cy="1200329"/>
          </a:xfrm>
          <a:prstGeom prst="rect">
            <a:avLst/>
          </a:prstGeom>
          <a:noFill/>
        </p:spPr>
        <p:txBody>
          <a:bodyPr wrap="square" rtlCol="0">
            <a:spAutoFit/>
          </a:bodyPr>
          <a:lstStyle/>
          <a:p>
            <a:r>
              <a:rPr lang="en-GB" dirty="0" smtClean="0">
                <a:solidFill>
                  <a:prstClr val="black"/>
                </a:solidFill>
              </a:rPr>
              <a:t>LV Power for both RE4/1 and RE3/1 will be taken from the presently installed crates  and modules. Re-cabling to liberate 2 modules (CAEN A3009 )will require PP/</a:t>
            </a:r>
            <a:r>
              <a:rPr lang="en-GB" dirty="0" err="1" smtClean="0">
                <a:solidFill>
                  <a:prstClr val="black"/>
                </a:solidFill>
              </a:rPr>
              <a:t>Fanout</a:t>
            </a:r>
            <a:r>
              <a:rPr lang="en-GB" dirty="0" smtClean="0">
                <a:solidFill>
                  <a:prstClr val="black"/>
                </a:solidFill>
              </a:rPr>
              <a:t> space.</a:t>
            </a:r>
            <a:endParaRPr lang="en-GB" dirty="0">
              <a:solidFill>
                <a:prstClr val="black"/>
              </a:solidFill>
            </a:endParaRPr>
          </a:p>
        </p:txBody>
      </p:sp>
      <p:sp>
        <p:nvSpPr>
          <p:cNvPr id="6" name="TextBox 5"/>
          <p:cNvSpPr txBox="1"/>
          <p:nvPr/>
        </p:nvSpPr>
        <p:spPr>
          <a:xfrm>
            <a:off x="6613998" y="272534"/>
            <a:ext cx="1138136" cy="369332"/>
          </a:xfrm>
          <a:prstGeom prst="rect">
            <a:avLst/>
          </a:prstGeom>
          <a:noFill/>
        </p:spPr>
        <p:txBody>
          <a:bodyPr wrap="square" rtlCol="0">
            <a:spAutoFit/>
          </a:bodyPr>
          <a:lstStyle/>
          <a:p>
            <a:r>
              <a:rPr lang="en-GB" dirty="0" smtClean="0">
                <a:solidFill>
                  <a:prstClr val="black"/>
                </a:solidFill>
              </a:rPr>
              <a:t>X3A51</a:t>
            </a:r>
            <a:endParaRPr lang="en-GB" dirty="0">
              <a:solidFill>
                <a:prstClr val="black"/>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8530" y="2843696"/>
            <a:ext cx="2624539" cy="3499385"/>
          </a:xfrm>
          <a:prstGeom prst="rect">
            <a:avLst/>
          </a:prstGeom>
        </p:spPr>
      </p:pic>
      <p:sp>
        <p:nvSpPr>
          <p:cNvPr id="2" name="TextBox 1"/>
          <p:cNvSpPr txBox="1"/>
          <p:nvPr/>
        </p:nvSpPr>
        <p:spPr>
          <a:xfrm>
            <a:off x="1173450" y="328004"/>
            <a:ext cx="3467741" cy="646331"/>
          </a:xfrm>
          <a:prstGeom prst="rect">
            <a:avLst/>
          </a:prstGeom>
          <a:noFill/>
        </p:spPr>
        <p:txBody>
          <a:bodyPr wrap="square" rtlCol="0">
            <a:spAutoFit/>
          </a:bodyPr>
          <a:lstStyle/>
          <a:p>
            <a:r>
              <a:rPr lang="en-GB" sz="3600" dirty="0" smtClean="0">
                <a:solidFill>
                  <a:prstClr val="black"/>
                </a:solidFill>
              </a:rPr>
              <a:t>LV Power System</a:t>
            </a:r>
            <a:endParaRPr lang="en-GB" sz="3600" dirty="0">
              <a:solidFill>
                <a:prstClr val="black"/>
              </a:solidFill>
            </a:endParaRPr>
          </a:p>
        </p:txBody>
      </p:sp>
      <p:sp>
        <p:nvSpPr>
          <p:cNvPr id="3" name="Slide Number Placeholder 2"/>
          <p:cNvSpPr>
            <a:spLocks noGrp="1"/>
          </p:cNvSpPr>
          <p:nvPr>
            <p:ph type="sldNum" sz="quarter" idx="12"/>
          </p:nvPr>
        </p:nvSpPr>
        <p:spPr/>
        <p:txBody>
          <a:bodyPr/>
          <a:lstStyle/>
          <a:p>
            <a:fld id="{A7F6C5AA-CC08-F142-945E-BC6481BB1251}"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2042495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4662790" y="992220"/>
            <a:ext cx="503405" cy="39883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Rectangle 3"/>
          <p:cNvSpPr/>
          <p:nvPr/>
        </p:nvSpPr>
        <p:spPr>
          <a:xfrm>
            <a:off x="2125494" y="992221"/>
            <a:ext cx="296693" cy="398834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extBox 5"/>
          <p:cNvSpPr txBox="1"/>
          <p:nvPr/>
        </p:nvSpPr>
        <p:spPr>
          <a:xfrm>
            <a:off x="1608306" y="766864"/>
            <a:ext cx="710119" cy="369651"/>
          </a:xfrm>
          <a:prstGeom prst="rect">
            <a:avLst/>
          </a:prstGeom>
          <a:noFill/>
        </p:spPr>
        <p:txBody>
          <a:bodyPr wrap="square" rtlCol="0">
            <a:spAutoFit/>
          </a:bodyPr>
          <a:lstStyle/>
          <a:p>
            <a:r>
              <a:rPr lang="en-GB" dirty="0" smtClean="0">
                <a:solidFill>
                  <a:prstClr val="black"/>
                </a:solidFill>
              </a:rPr>
              <a:t>YE3</a:t>
            </a:r>
            <a:endParaRPr lang="en-GB" dirty="0">
              <a:solidFill>
                <a:prstClr val="black"/>
              </a:solidFill>
            </a:endParaRPr>
          </a:p>
        </p:txBody>
      </p:sp>
      <p:sp>
        <p:nvSpPr>
          <p:cNvPr id="7" name="TextBox 6"/>
          <p:cNvSpPr txBox="1"/>
          <p:nvPr/>
        </p:nvSpPr>
        <p:spPr>
          <a:xfrm>
            <a:off x="5140254" y="814286"/>
            <a:ext cx="710119" cy="369651"/>
          </a:xfrm>
          <a:prstGeom prst="rect">
            <a:avLst/>
          </a:prstGeom>
          <a:noFill/>
        </p:spPr>
        <p:txBody>
          <a:bodyPr wrap="square" rtlCol="0">
            <a:spAutoFit/>
          </a:bodyPr>
          <a:lstStyle/>
          <a:p>
            <a:r>
              <a:rPr lang="en-GB" dirty="0" smtClean="0">
                <a:solidFill>
                  <a:prstClr val="black"/>
                </a:solidFill>
              </a:rPr>
              <a:t>YE1</a:t>
            </a:r>
            <a:endParaRPr lang="en-GB" dirty="0">
              <a:solidFill>
                <a:prstClr val="black"/>
              </a:solidFill>
            </a:endParaRPr>
          </a:p>
        </p:txBody>
      </p:sp>
      <p:grpSp>
        <p:nvGrpSpPr>
          <p:cNvPr id="3" name="Group 2"/>
          <p:cNvGrpSpPr/>
          <p:nvPr/>
        </p:nvGrpSpPr>
        <p:grpSpPr>
          <a:xfrm>
            <a:off x="1448353" y="3448455"/>
            <a:ext cx="535022" cy="612842"/>
            <a:chOff x="1575881" y="2709154"/>
            <a:chExt cx="535022" cy="612842"/>
          </a:xfrm>
        </p:grpSpPr>
        <p:sp>
          <p:nvSpPr>
            <p:cNvPr id="8" name="Trapezoid 7"/>
            <p:cNvSpPr/>
            <p:nvPr/>
          </p:nvSpPr>
          <p:spPr>
            <a:xfrm rot="10800000">
              <a:off x="1575881" y="2709154"/>
              <a:ext cx="535022" cy="612842"/>
            </a:xfrm>
            <a:prstGeom prst="trapezoid">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Trapezoid 8"/>
            <p:cNvSpPr/>
            <p:nvPr/>
          </p:nvSpPr>
          <p:spPr>
            <a:xfrm rot="10800000">
              <a:off x="1690992" y="2709154"/>
              <a:ext cx="304800" cy="309663"/>
            </a:xfrm>
            <a:prstGeom prst="trapezoid">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4" name="Cube 13"/>
          <p:cNvSpPr/>
          <p:nvPr/>
        </p:nvSpPr>
        <p:spPr>
          <a:xfrm>
            <a:off x="5857672" y="3745148"/>
            <a:ext cx="513945" cy="865762"/>
          </a:xfrm>
          <a:prstGeom prst="cube">
            <a:avLst>
              <a:gd name="adj" fmla="val 13643"/>
            </a:avLst>
          </a:prstGeom>
          <a:solidFill>
            <a:schemeClr val="accent5">
              <a:lumMod val="60000"/>
              <a:lumOff val="4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Cube 16"/>
          <p:cNvSpPr/>
          <p:nvPr/>
        </p:nvSpPr>
        <p:spPr>
          <a:xfrm>
            <a:off x="10592032" y="1441476"/>
            <a:ext cx="903050" cy="1921212"/>
          </a:xfrm>
          <a:prstGeom prst="cube">
            <a:avLst>
              <a:gd name="adj" fmla="val 26892"/>
            </a:avLst>
          </a:prstGeom>
          <a:solidFill>
            <a:srgbClr val="00B0F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TextBox 17"/>
          <p:cNvSpPr txBox="1"/>
          <p:nvPr/>
        </p:nvSpPr>
        <p:spPr>
          <a:xfrm>
            <a:off x="10592032" y="992220"/>
            <a:ext cx="1274324" cy="369332"/>
          </a:xfrm>
          <a:prstGeom prst="rect">
            <a:avLst/>
          </a:prstGeom>
          <a:noFill/>
        </p:spPr>
        <p:txBody>
          <a:bodyPr wrap="square" rtlCol="0">
            <a:spAutoFit/>
          </a:bodyPr>
          <a:lstStyle/>
          <a:p>
            <a:r>
              <a:rPr lang="en-GB" dirty="0" smtClean="0">
                <a:solidFill>
                  <a:prstClr val="black"/>
                </a:solidFill>
              </a:rPr>
              <a:t>USC Racks</a:t>
            </a:r>
            <a:endParaRPr lang="en-GB" dirty="0">
              <a:solidFill>
                <a:prstClr val="black"/>
              </a:solidFill>
            </a:endParaRPr>
          </a:p>
        </p:txBody>
      </p:sp>
      <p:sp>
        <p:nvSpPr>
          <p:cNvPr id="20" name="Block Arc 19"/>
          <p:cNvSpPr/>
          <p:nvPr/>
        </p:nvSpPr>
        <p:spPr>
          <a:xfrm rot="16200000">
            <a:off x="1522381" y="1832043"/>
            <a:ext cx="573932" cy="573932"/>
          </a:xfrm>
          <a:prstGeom prst="blockArc">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21" name="Block Arc 20"/>
          <p:cNvSpPr/>
          <p:nvPr/>
        </p:nvSpPr>
        <p:spPr>
          <a:xfrm rot="5400000">
            <a:off x="5317786" y="1832043"/>
            <a:ext cx="573932" cy="573932"/>
          </a:xfrm>
          <a:prstGeom prst="blockArc">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22" name="Rectangle 21"/>
          <p:cNvSpPr/>
          <p:nvPr/>
        </p:nvSpPr>
        <p:spPr>
          <a:xfrm>
            <a:off x="1801237" y="1832043"/>
            <a:ext cx="3803515" cy="14267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2" name="TextBox 31"/>
          <p:cNvSpPr txBox="1"/>
          <p:nvPr/>
        </p:nvSpPr>
        <p:spPr>
          <a:xfrm>
            <a:off x="5544763" y="3332537"/>
            <a:ext cx="943587" cy="369332"/>
          </a:xfrm>
          <a:prstGeom prst="rect">
            <a:avLst/>
          </a:prstGeom>
          <a:noFill/>
        </p:spPr>
        <p:txBody>
          <a:bodyPr wrap="square" rtlCol="0">
            <a:spAutoFit/>
          </a:bodyPr>
          <a:lstStyle/>
          <a:p>
            <a:r>
              <a:rPr lang="en-GB" dirty="0" smtClean="0">
                <a:solidFill>
                  <a:prstClr val="black"/>
                </a:solidFill>
              </a:rPr>
              <a:t>YE1 PP</a:t>
            </a:r>
            <a:endParaRPr lang="en-GB" dirty="0">
              <a:solidFill>
                <a:prstClr val="black"/>
              </a:solidFill>
            </a:endParaRPr>
          </a:p>
        </p:txBody>
      </p:sp>
      <p:sp>
        <p:nvSpPr>
          <p:cNvPr id="33" name="Block Arc 32"/>
          <p:cNvSpPr/>
          <p:nvPr/>
        </p:nvSpPr>
        <p:spPr>
          <a:xfrm rot="16200000">
            <a:off x="4857440" y="5425889"/>
            <a:ext cx="936000" cy="936000"/>
          </a:xfrm>
          <a:prstGeom prst="blockArc">
            <a:avLst>
              <a:gd name="adj1" fmla="val 10800000"/>
              <a:gd name="adj2" fmla="val 0"/>
              <a:gd name="adj3" fmla="val 16258"/>
            </a:avLst>
          </a:prstGeom>
          <a:solidFill>
            <a:schemeClr val="accent4">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34" name="Block Arc 33"/>
          <p:cNvSpPr/>
          <p:nvPr/>
        </p:nvSpPr>
        <p:spPr>
          <a:xfrm rot="5400000">
            <a:off x="7374296" y="5435632"/>
            <a:ext cx="936000" cy="936000"/>
          </a:xfrm>
          <a:prstGeom prst="blockArc">
            <a:avLst>
              <a:gd name="adj1" fmla="val 10800000"/>
              <a:gd name="adj2" fmla="val 0"/>
              <a:gd name="adj3" fmla="val 16258"/>
            </a:avLst>
          </a:prstGeom>
          <a:solidFill>
            <a:schemeClr val="accent4">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35" name="Rectangle 34"/>
          <p:cNvSpPr/>
          <p:nvPr/>
        </p:nvSpPr>
        <p:spPr>
          <a:xfrm>
            <a:off x="5325440" y="6204100"/>
            <a:ext cx="2527234" cy="167532"/>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6" name="TextBox 35"/>
          <p:cNvSpPr txBox="1"/>
          <p:nvPr/>
        </p:nvSpPr>
        <p:spPr>
          <a:xfrm>
            <a:off x="2738334" y="1528864"/>
            <a:ext cx="1918067" cy="338554"/>
          </a:xfrm>
          <a:prstGeom prst="rect">
            <a:avLst/>
          </a:prstGeom>
          <a:noFill/>
        </p:spPr>
        <p:txBody>
          <a:bodyPr wrap="square" rtlCol="0">
            <a:spAutoFit/>
          </a:bodyPr>
          <a:lstStyle/>
          <a:p>
            <a:r>
              <a:rPr lang="en-GB" sz="1600" dirty="0" smtClean="0">
                <a:solidFill>
                  <a:prstClr val="black"/>
                </a:solidFill>
              </a:rPr>
              <a:t>Mini Cable Chains</a:t>
            </a:r>
            <a:endParaRPr lang="en-GB" sz="1600" dirty="0">
              <a:solidFill>
                <a:prstClr val="black"/>
              </a:solidFill>
            </a:endParaRPr>
          </a:p>
        </p:txBody>
      </p:sp>
      <p:sp>
        <p:nvSpPr>
          <p:cNvPr id="37" name="TextBox 36"/>
          <p:cNvSpPr txBox="1"/>
          <p:nvPr/>
        </p:nvSpPr>
        <p:spPr>
          <a:xfrm>
            <a:off x="6017903" y="5875538"/>
            <a:ext cx="1918067" cy="338554"/>
          </a:xfrm>
          <a:prstGeom prst="rect">
            <a:avLst/>
          </a:prstGeom>
          <a:noFill/>
        </p:spPr>
        <p:txBody>
          <a:bodyPr wrap="square" rtlCol="0">
            <a:spAutoFit/>
          </a:bodyPr>
          <a:lstStyle/>
          <a:p>
            <a:r>
              <a:rPr lang="en-GB" sz="1600" dirty="0" smtClean="0">
                <a:solidFill>
                  <a:prstClr val="black"/>
                </a:solidFill>
              </a:rPr>
              <a:t>Main Cable Chains</a:t>
            </a:r>
            <a:endParaRPr lang="en-GB" sz="1600" dirty="0">
              <a:solidFill>
                <a:prstClr val="black"/>
              </a:solidFill>
            </a:endParaRPr>
          </a:p>
        </p:txBody>
      </p:sp>
      <p:sp>
        <p:nvSpPr>
          <p:cNvPr id="39" name="TextBox 38"/>
          <p:cNvSpPr txBox="1"/>
          <p:nvPr/>
        </p:nvSpPr>
        <p:spPr>
          <a:xfrm>
            <a:off x="8346738" y="474222"/>
            <a:ext cx="787940" cy="377758"/>
          </a:xfrm>
          <a:prstGeom prst="rect">
            <a:avLst/>
          </a:prstGeom>
          <a:solidFill>
            <a:srgbClr val="FFC000"/>
          </a:solidFill>
        </p:spPr>
        <p:txBody>
          <a:bodyPr wrap="square" rtlCol="0">
            <a:spAutoFit/>
          </a:bodyPr>
          <a:lstStyle/>
          <a:p>
            <a:r>
              <a:rPr lang="en-GB" dirty="0" smtClean="0">
                <a:solidFill>
                  <a:prstClr val="black"/>
                </a:solidFill>
              </a:rPr>
              <a:t>UXC</a:t>
            </a:r>
            <a:endParaRPr lang="en-GB" dirty="0">
              <a:solidFill>
                <a:prstClr val="black"/>
              </a:solidFill>
            </a:endParaRPr>
          </a:p>
        </p:txBody>
      </p:sp>
      <p:sp>
        <p:nvSpPr>
          <p:cNvPr id="40" name="TextBox 39"/>
          <p:cNvSpPr txBox="1"/>
          <p:nvPr/>
        </p:nvSpPr>
        <p:spPr>
          <a:xfrm>
            <a:off x="10212426" y="471789"/>
            <a:ext cx="787940" cy="377758"/>
          </a:xfrm>
          <a:prstGeom prst="rect">
            <a:avLst/>
          </a:prstGeom>
          <a:solidFill>
            <a:srgbClr val="FFC000"/>
          </a:solidFill>
          <a:ln>
            <a:solidFill>
              <a:srgbClr val="FFC000"/>
            </a:solidFill>
          </a:ln>
        </p:spPr>
        <p:txBody>
          <a:bodyPr wrap="square" rtlCol="0">
            <a:spAutoFit/>
          </a:bodyPr>
          <a:lstStyle/>
          <a:p>
            <a:r>
              <a:rPr lang="en-GB" dirty="0" smtClean="0">
                <a:solidFill>
                  <a:prstClr val="black"/>
                </a:solidFill>
              </a:rPr>
              <a:t>USC</a:t>
            </a:r>
            <a:endParaRPr lang="en-GB" dirty="0">
              <a:solidFill>
                <a:prstClr val="black"/>
              </a:solidFill>
            </a:endParaRPr>
          </a:p>
        </p:txBody>
      </p:sp>
      <p:sp>
        <p:nvSpPr>
          <p:cNvPr id="44" name="Freeform 43"/>
          <p:cNvSpPr/>
          <p:nvPr/>
        </p:nvSpPr>
        <p:spPr>
          <a:xfrm>
            <a:off x="5317428" y="2321592"/>
            <a:ext cx="548351" cy="1830317"/>
          </a:xfrm>
          <a:custGeom>
            <a:avLst/>
            <a:gdLst>
              <a:gd name="connsiteX0" fmla="*/ 275976 w 548351"/>
              <a:gd name="connsiteY0" fmla="*/ 13756 h 1823101"/>
              <a:gd name="connsiteX1" fmla="*/ 149517 w 548351"/>
              <a:gd name="connsiteY1" fmla="*/ 4029 h 1823101"/>
              <a:gd name="connsiteX2" fmla="*/ 23057 w 548351"/>
              <a:gd name="connsiteY2" fmla="*/ 72122 h 1823101"/>
              <a:gd name="connsiteX3" fmla="*/ 3602 w 548351"/>
              <a:gd name="connsiteY3" fmla="*/ 140216 h 1823101"/>
              <a:gd name="connsiteX4" fmla="*/ 3602 w 548351"/>
              <a:gd name="connsiteY4" fmla="*/ 344497 h 1823101"/>
              <a:gd name="connsiteX5" fmla="*/ 3602 w 548351"/>
              <a:gd name="connsiteY5" fmla="*/ 519595 h 1823101"/>
              <a:gd name="connsiteX6" fmla="*/ 52240 w 548351"/>
              <a:gd name="connsiteY6" fmla="*/ 772514 h 1823101"/>
              <a:gd name="connsiteX7" fmla="*/ 32785 w 548351"/>
              <a:gd name="connsiteY7" fmla="*/ 1083799 h 1823101"/>
              <a:gd name="connsiteX8" fmla="*/ 91151 w 548351"/>
              <a:gd name="connsiteY8" fmla="*/ 1326990 h 1823101"/>
              <a:gd name="connsiteX9" fmla="*/ 188427 w 548351"/>
              <a:gd name="connsiteY9" fmla="*/ 1696641 h 1823101"/>
              <a:gd name="connsiteX10" fmla="*/ 363525 w 548351"/>
              <a:gd name="connsiteY10" fmla="*/ 1793918 h 1823101"/>
              <a:gd name="connsiteX11" fmla="*/ 548351 w 548351"/>
              <a:gd name="connsiteY11" fmla="*/ 1823101 h 1823101"/>
              <a:gd name="connsiteX12" fmla="*/ 548351 w 548351"/>
              <a:gd name="connsiteY12" fmla="*/ 1823101 h 1823101"/>
              <a:gd name="connsiteX0" fmla="*/ 274536 w 546911"/>
              <a:gd name="connsiteY0" fmla="*/ 13756 h 1823101"/>
              <a:gd name="connsiteX1" fmla="*/ 148077 w 546911"/>
              <a:gd name="connsiteY1" fmla="*/ 4029 h 1823101"/>
              <a:gd name="connsiteX2" fmla="*/ 21617 w 546911"/>
              <a:gd name="connsiteY2" fmla="*/ 72122 h 1823101"/>
              <a:gd name="connsiteX3" fmla="*/ 2162 w 546911"/>
              <a:gd name="connsiteY3" fmla="*/ 140216 h 1823101"/>
              <a:gd name="connsiteX4" fmla="*/ 2162 w 546911"/>
              <a:gd name="connsiteY4" fmla="*/ 344497 h 1823101"/>
              <a:gd name="connsiteX5" fmla="*/ 2162 w 546911"/>
              <a:gd name="connsiteY5" fmla="*/ 519595 h 1823101"/>
              <a:gd name="connsiteX6" fmla="*/ 2162 w 546911"/>
              <a:gd name="connsiteY6" fmla="*/ 753058 h 1823101"/>
              <a:gd name="connsiteX7" fmla="*/ 31345 w 546911"/>
              <a:gd name="connsiteY7" fmla="*/ 1083799 h 1823101"/>
              <a:gd name="connsiteX8" fmla="*/ 89711 w 546911"/>
              <a:gd name="connsiteY8" fmla="*/ 1326990 h 1823101"/>
              <a:gd name="connsiteX9" fmla="*/ 186987 w 546911"/>
              <a:gd name="connsiteY9" fmla="*/ 1696641 h 1823101"/>
              <a:gd name="connsiteX10" fmla="*/ 362085 w 546911"/>
              <a:gd name="connsiteY10" fmla="*/ 1793918 h 1823101"/>
              <a:gd name="connsiteX11" fmla="*/ 546911 w 546911"/>
              <a:gd name="connsiteY11" fmla="*/ 1823101 h 1823101"/>
              <a:gd name="connsiteX12" fmla="*/ 546911 w 546911"/>
              <a:gd name="connsiteY12" fmla="*/ 1823101 h 1823101"/>
              <a:gd name="connsiteX0" fmla="*/ 274536 w 546911"/>
              <a:gd name="connsiteY0" fmla="*/ 13756 h 1823101"/>
              <a:gd name="connsiteX1" fmla="*/ 148077 w 546911"/>
              <a:gd name="connsiteY1" fmla="*/ 4029 h 1823101"/>
              <a:gd name="connsiteX2" fmla="*/ 21617 w 546911"/>
              <a:gd name="connsiteY2" fmla="*/ 72122 h 1823101"/>
              <a:gd name="connsiteX3" fmla="*/ 2162 w 546911"/>
              <a:gd name="connsiteY3" fmla="*/ 218037 h 1823101"/>
              <a:gd name="connsiteX4" fmla="*/ 2162 w 546911"/>
              <a:gd name="connsiteY4" fmla="*/ 344497 h 1823101"/>
              <a:gd name="connsiteX5" fmla="*/ 2162 w 546911"/>
              <a:gd name="connsiteY5" fmla="*/ 519595 h 1823101"/>
              <a:gd name="connsiteX6" fmla="*/ 2162 w 546911"/>
              <a:gd name="connsiteY6" fmla="*/ 753058 h 1823101"/>
              <a:gd name="connsiteX7" fmla="*/ 31345 w 546911"/>
              <a:gd name="connsiteY7" fmla="*/ 1083799 h 1823101"/>
              <a:gd name="connsiteX8" fmla="*/ 89711 w 546911"/>
              <a:gd name="connsiteY8" fmla="*/ 1326990 h 1823101"/>
              <a:gd name="connsiteX9" fmla="*/ 186987 w 546911"/>
              <a:gd name="connsiteY9" fmla="*/ 1696641 h 1823101"/>
              <a:gd name="connsiteX10" fmla="*/ 362085 w 546911"/>
              <a:gd name="connsiteY10" fmla="*/ 1793918 h 1823101"/>
              <a:gd name="connsiteX11" fmla="*/ 546911 w 546911"/>
              <a:gd name="connsiteY11" fmla="*/ 1823101 h 1823101"/>
              <a:gd name="connsiteX12" fmla="*/ 546911 w 546911"/>
              <a:gd name="connsiteY12" fmla="*/ 1823101 h 1823101"/>
              <a:gd name="connsiteX0" fmla="*/ 275976 w 548351"/>
              <a:gd name="connsiteY0" fmla="*/ 13046 h 1822391"/>
              <a:gd name="connsiteX1" fmla="*/ 149517 w 548351"/>
              <a:gd name="connsiteY1" fmla="*/ 3319 h 1822391"/>
              <a:gd name="connsiteX2" fmla="*/ 52240 w 548351"/>
              <a:gd name="connsiteY2" fmla="*/ 61685 h 1822391"/>
              <a:gd name="connsiteX3" fmla="*/ 3602 w 548351"/>
              <a:gd name="connsiteY3" fmla="*/ 217327 h 1822391"/>
              <a:gd name="connsiteX4" fmla="*/ 3602 w 548351"/>
              <a:gd name="connsiteY4" fmla="*/ 343787 h 1822391"/>
              <a:gd name="connsiteX5" fmla="*/ 3602 w 548351"/>
              <a:gd name="connsiteY5" fmla="*/ 518885 h 1822391"/>
              <a:gd name="connsiteX6" fmla="*/ 3602 w 548351"/>
              <a:gd name="connsiteY6" fmla="*/ 752348 h 1822391"/>
              <a:gd name="connsiteX7" fmla="*/ 32785 w 548351"/>
              <a:gd name="connsiteY7" fmla="*/ 1083089 h 1822391"/>
              <a:gd name="connsiteX8" fmla="*/ 91151 w 548351"/>
              <a:gd name="connsiteY8" fmla="*/ 1326280 h 1822391"/>
              <a:gd name="connsiteX9" fmla="*/ 188427 w 548351"/>
              <a:gd name="connsiteY9" fmla="*/ 1695931 h 1822391"/>
              <a:gd name="connsiteX10" fmla="*/ 363525 w 548351"/>
              <a:gd name="connsiteY10" fmla="*/ 1793208 h 1822391"/>
              <a:gd name="connsiteX11" fmla="*/ 548351 w 548351"/>
              <a:gd name="connsiteY11" fmla="*/ 1822391 h 1822391"/>
              <a:gd name="connsiteX12" fmla="*/ 548351 w 548351"/>
              <a:gd name="connsiteY12" fmla="*/ 1822391 h 1822391"/>
              <a:gd name="connsiteX0" fmla="*/ 275976 w 548351"/>
              <a:gd name="connsiteY0" fmla="*/ 13046 h 1822391"/>
              <a:gd name="connsiteX1" fmla="*/ 149517 w 548351"/>
              <a:gd name="connsiteY1" fmla="*/ 3319 h 1822391"/>
              <a:gd name="connsiteX2" fmla="*/ 52240 w 548351"/>
              <a:gd name="connsiteY2" fmla="*/ 61685 h 1822391"/>
              <a:gd name="connsiteX3" fmla="*/ 3602 w 548351"/>
              <a:gd name="connsiteY3" fmla="*/ 217327 h 1822391"/>
              <a:gd name="connsiteX4" fmla="*/ 3602 w 548351"/>
              <a:gd name="connsiteY4" fmla="*/ 343787 h 1822391"/>
              <a:gd name="connsiteX5" fmla="*/ 3602 w 548351"/>
              <a:gd name="connsiteY5" fmla="*/ 518885 h 1822391"/>
              <a:gd name="connsiteX6" fmla="*/ 3602 w 548351"/>
              <a:gd name="connsiteY6" fmla="*/ 752348 h 1822391"/>
              <a:gd name="connsiteX7" fmla="*/ 32785 w 548351"/>
              <a:gd name="connsiteY7" fmla="*/ 1083089 h 1822391"/>
              <a:gd name="connsiteX8" fmla="*/ 81423 w 548351"/>
              <a:gd name="connsiteY8" fmla="*/ 1433285 h 1822391"/>
              <a:gd name="connsiteX9" fmla="*/ 188427 w 548351"/>
              <a:gd name="connsiteY9" fmla="*/ 1695931 h 1822391"/>
              <a:gd name="connsiteX10" fmla="*/ 363525 w 548351"/>
              <a:gd name="connsiteY10" fmla="*/ 1793208 h 1822391"/>
              <a:gd name="connsiteX11" fmla="*/ 548351 w 548351"/>
              <a:gd name="connsiteY11" fmla="*/ 1822391 h 1822391"/>
              <a:gd name="connsiteX12" fmla="*/ 548351 w 548351"/>
              <a:gd name="connsiteY12" fmla="*/ 1822391 h 1822391"/>
              <a:gd name="connsiteX0" fmla="*/ 275976 w 548351"/>
              <a:gd name="connsiteY0" fmla="*/ 13046 h 1822391"/>
              <a:gd name="connsiteX1" fmla="*/ 149517 w 548351"/>
              <a:gd name="connsiteY1" fmla="*/ 3319 h 1822391"/>
              <a:gd name="connsiteX2" fmla="*/ 52240 w 548351"/>
              <a:gd name="connsiteY2" fmla="*/ 61685 h 1822391"/>
              <a:gd name="connsiteX3" fmla="*/ 3602 w 548351"/>
              <a:gd name="connsiteY3" fmla="*/ 217327 h 1822391"/>
              <a:gd name="connsiteX4" fmla="*/ 3602 w 548351"/>
              <a:gd name="connsiteY4" fmla="*/ 343787 h 1822391"/>
              <a:gd name="connsiteX5" fmla="*/ 3602 w 548351"/>
              <a:gd name="connsiteY5" fmla="*/ 518885 h 1822391"/>
              <a:gd name="connsiteX6" fmla="*/ 3602 w 548351"/>
              <a:gd name="connsiteY6" fmla="*/ 752348 h 1822391"/>
              <a:gd name="connsiteX7" fmla="*/ 32785 w 548351"/>
              <a:gd name="connsiteY7" fmla="*/ 1083089 h 1822391"/>
              <a:gd name="connsiteX8" fmla="*/ 81423 w 548351"/>
              <a:gd name="connsiteY8" fmla="*/ 1433285 h 1822391"/>
              <a:gd name="connsiteX9" fmla="*/ 139789 w 548351"/>
              <a:gd name="connsiteY9" fmla="*/ 1715386 h 1822391"/>
              <a:gd name="connsiteX10" fmla="*/ 363525 w 548351"/>
              <a:gd name="connsiteY10" fmla="*/ 1793208 h 1822391"/>
              <a:gd name="connsiteX11" fmla="*/ 548351 w 548351"/>
              <a:gd name="connsiteY11" fmla="*/ 1822391 h 1822391"/>
              <a:gd name="connsiteX12" fmla="*/ 548351 w 548351"/>
              <a:gd name="connsiteY12" fmla="*/ 1822391 h 1822391"/>
              <a:gd name="connsiteX0" fmla="*/ 275976 w 548351"/>
              <a:gd name="connsiteY0" fmla="*/ 13046 h 1830317"/>
              <a:gd name="connsiteX1" fmla="*/ 149517 w 548351"/>
              <a:gd name="connsiteY1" fmla="*/ 3319 h 1830317"/>
              <a:gd name="connsiteX2" fmla="*/ 52240 w 548351"/>
              <a:gd name="connsiteY2" fmla="*/ 61685 h 1830317"/>
              <a:gd name="connsiteX3" fmla="*/ 3602 w 548351"/>
              <a:gd name="connsiteY3" fmla="*/ 217327 h 1830317"/>
              <a:gd name="connsiteX4" fmla="*/ 3602 w 548351"/>
              <a:gd name="connsiteY4" fmla="*/ 343787 h 1830317"/>
              <a:gd name="connsiteX5" fmla="*/ 3602 w 548351"/>
              <a:gd name="connsiteY5" fmla="*/ 518885 h 1830317"/>
              <a:gd name="connsiteX6" fmla="*/ 3602 w 548351"/>
              <a:gd name="connsiteY6" fmla="*/ 752348 h 1830317"/>
              <a:gd name="connsiteX7" fmla="*/ 32785 w 548351"/>
              <a:gd name="connsiteY7" fmla="*/ 1083089 h 1830317"/>
              <a:gd name="connsiteX8" fmla="*/ 81423 w 548351"/>
              <a:gd name="connsiteY8" fmla="*/ 1433285 h 1830317"/>
              <a:gd name="connsiteX9" fmla="*/ 139789 w 548351"/>
              <a:gd name="connsiteY9" fmla="*/ 1715386 h 1830317"/>
              <a:gd name="connsiteX10" fmla="*/ 295431 w 548351"/>
              <a:gd name="connsiteY10" fmla="*/ 1822391 h 1830317"/>
              <a:gd name="connsiteX11" fmla="*/ 548351 w 548351"/>
              <a:gd name="connsiteY11" fmla="*/ 1822391 h 1830317"/>
              <a:gd name="connsiteX12" fmla="*/ 548351 w 548351"/>
              <a:gd name="connsiteY12" fmla="*/ 1822391 h 183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351" h="1830317">
                <a:moveTo>
                  <a:pt x="275976" y="13046"/>
                </a:moveTo>
                <a:cubicBezTo>
                  <a:pt x="233823" y="3318"/>
                  <a:pt x="186806" y="-4787"/>
                  <a:pt x="149517" y="3319"/>
                </a:cubicBezTo>
                <a:cubicBezTo>
                  <a:pt x="112228" y="11425"/>
                  <a:pt x="76559" y="26017"/>
                  <a:pt x="52240" y="61685"/>
                </a:cubicBezTo>
                <a:cubicBezTo>
                  <a:pt x="27921" y="97353"/>
                  <a:pt x="11708" y="170310"/>
                  <a:pt x="3602" y="217327"/>
                </a:cubicBezTo>
                <a:cubicBezTo>
                  <a:pt x="-4504" y="264344"/>
                  <a:pt x="3602" y="293527"/>
                  <a:pt x="3602" y="343787"/>
                </a:cubicBezTo>
                <a:lnTo>
                  <a:pt x="3602" y="518885"/>
                </a:lnTo>
                <a:cubicBezTo>
                  <a:pt x="3602" y="586978"/>
                  <a:pt x="-1262" y="658314"/>
                  <a:pt x="3602" y="752348"/>
                </a:cubicBezTo>
                <a:cubicBezTo>
                  <a:pt x="8466" y="846382"/>
                  <a:pt x="19815" y="969600"/>
                  <a:pt x="32785" y="1083089"/>
                </a:cubicBezTo>
                <a:cubicBezTo>
                  <a:pt x="45755" y="1196578"/>
                  <a:pt x="63589" y="1327902"/>
                  <a:pt x="81423" y="1433285"/>
                </a:cubicBezTo>
                <a:cubicBezTo>
                  <a:pt x="99257" y="1538668"/>
                  <a:pt x="104121" y="1650535"/>
                  <a:pt x="139789" y="1715386"/>
                </a:cubicBezTo>
                <a:cubicBezTo>
                  <a:pt x="175457" y="1780237"/>
                  <a:pt x="227337" y="1804557"/>
                  <a:pt x="295431" y="1822391"/>
                </a:cubicBezTo>
                <a:cubicBezTo>
                  <a:pt x="363525" y="1840225"/>
                  <a:pt x="506198" y="1822391"/>
                  <a:pt x="548351" y="1822391"/>
                </a:cubicBezTo>
                <a:lnTo>
                  <a:pt x="548351" y="1822391"/>
                </a:lnTo>
              </a:path>
            </a:pathLst>
          </a:cu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5" name="Freeform 44"/>
          <p:cNvSpPr/>
          <p:nvPr/>
        </p:nvSpPr>
        <p:spPr>
          <a:xfrm>
            <a:off x="5329317" y="4610912"/>
            <a:ext cx="771883" cy="945744"/>
          </a:xfrm>
          <a:custGeom>
            <a:avLst/>
            <a:gdLst>
              <a:gd name="connsiteX0" fmla="*/ 749867 w 769323"/>
              <a:gd name="connsiteY0" fmla="*/ 0 h 944103"/>
              <a:gd name="connsiteX1" fmla="*/ 769323 w 769323"/>
              <a:gd name="connsiteY1" fmla="*/ 359923 h 944103"/>
              <a:gd name="connsiteX2" fmla="*/ 749867 w 769323"/>
              <a:gd name="connsiteY2" fmla="*/ 535021 h 944103"/>
              <a:gd name="connsiteX3" fmla="*/ 672046 w 769323"/>
              <a:gd name="connsiteY3" fmla="*/ 817123 h 944103"/>
              <a:gd name="connsiteX4" fmla="*/ 477493 w 769323"/>
              <a:gd name="connsiteY4" fmla="*/ 914400 h 944103"/>
              <a:gd name="connsiteX5" fmla="*/ 292667 w 769323"/>
              <a:gd name="connsiteY5" fmla="*/ 943583 h 944103"/>
              <a:gd name="connsiteX6" fmla="*/ 137025 w 769323"/>
              <a:gd name="connsiteY6" fmla="*/ 933855 h 944103"/>
              <a:gd name="connsiteX7" fmla="*/ 20293 w 769323"/>
              <a:gd name="connsiteY7" fmla="*/ 943583 h 944103"/>
              <a:gd name="connsiteX8" fmla="*/ 837 w 769323"/>
              <a:gd name="connsiteY8" fmla="*/ 933855 h 944103"/>
              <a:gd name="connsiteX0" fmla="*/ 749867 w 771280"/>
              <a:gd name="connsiteY0" fmla="*/ 0 h 944103"/>
              <a:gd name="connsiteX1" fmla="*/ 769323 w 771280"/>
              <a:gd name="connsiteY1" fmla="*/ 359923 h 944103"/>
              <a:gd name="connsiteX2" fmla="*/ 759595 w 771280"/>
              <a:gd name="connsiteY2" fmla="*/ 622570 h 944103"/>
              <a:gd name="connsiteX3" fmla="*/ 672046 w 771280"/>
              <a:gd name="connsiteY3" fmla="*/ 817123 h 944103"/>
              <a:gd name="connsiteX4" fmla="*/ 477493 w 771280"/>
              <a:gd name="connsiteY4" fmla="*/ 914400 h 944103"/>
              <a:gd name="connsiteX5" fmla="*/ 292667 w 771280"/>
              <a:gd name="connsiteY5" fmla="*/ 943583 h 944103"/>
              <a:gd name="connsiteX6" fmla="*/ 137025 w 771280"/>
              <a:gd name="connsiteY6" fmla="*/ 933855 h 944103"/>
              <a:gd name="connsiteX7" fmla="*/ 20293 w 771280"/>
              <a:gd name="connsiteY7" fmla="*/ 943583 h 944103"/>
              <a:gd name="connsiteX8" fmla="*/ 837 w 771280"/>
              <a:gd name="connsiteY8" fmla="*/ 933855 h 944103"/>
              <a:gd name="connsiteX0" fmla="*/ 750470 w 771883"/>
              <a:gd name="connsiteY0" fmla="*/ 0 h 945744"/>
              <a:gd name="connsiteX1" fmla="*/ 769926 w 771883"/>
              <a:gd name="connsiteY1" fmla="*/ 359923 h 945744"/>
              <a:gd name="connsiteX2" fmla="*/ 760198 w 771883"/>
              <a:gd name="connsiteY2" fmla="*/ 622570 h 945744"/>
              <a:gd name="connsiteX3" fmla="*/ 672649 w 771883"/>
              <a:gd name="connsiteY3" fmla="*/ 817123 h 945744"/>
              <a:gd name="connsiteX4" fmla="*/ 478096 w 771883"/>
              <a:gd name="connsiteY4" fmla="*/ 914400 h 945744"/>
              <a:gd name="connsiteX5" fmla="*/ 293270 w 771883"/>
              <a:gd name="connsiteY5" fmla="*/ 943583 h 945744"/>
              <a:gd name="connsiteX6" fmla="*/ 157083 w 771883"/>
              <a:gd name="connsiteY6" fmla="*/ 943583 h 945744"/>
              <a:gd name="connsiteX7" fmla="*/ 20896 w 771883"/>
              <a:gd name="connsiteY7" fmla="*/ 943583 h 945744"/>
              <a:gd name="connsiteX8" fmla="*/ 1440 w 771883"/>
              <a:gd name="connsiteY8" fmla="*/ 933855 h 94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1883" h="945744">
                <a:moveTo>
                  <a:pt x="750470" y="0"/>
                </a:moveTo>
                <a:cubicBezTo>
                  <a:pt x="760198" y="135376"/>
                  <a:pt x="768305" y="256161"/>
                  <a:pt x="769926" y="359923"/>
                </a:cubicBezTo>
                <a:cubicBezTo>
                  <a:pt x="771547" y="463685"/>
                  <a:pt x="776411" y="546370"/>
                  <a:pt x="760198" y="622570"/>
                </a:cubicBezTo>
                <a:cubicBezTo>
                  <a:pt x="743985" y="698770"/>
                  <a:pt x="719666" y="768485"/>
                  <a:pt x="672649" y="817123"/>
                </a:cubicBezTo>
                <a:cubicBezTo>
                  <a:pt x="625632" y="865761"/>
                  <a:pt x="541326" y="893323"/>
                  <a:pt x="478096" y="914400"/>
                </a:cubicBezTo>
                <a:cubicBezTo>
                  <a:pt x="414866" y="935477"/>
                  <a:pt x="346772" y="938719"/>
                  <a:pt x="293270" y="943583"/>
                </a:cubicBezTo>
                <a:cubicBezTo>
                  <a:pt x="239768" y="948447"/>
                  <a:pt x="202479" y="943583"/>
                  <a:pt x="157083" y="943583"/>
                </a:cubicBezTo>
                <a:cubicBezTo>
                  <a:pt x="111687" y="943583"/>
                  <a:pt x="46836" y="945204"/>
                  <a:pt x="20896" y="943583"/>
                </a:cubicBezTo>
                <a:cubicBezTo>
                  <a:pt x="-5044" y="941962"/>
                  <a:pt x="-181" y="938719"/>
                  <a:pt x="1440" y="933855"/>
                </a:cubicBezTo>
              </a:path>
            </a:pathLst>
          </a:cu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7" name="TextBox 46"/>
          <p:cNvSpPr txBox="1"/>
          <p:nvPr/>
        </p:nvSpPr>
        <p:spPr>
          <a:xfrm>
            <a:off x="136591" y="5426578"/>
            <a:ext cx="4103453" cy="954107"/>
          </a:xfrm>
          <a:prstGeom prst="rect">
            <a:avLst/>
          </a:prstGeom>
          <a:noFill/>
          <a:ln w="19050">
            <a:solidFill>
              <a:schemeClr val="tx1"/>
            </a:solidFill>
          </a:ln>
        </p:spPr>
        <p:txBody>
          <a:bodyPr wrap="square" rtlCol="0">
            <a:spAutoFit/>
          </a:bodyPr>
          <a:lstStyle/>
          <a:p>
            <a:r>
              <a:rPr lang="en-GB" sz="2800" dirty="0" smtClean="0">
                <a:solidFill>
                  <a:prstClr val="black"/>
                </a:solidFill>
              </a:rPr>
              <a:t>Schematic of UXC to USC OF routing components</a:t>
            </a:r>
            <a:endParaRPr lang="en-GB" sz="2800" dirty="0">
              <a:solidFill>
                <a:prstClr val="black"/>
              </a:solidFill>
            </a:endParaRPr>
          </a:p>
        </p:txBody>
      </p:sp>
      <p:sp>
        <p:nvSpPr>
          <p:cNvPr id="48" name="TextBox 47"/>
          <p:cNvSpPr txBox="1"/>
          <p:nvPr/>
        </p:nvSpPr>
        <p:spPr>
          <a:xfrm>
            <a:off x="2461372" y="4154029"/>
            <a:ext cx="914400" cy="369332"/>
          </a:xfrm>
          <a:prstGeom prst="rect">
            <a:avLst/>
          </a:prstGeom>
          <a:noFill/>
        </p:spPr>
        <p:txBody>
          <a:bodyPr wrap="square" rtlCol="0">
            <a:spAutoFit/>
          </a:bodyPr>
          <a:lstStyle/>
          <a:p>
            <a:r>
              <a:rPr lang="en-GB" dirty="0" smtClean="0">
                <a:solidFill>
                  <a:prstClr val="black"/>
                </a:solidFill>
              </a:rPr>
              <a:t>RE3/1 </a:t>
            </a:r>
            <a:endParaRPr lang="en-GB" dirty="0">
              <a:solidFill>
                <a:prstClr val="black"/>
              </a:solidFill>
            </a:endParaRPr>
          </a:p>
        </p:txBody>
      </p:sp>
      <p:sp>
        <p:nvSpPr>
          <p:cNvPr id="49" name="TextBox 48"/>
          <p:cNvSpPr txBox="1"/>
          <p:nvPr/>
        </p:nvSpPr>
        <p:spPr>
          <a:xfrm>
            <a:off x="1392676" y="4178029"/>
            <a:ext cx="914400" cy="369332"/>
          </a:xfrm>
          <a:prstGeom prst="rect">
            <a:avLst/>
          </a:prstGeom>
          <a:noFill/>
        </p:spPr>
        <p:txBody>
          <a:bodyPr wrap="square" rtlCol="0">
            <a:spAutoFit/>
          </a:bodyPr>
          <a:lstStyle/>
          <a:p>
            <a:r>
              <a:rPr lang="en-GB" dirty="0" smtClean="0">
                <a:solidFill>
                  <a:prstClr val="black"/>
                </a:solidFill>
              </a:rPr>
              <a:t>RE4/1 </a:t>
            </a:r>
            <a:endParaRPr lang="en-GB" dirty="0">
              <a:solidFill>
                <a:prstClr val="black"/>
              </a:solidFill>
            </a:endParaRPr>
          </a:p>
        </p:txBody>
      </p:sp>
      <p:grpSp>
        <p:nvGrpSpPr>
          <p:cNvPr id="2" name="Group 1"/>
          <p:cNvGrpSpPr/>
          <p:nvPr/>
        </p:nvGrpSpPr>
        <p:grpSpPr>
          <a:xfrm>
            <a:off x="9377464" y="550267"/>
            <a:ext cx="633919" cy="5948129"/>
            <a:chOff x="9377464" y="550267"/>
            <a:chExt cx="633919" cy="5948129"/>
          </a:xfrm>
        </p:grpSpPr>
        <p:sp>
          <p:nvSpPr>
            <p:cNvPr id="52" name="Rectangle 51"/>
            <p:cNvSpPr/>
            <p:nvPr/>
          </p:nvSpPr>
          <p:spPr>
            <a:xfrm>
              <a:off x="9377464" y="550267"/>
              <a:ext cx="633919" cy="5933872"/>
            </a:xfrm>
            <a:prstGeom prst="rect">
              <a:avLst/>
            </a:prstGeom>
            <a:pattFill prst="wdDnDiag">
              <a:fgClr>
                <a:schemeClr val="accent4"/>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6" name="Straight Connector 15"/>
            <p:cNvCxnSpPr/>
            <p:nvPr/>
          </p:nvCxnSpPr>
          <p:spPr>
            <a:xfrm>
              <a:off x="9377464" y="564524"/>
              <a:ext cx="0" cy="5933872"/>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0011383" y="550267"/>
              <a:ext cx="0" cy="5933872"/>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53" name="TextBox 52"/>
          <p:cNvSpPr txBox="1"/>
          <p:nvPr/>
        </p:nvSpPr>
        <p:spPr>
          <a:xfrm>
            <a:off x="10405921" y="4860788"/>
            <a:ext cx="1410958" cy="656010"/>
          </a:xfrm>
          <a:prstGeom prst="rect">
            <a:avLst/>
          </a:prstGeom>
          <a:noFill/>
        </p:spPr>
        <p:txBody>
          <a:bodyPr wrap="square" rtlCol="0">
            <a:spAutoFit/>
          </a:bodyPr>
          <a:lstStyle/>
          <a:p>
            <a:r>
              <a:rPr lang="en-GB" dirty="0" smtClean="0">
                <a:solidFill>
                  <a:prstClr val="black"/>
                </a:solidFill>
              </a:rPr>
              <a:t>OF passages UXC-USC</a:t>
            </a:r>
            <a:endParaRPr lang="en-GB" dirty="0">
              <a:solidFill>
                <a:prstClr val="black"/>
              </a:solidFill>
            </a:endParaRPr>
          </a:p>
        </p:txBody>
      </p:sp>
      <p:cxnSp>
        <p:nvCxnSpPr>
          <p:cNvPr id="57" name="Straight Connector 56"/>
          <p:cNvCxnSpPr>
            <a:stCxn id="50" idx="17"/>
            <a:endCxn id="50" idx="21"/>
          </p:cNvCxnSpPr>
          <p:nvPr/>
        </p:nvCxnSpPr>
        <p:spPr>
          <a:xfrm flipV="1">
            <a:off x="9396919" y="4280170"/>
            <a:ext cx="612843" cy="486383"/>
          </a:xfrm>
          <a:prstGeom prst="line">
            <a:avLst/>
          </a:prstGeom>
          <a:ln w="142875">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Freeform 49"/>
          <p:cNvSpPr/>
          <p:nvPr/>
        </p:nvSpPr>
        <p:spPr>
          <a:xfrm>
            <a:off x="7353169" y="3346315"/>
            <a:ext cx="3668269" cy="2170483"/>
          </a:xfrm>
          <a:custGeom>
            <a:avLst/>
            <a:gdLst>
              <a:gd name="connsiteX0" fmla="*/ 467869 w 3668269"/>
              <a:gd name="connsiteY0" fmla="*/ 2159540 h 2170483"/>
              <a:gd name="connsiteX1" fmla="*/ 409503 w 3668269"/>
              <a:gd name="connsiteY1" fmla="*/ 2169268 h 2170483"/>
              <a:gd name="connsiteX2" fmla="*/ 321954 w 3668269"/>
              <a:gd name="connsiteY2" fmla="*/ 2169268 h 2170483"/>
              <a:gd name="connsiteX3" fmla="*/ 117674 w 3668269"/>
              <a:gd name="connsiteY3" fmla="*/ 2159540 h 2170483"/>
              <a:gd name="connsiteX4" fmla="*/ 30125 w 3668269"/>
              <a:gd name="connsiteY4" fmla="*/ 2091447 h 2170483"/>
              <a:gd name="connsiteX5" fmla="*/ 942 w 3668269"/>
              <a:gd name="connsiteY5" fmla="*/ 1896894 h 2170483"/>
              <a:gd name="connsiteX6" fmla="*/ 59308 w 3668269"/>
              <a:gd name="connsiteY6" fmla="*/ 1731523 h 2170483"/>
              <a:gd name="connsiteX7" fmla="*/ 156584 w 3668269"/>
              <a:gd name="connsiteY7" fmla="*/ 1624519 h 2170483"/>
              <a:gd name="connsiteX8" fmla="*/ 409503 w 3668269"/>
              <a:gd name="connsiteY8" fmla="*/ 1488332 h 2170483"/>
              <a:gd name="connsiteX9" fmla="*/ 623512 w 3668269"/>
              <a:gd name="connsiteY9" fmla="*/ 1449421 h 2170483"/>
              <a:gd name="connsiteX10" fmla="*/ 749971 w 3668269"/>
              <a:gd name="connsiteY10" fmla="*/ 1449421 h 2170483"/>
              <a:gd name="connsiteX11" fmla="*/ 1041801 w 3668269"/>
              <a:gd name="connsiteY11" fmla="*/ 1468876 h 2170483"/>
              <a:gd name="connsiteX12" fmla="*/ 1177988 w 3668269"/>
              <a:gd name="connsiteY12" fmla="*/ 1449421 h 2170483"/>
              <a:gd name="connsiteX13" fmla="*/ 1401725 w 3668269"/>
              <a:gd name="connsiteY13" fmla="*/ 1449421 h 2170483"/>
              <a:gd name="connsiteX14" fmla="*/ 1606005 w 3668269"/>
              <a:gd name="connsiteY14" fmla="*/ 1439694 h 2170483"/>
              <a:gd name="connsiteX15" fmla="*/ 1654644 w 3668269"/>
              <a:gd name="connsiteY15" fmla="*/ 1439694 h 2170483"/>
              <a:gd name="connsiteX16" fmla="*/ 1927018 w 3668269"/>
              <a:gd name="connsiteY16" fmla="*/ 1420238 h 2170483"/>
              <a:gd name="connsiteX17" fmla="*/ 2043750 w 3668269"/>
              <a:gd name="connsiteY17" fmla="*/ 1420238 h 2170483"/>
              <a:gd name="connsiteX18" fmla="*/ 2306397 w 3668269"/>
              <a:gd name="connsiteY18" fmla="*/ 1206230 h 2170483"/>
              <a:gd name="connsiteX19" fmla="*/ 2452312 w 3668269"/>
              <a:gd name="connsiteY19" fmla="*/ 1079770 h 2170483"/>
              <a:gd name="connsiteX20" fmla="*/ 2607954 w 3668269"/>
              <a:gd name="connsiteY20" fmla="*/ 963038 h 2170483"/>
              <a:gd name="connsiteX21" fmla="*/ 2656593 w 3668269"/>
              <a:gd name="connsiteY21" fmla="*/ 933855 h 2170483"/>
              <a:gd name="connsiteX22" fmla="*/ 2821963 w 3668269"/>
              <a:gd name="connsiteY22" fmla="*/ 778213 h 2170483"/>
              <a:gd name="connsiteX23" fmla="*/ 3006788 w 3668269"/>
              <a:gd name="connsiteY23" fmla="*/ 642025 h 2170483"/>
              <a:gd name="connsiteX24" fmla="*/ 3395895 w 3668269"/>
              <a:gd name="connsiteY24" fmla="*/ 486383 h 2170483"/>
              <a:gd name="connsiteX25" fmla="*/ 3570993 w 3668269"/>
              <a:gd name="connsiteY25" fmla="*/ 369651 h 2170483"/>
              <a:gd name="connsiteX26" fmla="*/ 3648814 w 3668269"/>
              <a:gd name="connsiteY26" fmla="*/ 184825 h 2170483"/>
              <a:gd name="connsiteX27" fmla="*/ 3658542 w 3668269"/>
              <a:gd name="connsiteY27" fmla="*/ 87549 h 2170483"/>
              <a:gd name="connsiteX28" fmla="*/ 3668269 w 3668269"/>
              <a:gd name="connsiteY28" fmla="*/ 0 h 217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68269" h="2170483">
                <a:moveTo>
                  <a:pt x="467869" y="2159540"/>
                </a:moveTo>
                <a:cubicBezTo>
                  <a:pt x="450845" y="2163593"/>
                  <a:pt x="433822" y="2167647"/>
                  <a:pt x="409503" y="2169268"/>
                </a:cubicBezTo>
                <a:cubicBezTo>
                  <a:pt x="385184" y="2170889"/>
                  <a:pt x="370592" y="2170889"/>
                  <a:pt x="321954" y="2169268"/>
                </a:cubicBezTo>
                <a:cubicBezTo>
                  <a:pt x="273316" y="2167647"/>
                  <a:pt x="166312" y="2172510"/>
                  <a:pt x="117674" y="2159540"/>
                </a:cubicBezTo>
                <a:cubicBezTo>
                  <a:pt x="69036" y="2146570"/>
                  <a:pt x="49580" y="2135221"/>
                  <a:pt x="30125" y="2091447"/>
                </a:cubicBezTo>
                <a:cubicBezTo>
                  <a:pt x="10670" y="2047673"/>
                  <a:pt x="-3922" y="1956881"/>
                  <a:pt x="942" y="1896894"/>
                </a:cubicBezTo>
                <a:cubicBezTo>
                  <a:pt x="5806" y="1836907"/>
                  <a:pt x="33368" y="1776919"/>
                  <a:pt x="59308" y="1731523"/>
                </a:cubicBezTo>
                <a:cubicBezTo>
                  <a:pt x="85248" y="1686127"/>
                  <a:pt x="98218" y="1665051"/>
                  <a:pt x="156584" y="1624519"/>
                </a:cubicBezTo>
                <a:cubicBezTo>
                  <a:pt x="214950" y="1583987"/>
                  <a:pt x="331682" y="1517515"/>
                  <a:pt x="409503" y="1488332"/>
                </a:cubicBezTo>
                <a:cubicBezTo>
                  <a:pt x="487324" y="1459149"/>
                  <a:pt x="566767" y="1455906"/>
                  <a:pt x="623512" y="1449421"/>
                </a:cubicBezTo>
                <a:cubicBezTo>
                  <a:pt x="680257" y="1442936"/>
                  <a:pt x="680256" y="1446179"/>
                  <a:pt x="749971" y="1449421"/>
                </a:cubicBezTo>
                <a:cubicBezTo>
                  <a:pt x="819686" y="1452663"/>
                  <a:pt x="970465" y="1468876"/>
                  <a:pt x="1041801" y="1468876"/>
                </a:cubicBezTo>
                <a:cubicBezTo>
                  <a:pt x="1113137" y="1468876"/>
                  <a:pt x="1118001" y="1452663"/>
                  <a:pt x="1177988" y="1449421"/>
                </a:cubicBezTo>
                <a:cubicBezTo>
                  <a:pt x="1237975" y="1446178"/>
                  <a:pt x="1330389" y="1451042"/>
                  <a:pt x="1401725" y="1449421"/>
                </a:cubicBezTo>
                <a:cubicBezTo>
                  <a:pt x="1473061" y="1447800"/>
                  <a:pt x="1563852" y="1441315"/>
                  <a:pt x="1606005" y="1439694"/>
                </a:cubicBezTo>
                <a:cubicBezTo>
                  <a:pt x="1648158" y="1438073"/>
                  <a:pt x="1601142" y="1442937"/>
                  <a:pt x="1654644" y="1439694"/>
                </a:cubicBezTo>
                <a:cubicBezTo>
                  <a:pt x="1708146" y="1436451"/>
                  <a:pt x="1862167" y="1423481"/>
                  <a:pt x="1927018" y="1420238"/>
                </a:cubicBezTo>
                <a:cubicBezTo>
                  <a:pt x="1991869" y="1416995"/>
                  <a:pt x="1980520" y="1455906"/>
                  <a:pt x="2043750" y="1420238"/>
                </a:cubicBezTo>
                <a:cubicBezTo>
                  <a:pt x="2106980" y="1384570"/>
                  <a:pt x="2238303" y="1262975"/>
                  <a:pt x="2306397" y="1206230"/>
                </a:cubicBezTo>
                <a:cubicBezTo>
                  <a:pt x="2374491" y="1149485"/>
                  <a:pt x="2402053" y="1120302"/>
                  <a:pt x="2452312" y="1079770"/>
                </a:cubicBezTo>
                <a:cubicBezTo>
                  <a:pt x="2502571" y="1039238"/>
                  <a:pt x="2573907" y="987357"/>
                  <a:pt x="2607954" y="963038"/>
                </a:cubicBezTo>
                <a:cubicBezTo>
                  <a:pt x="2642001" y="938719"/>
                  <a:pt x="2620925" y="964659"/>
                  <a:pt x="2656593" y="933855"/>
                </a:cubicBezTo>
                <a:cubicBezTo>
                  <a:pt x="2692261" y="903051"/>
                  <a:pt x="2763597" y="826851"/>
                  <a:pt x="2821963" y="778213"/>
                </a:cubicBezTo>
                <a:cubicBezTo>
                  <a:pt x="2880329" y="729575"/>
                  <a:pt x="2911133" y="690663"/>
                  <a:pt x="3006788" y="642025"/>
                </a:cubicBezTo>
                <a:cubicBezTo>
                  <a:pt x="3102443" y="593387"/>
                  <a:pt x="3301861" y="531779"/>
                  <a:pt x="3395895" y="486383"/>
                </a:cubicBezTo>
                <a:cubicBezTo>
                  <a:pt x="3489929" y="440987"/>
                  <a:pt x="3528840" y="419911"/>
                  <a:pt x="3570993" y="369651"/>
                </a:cubicBezTo>
                <a:cubicBezTo>
                  <a:pt x="3613146" y="319391"/>
                  <a:pt x="3634223" y="231842"/>
                  <a:pt x="3648814" y="184825"/>
                </a:cubicBezTo>
                <a:cubicBezTo>
                  <a:pt x="3663405" y="137808"/>
                  <a:pt x="3655299" y="118353"/>
                  <a:pt x="3658542" y="87549"/>
                </a:cubicBezTo>
                <a:cubicBezTo>
                  <a:pt x="3661785" y="56745"/>
                  <a:pt x="3665027" y="28372"/>
                  <a:pt x="3668269" y="0"/>
                </a:cubicBezTo>
              </a:path>
            </a:pathLst>
          </a:cu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59" name="Straight Connector 58"/>
          <p:cNvCxnSpPr/>
          <p:nvPr/>
        </p:nvCxnSpPr>
        <p:spPr>
          <a:xfrm flipV="1">
            <a:off x="9361368" y="4178029"/>
            <a:ext cx="660552" cy="5107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9349210" y="4372909"/>
            <a:ext cx="660552" cy="5107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9750882" y="4568185"/>
            <a:ext cx="655039" cy="315427"/>
          </a:xfrm>
          <a:prstGeom prst="straightConnector1">
            <a:avLst/>
          </a:pr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2572963" y="3472047"/>
            <a:ext cx="535022" cy="612842"/>
            <a:chOff x="1575881" y="2709154"/>
            <a:chExt cx="535022" cy="612842"/>
          </a:xfrm>
        </p:grpSpPr>
        <p:sp>
          <p:nvSpPr>
            <p:cNvPr id="54" name="Trapezoid 53"/>
            <p:cNvSpPr/>
            <p:nvPr/>
          </p:nvSpPr>
          <p:spPr>
            <a:xfrm rot="10800000">
              <a:off x="1575881" y="2709154"/>
              <a:ext cx="535022" cy="612842"/>
            </a:xfrm>
            <a:prstGeom prst="trapezoid">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5" name="Trapezoid 54"/>
            <p:cNvSpPr/>
            <p:nvPr/>
          </p:nvSpPr>
          <p:spPr>
            <a:xfrm rot="10800000">
              <a:off x="1690992" y="2709154"/>
              <a:ext cx="304800" cy="309663"/>
            </a:xfrm>
            <a:prstGeom prst="trapezoid">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5" name="Cube 4"/>
          <p:cNvSpPr/>
          <p:nvPr/>
        </p:nvSpPr>
        <p:spPr>
          <a:xfrm>
            <a:off x="2537392" y="2323175"/>
            <a:ext cx="860805" cy="254681"/>
          </a:xfrm>
          <a:prstGeom prst="cube">
            <a:avLst>
              <a:gd name="adj" fmla="val 697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1682885" y="2568102"/>
            <a:ext cx="1042301" cy="875489"/>
          </a:xfrm>
          <a:custGeom>
            <a:avLst/>
            <a:gdLst>
              <a:gd name="connsiteX0" fmla="*/ 0 w 1042301"/>
              <a:gd name="connsiteY0" fmla="*/ 875489 h 875489"/>
              <a:gd name="connsiteX1" fmla="*/ 48638 w 1042301"/>
              <a:gd name="connsiteY1" fmla="*/ 671209 h 875489"/>
              <a:gd name="connsiteX2" fmla="*/ 184826 w 1042301"/>
              <a:gd name="connsiteY2" fmla="*/ 525294 h 875489"/>
              <a:gd name="connsiteX3" fmla="*/ 466928 w 1042301"/>
              <a:gd name="connsiteY3" fmla="*/ 408562 h 875489"/>
              <a:gd name="connsiteX4" fmla="*/ 671209 w 1042301"/>
              <a:gd name="connsiteY4" fmla="*/ 379379 h 875489"/>
              <a:gd name="connsiteX5" fmla="*/ 914400 w 1042301"/>
              <a:gd name="connsiteY5" fmla="*/ 359924 h 875489"/>
              <a:gd name="connsiteX6" fmla="*/ 1021404 w 1042301"/>
              <a:gd name="connsiteY6" fmla="*/ 272375 h 875489"/>
              <a:gd name="connsiteX7" fmla="*/ 1040860 w 1042301"/>
              <a:gd name="connsiteY7" fmla="*/ 165370 h 875489"/>
              <a:gd name="connsiteX8" fmla="*/ 1040860 w 1042301"/>
              <a:gd name="connsiteY8" fmla="*/ 58366 h 875489"/>
              <a:gd name="connsiteX9" fmla="*/ 1040860 w 1042301"/>
              <a:gd name="connsiteY9" fmla="*/ 0 h 87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301" h="875489">
                <a:moveTo>
                  <a:pt x="0" y="875489"/>
                </a:moveTo>
                <a:cubicBezTo>
                  <a:pt x="8917" y="802532"/>
                  <a:pt x="17834" y="729575"/>
                  <a:pt x="48638" y="671209"/>
                </a:cubicBezTo>
                <a:cubicBezTo>
                  <a:pt x="79442" y="612843"/>
                  <a:pt x="115111" y="569068"/>
                  <a:pt x="184826" y="525294"/>
                </a:cubicBezTo>
                <a:cubicBezTo>
                  <a:pt x="254541" y="481519"/>
                  <a:pt x="385864" y="432881"/>
                  <a:pt x="466928" y="408562"/>
                </a:cubicBezTo>
                <a:cubicBezTo>
                  <a:pt x="547992" y="384243"/>
                  <a:pt x="596630" y="387485"/>
                  <a:pt x="671209" y="379379"/>
                </a:cubicBezTo>
                <a:cubicBezTo>
                  <a:pt x="745788" y="371273"/>
                  <a:pt x="856034" y="377758"/>
                  <a:pt x="914400" y="359924"/>
                </a:cubicBezTo>
                <a:cubicBezTo>
                  <a:pt x="972766" y="342090"/>
                  <a:pt x="1000327" y="304801"/>
                  <a:pt x="1021404" y="272375"/>
                </a:cubicBezTo>
                <a:cubicBezTo>
                  <a:pt x="1042481" y="239949"/>
                  <a:pt x="1037617" y="201038"/>
                  <a:pt x="1040860" y="165370"/>
                </a:cubicBezTo>
                <a:cubicBezTo>
                  <a:pt x="1044103" y="129702"/>
                  <a:pt x="1040860" y="58366"/>
                  <a:pt x="1040860" y="58366"/>
                </a:cubicBezTo>
                <a:lnTo>
                  <a:pt x="1040860" y="0"/>
                </a:lnTo>
              </a:path>
            </a:pathLst>
          </a:cu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2788462" y="2558374"/>
            <a:ext cx="353889" cy="894945"/>
          </a:xfrm>
          <a:custGeom>
            <a:avLst/>
            <a:gdLst>
              <a:gd name="connsiteX0" fmla="*/ 13104 w 353889"/>
              <a:gd name="connsiteY0" fmla="*/ 894945 h 894945"/>
              <a:gd name="connsiteX1" fmla="*/ 13104 w 353889"/>
              <a:gd name="connsiteY1" fmla="*/ 661481 h 894945"/>
              <a:gd name="connsiteX2" fmla="*/ 149291 w 353889"/>
              <a:gd name="connsiteY2" fmla="*/ 496111 h 894945"/>
              <a:gd name="connsiteX3" fmla="*/ 266023 w 353889"/>
              <a:gd name="connsiteY3" fmla="*/ 476656 h 894945"/>
              <a:gd name="connsiteX4" fmla="*/ 314661 w 353889"/>
              <a:gd name="connsiteY4" fmla="*/ 408562 h 894945"/>
              <a:gd name="connsiteX5" fmla="*/ 353572 w 353889"/>
              <a:gd name="connsiteY5" fmla="*/ 262647 h 894945"/>
              <a:gd name="connsiteX6" fmla="*/ 334117 w 353889"/>
              <a:gd name="connsiteY6" fmla="*/ 126460 h 894945"/>
              <a:gd name="connsiteX7" fmla="*/ 353572 w 353889"/>
              <a:gd name="connsiteY7" fmla="*/ 0 h 894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889" h="894945">
                <a:moveTo>
                  <a:pt x="13104" y="894945"/>
                </a:moveTo>
                <a:cubicBezTo>
                  <a:pt x="1755" y="811449"/>
                  <a:pt x="-9594" y="727953"/>
                  <a:pt x="13104" y="661481"/>
                </a:cubicBezTo>
                <a:cubicBezTo>
                  <a:pt x="35802" y="595009"/>
                  <a:pt x="107138" y="526915"/>
                  <a:pt x="149291" y="496111"/>
                </a:cubicBezTo>
                <a:cubicBezTo>
                  <a:pt x="191444" y="465307"/>
                  <a:pt x="238461" y="491247"/>
                  <a:pt x="266023" y="476656"/>
                </a:cubicBezTo>
                <a:cubicBezTo>
                  <a:pt x="293585" y="462064"/>
                  <a:pt x="300070" y="444230"/>
                  <a:pt x="314661" y="408562"/>
                </a:cubicBezTo>
                <a:cubicBezTo>
                  <a:pt x="329253" y="372894"/>
                  <a:pt x="350329" y="309664"/>
                  <a:pt x="353572" y="262647"/>
                </a:cubicBezTo>
                <a:cubicBezTo>
                  <a:pt x="356815" y="215630"/>
                  <a:pt x="334117" y="170234"/>
                  <a:pt x="334117" y="126460"/>
                </a:cubicBezTo>
                <a:cubicBezTo>
                  <a:pt x="334117" y="82686"/>
                  <a:pt x="343844" y="41343"/>
                  <a:pt x="353572" y="0"/>
                </a:cubicBezTo>
              </a:path>
            </a:pathLst>
          </a:custGeom>
          <a:noFill/>
          <a:ln w="222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1818912" y="2314778"/>
            <a:ext cx="846467" cy="87956"/>
          </a:xfrm>
          <a:custGeom>
            <a:avLst/>
            <a:gdLst>
              <a:gd name="connsiteX0" fmla="*/ 603115 w 603115"/>
              <a:gd name="connsiteY0" fmla="*/ 186189 h 186189"/>
              <a:gd name="connsiteX1" fmla="*/ 525294 w 603115"/>
              <a:gd name="connsiteY1" fmla="*/ 20819 h 186189"/>
              <a:gd name="connsiteX2" fmla="*/ 398834 w 603115"/>
              <a:gd name="connsiteY2" fmla="*/ 1363 h 186189"/>
              <a:gd name="connsiteX3" fmla="*/ 272375 w 603115"/>
              <a:gd name="connsiteY3" fmla="*/ 11091 h 186189"/>
              <a:gd name="connsiteX4" fmla="*/ 184826 w 603115"/>
              <a:gd name="connsiteY4" fmla="*/ 69457 h 186189"/>
              <a:gd name="connsiteX5" fmla="*/ 136188 w 603115"/>
              <a:gd name="connsiteY5" fmla="*/ 98640 h 186189"/>
              <a:gd name="connsiteX6" fmla="*/ 97277 w 603115"/>
              <a:gd name="connsiteY6" fmla="*/ 98640 h 186189"/>
              <a:gd name="connsiteX7" fmla="*/ 19456 w 603115"/>
              <a:gd name="connsiteY7" fmla="*/ 118095 h 186189"/>
              <a:gd name="connsiteX8" fmla="*/ 0 w 603115"/>
              <a:gd name="connsiteY8" fmla="*/ 127823 h 186189"/>
              <a:gd name="connsiteX9" fmla="*/ 0 w 603115"/>
              <a:gd name="connsiteY9" fmla="*/ 127823 h 186189"/>
              <a:gd name="connsiteX10" fmla="*/ 9728 w 603115"/>
              <a:gd name="connsiteY10" fmla="*/ 118095 h 186189"/>
              <a:gd name="connsiteX0" fmla="*/ 603275 w 603275"/>
              <a:gd name="connsiteY0" fmla="*/ 186189 h 186189"/>
              <a:gd name="connsiteX1" fmla="*/ 525454 w 603275"/>
              <a:gd name="connsiteY1" fmla="*/ 20819 h 186189"/>
              <a:gd name="connsiteX2" fmla="*/ 398994 w 603275"/>
              <a:gd name="connsiteY2" fmla="*/ 1363 h 186189"/>
              <a:gd name="connsiteX3" fmla="*/ 272535 w 603275"/>
              <a:gd name="connsiteY3" fmla="*/ 11091 h 186189"/>
              <a:gd name="connsiteX4" fmla="*/ 184986 w 603275"/>
              <a:gd name="connsiteY4" fmla="*/ 69457 h 186189"/>
              <a:gd name="connsiteX5" fmla="*/ 136348 w 603275"/>
              <a:gd name="connsiteY5" fmla="*/ 98640 h 186189"/>
              <a:gd name="connsiteX6" fmla="*/ 19616 w 603275"/>
              <a:gd name="connsiteY6" fmla="*/ 118095 h 186189"/>
              <a:gd name="connsiteX7" fmla="*/ 160 w 603275"/>
              <a:gd name="connsiteY7" fmla="*/ 127823 h 186189"/>
              <a:gd name="connsiteX8" fmla="*/ 160 w 603275"/>
              <a:gd name="connsiteY8" fmla="*/ 127823 h 186189"/>
              <a:gd name="connsiteX9" fmla="*/ 9888 w 603275"/>
              <a:gd name="connsiteY9" fmla="*/ 118095 h 186189"/>
              <a:gd name="connsiteX0" fmla="*/ 603275 w 603275"/>
              <a:gd name="connsiteY0" fmla="*/ 186783 h 186783"/>
              <a:gd name="connsiteX1" fmla="*/ 525454 w 603275"/>
              <a:gd name="connsiteY1" fmla="*/ 21413 h 186783"/>
              <a:gd name="connsiteX2" fmla="*/ 398994 w 603275"/>
              <a:gd name="connsiteY2" fmla="*/ 1957 h 186783"/>
              <a:gd name="connsiteX3" fmla="*/ 272535 w 603275"/>
              <a:gd name="connsiteY3" fmla="*/ 11685 h 186783"/>
              <a:gd name="connsiteX4" fmla="*/ 136348 w 603275"/>
              <a:gd name="connsiteY4" fmla="*/ 99234 h 186783"/>
              <a:gd name="connsiteX5" fmla="*/ 19616 w 603275"/>
              <a:gd name="connsiteY5" fmla="*/ 118689 h 186783"/>
              <a:gd name="connsiteX6" fmla="*/ 160 w 603275"/>
              <a:gd name="connsiteY6" fmla="*/ 128417 h 186783"/>
              <a:gd name="connsiteX7" fmla="*/ 160 w 603275"/>
              <a:gd name="connsiteY7" fmla="*/ 128417 h 186783"/>
              <a:gd name="connsiteX8" fmla="*/ 9888 w 603275"/>
              <a:gd name="connsiteY8" fmla="*/ 118689 h 186783"/>
              <a:gd name="connsiteX0" fmla="*/ 603275 w 603275"/>
              <a:gd name="connsiteY0" fmla="*/ 186065 h 186065"/>
              <a:gd name="connsiteX1" fmla="*/ 525454 w 603275"/>
              <a:gd name="connsiteY1" fmla="*/ 20695 h 186065"/>
              <a:gd name="connsiteX2" fmla="*/ 272535 w 603275"/>
              <a:gd name="connsiteY2" fmla="*/ 10967 h 186065"/>
              <a:gd name="connsiteX3" fmla="*/ 136348 w 603275"/>
              <a:gd name="connsiteY3" fmla="*/ 98516 h 186065"/>
              <a:gd name="connsiteX4" fmla="*/ 19616 w 603275"/>
              <a:gd name="connsiteY4" fmla="*/ 117971 h 186065"/>
              <a:gd name="connsiteX5" fmla="*/ 160 w 603275"/>
              <a:gd name="connsiteY5" fmla="*/ 127699 h 186065"/>
              <a:gd name="connsiteX6" fmla="*/ 160 w 603275"/>
              <a:gd name="connsiteY6" fmla="*/ 127699 h 186065"/>
              <a:gd name="connsiteX7" fmla="*/ 9888 w 603275"/>
              <a:gd name="connsiteY7" fmla="*/ 117971 h 186065"/>
              <a:gd name="connsiteX0" fmla="*/ 603275 w 603275"/>
              <a:gd name="connsiteY0" fmla="*/ 170729 h 170729"/>
              <a:gd name="connsiteX1" fmla="*/ 525454 w 603275"/>
              <a:gd name="connsiteY1" fmla="*/ 5359 h 170729"/>
              <a:gd name="connsiteX2" fmla="*/ 272535 w 603275"/>
              <a:gd name="connsiteY2" fmla="*/ 44270 h 170729"/>
              <a:gd name="connsiteX3" fmla="*/ 136348 w 603275"/>
              <a:gd name="connsiteY3" fmla="*/ 83180 h 170729"/>
              <a:gd name="connsiteX4" fmla="*/ 19616 w 603275"/>
              <a:gd name="connsiteY4" fmla="*/ 102635 h 170729"/>
              <a:gd name="connsiteX5" fmla="*/ 160 w 603275"/>
              <a:gd name="connsiteY5" fmla="*/ 112363 h 170729"/>
              <a:gd name="connsiteX6" fmla="*/ 160 w 603275"/>
              <a:gd name="connsiteY6" fmla="*/ 112363 h 170729"/>
              <a:gd name="connsiteX7" fmla="*/ 9888 w 603275"/>
              <a:gd name="connsiteY7" fmla="*/ 102635 h 170729"/>
              <a:gd name="connsiteX0" fmla="*/ 603275 w 603275"/>
              <a:gd name="connsiteY0" fmla="*/ 131362 h 131362"/>
              <a:gd name="connsiteX1" fmla="*/ 486544 w 603275"/>
              <a:gd name="connsiteY1" fmla="*/ 14630 h 131362"/>
              <a:gd name="connsiteX2" fmla="*/ 272535 w 603275"/>
              <a:gd name="connsiteY2" fmla="*/ 4903 h 131362"/>
              <a:gd name="connsiteX3" fmla="*/ 136348 w 603275"/>
              <a:gd name="connsiteY3" fmla="*/ 43813 h 131362"/>
              <a:gd name="connsiteX4" fmla="*/ 19616 w 603275"/>
              <a:gd name="connsiteY4" fmla="*/ 63268 h 131362"/>
              <a:gd name="connsiteX5" fmla="*/ 160 w 603275"/>
              <a:gd name="connsiteY5" fmla="*/ 72996 h 131362"/>
              <a:gd name="connsiteX6" fmla="*/ 160 w 603275"/>
              <a:gd name="connsiteY6" fmla="*/ 72996 h 131362"/>
              <a:gd name="connsiteX7" fmla="*/ 9888 w 603275"/>
              <a:gd name="connsiteY7" fmla="*/ 63268 h 131362"/>
              <a:gd name="connsiteX0" fmla="*/ 778373 w 778373"/>
              <a:gd name="connsiteY0" fmla="*/ 121083 h 121083"/>
              <a:gd name="connsiteX1" fmla="*/ 486544 w 778373"/>
              <a:gd name="connsiteY1" fmla="*/ 14078 h 121083"/>
              <a:gd name="connsiteX2" fmla="*/ 272535 w 778373"/>
              <a:gd name="connsiteY2" fmla="*/ 4351 h 121083"/>
              <a:gd name="connsiteX3" fmla="*/ 136348 w 778373"/>
              <a:gd name="connsiteY3" fmla="*/ 43261 h 121083"/>
              <a:gd name="connsiteX4" fmla="*/ 19616 w 778373"/>
              <a:gd name="connsiteY4" fmla="*/ 62716 h 121083"/>
              <a:gd name="connsiteX5" fmla="*/ 160 w 778373"/>
              <a:gd name="connsiteY5" fmla="*/ 72444 h 121083"/>
              <a:gd name="connsiteX6" fmla="*/ 160 w 778373"/>
              <a:gd name="connsiteY6" fmla="*/ 72444 h 121083"/>
              <a:gd name="connsiteX7" fmla="*/ 9888 w 778373"/>
              <a:gd name="connsiteY7" fmla="*/ 62716 h 121083"/>
              <a:gd name="connsiteX0" fmla="*/ 846467 w 846467"/>
              <a:gd name="connsiteY0" fmla="*/ 131363 h 131363"/>
              <a:gd name="connsiteX1" fmla="*/ 486544 w 846467"/>
              <a:gd name="connsiteY1" fmla="*/ 14630 h 131363"/>
              <a:gd name="connsiteX2" fmla="*/ 272535 w 846467"/>
              <a:gd name="connsiteY2" fmla="*/ 4903 h 131363"/>
              <a:gd name="connsiteX3" fmla="*/ 136348 w 846467"/>
              <a:gd name="connsiteY3" fmla="*/ 43813 h 131363"/>
              <a:gd name="connsiteX4" fmla="*/ 19616 w 846467"/>
              <a:gd name="connsiteY4" fmla="*/ 63268 h 131363"/>
              <a:gd name="connsiteX5" fmla="*/ 160 w 846467"/>
              <a:gd name="connsiteY5" fmla="*/ 72996 h 131363"/>
              <a:gd name="connsiteX6" fmla="*/ 160 w 846467"/>
              <a:gd name="connsiteY6" fmla="*/ 72996 h 131363"/>
              <a:gd name="connsiteX7" fmla="*/ 9888 w 846467"/>
              <a:gd name="connsiteY7" fmla="*/ 63268 h 131363"/>
              <a:gd name="connsiteX0" fmla="*/ 846467 w 846467"/>
              <a:gd name="connsiteY0" fmla="*/ 127605 h 127605"/>
              <a:gd name="connsiteX1" fmla="*/ 505999 w 846467"/>
              <a:gd name="connsiteY1" fmla="*/ 88693 h 127605"/>
              <a:gd name="connsiteX2" fmla="*/ 272535 w 846467"/>
              <a:gd name="connsiteY2" fmla="*/ 1145 h 127605"/>
              <a:gd name="connsiteX3" fmla="*/ 136348 w 846467"/>
              <a:gd name="connsiteY3" fmla="*/ 40055 h 127605"/>
              <a:gd name="connsiteX4" fmla="*/ 19616 w 846467"/>
              <a:gd name="connsiteY4" fmla="*/ 59510 h 127605"/>
              <a:gd name="connsiteX5" fmla="*/ 160 w 846467"/>
              <a:gd name="connsiteY5" fmla="*/ 69238 h 127605"/>
              <a:gd name="connsiteX6" fmla="*/ 160 w 846467"/>
              <a:gd name="connsiteY6" fmla="*/ 69238 h 127605"/>
              <a:gd name="connsiteX7" fmla="*/ 9888 w 846467"/>
              <a:gd name="connsiteY7" fmla="*/ 59510 h 127605"/>
              <a:gd name="connsiteX0" fmla="*/ 846467 w 846467"/>
              <a:gd name="connsiteY0" fmla="*/ 87956 h 87956"/>
              <a:gd name="connsiteX1" fmla="*/ 505999 w 846467"/>
              <a:gd name="connsiteY1" fmla="*/ 49044 h 87956"/>
              <a:gd name="connsiteX2" fmla="*/ 253080 w 846467"/>
              <a:gd name="connsiteY2" fmla="*/ 10134 h 87956"/>
              <a:gd name="connsiteX3" fmla="*/ 136348 w 846467"/>
              <a:gd name="connsiteY3" fmla="*/ 406 h 87956"/>
              <a:gd name="connsiteX4" fmla="*/ 19616 w 846467"/>
              <a:gd name="connsiteY4" fmla="*/ 19861 h 87956"/>
              <a:gd name="connsiteX5" fmla="*/ 160 w 846467"/>
              <a:gd name="connsiteY5" fmla="*/ 29589 h 87956"/>
              <a:gd name="connsiteX6" fmla="*/ 160 w 846467"/>
              <a:gd name="connsiteY6" fmla="*/ 29589 h 87956"/>
              <a:gd name="connsiteX7" fmla="*/ 9888 w 846467"/>
              <a:gd name="connsiteY7" fmla="*/ 19861 h 87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467" h="87956">
                <a:moveTo>
                  <a:pt x="846467" y="87956"/>
                </a:moveTo>
                <a:cubicBezTo>
                  <a:pt x="824580" y="20673"/>
                  <a:pt x="604897" y="62014"/>
                  <a:pt x="505999" y="49044"/>
                </a:cubicBezTo>
                <a:cubicBezTo>
                  <a:pt x="407101" y="36074"/>
                  <a:pt x="314688" y="18240"/>
                  <a:pt x="253080" y="10134"/>
                </a:cubicBezTo>
                <a:cubicBezTo>
                  <a:pt x="191472" y="2028"/>
                  <a:pt x="175259" y="-1215"/>
                  <a:pt x="136348" y="406"/>
                </a:cubicBezTo>
                <a:cubicBezTo>
                  <a:pt x="97437" y="2027"/>
                  <a:pt x="42314" y="14997"/>
                  <a:pt x="19616" y="19861"/>
                </a:cubicBezTo>
                <a:cubicBezTo>
                  <a:pt x="-3082" y="24725"/>
                  <a:pt x="160" y="29589"/>
                  <a:pt x="160" y="29589"/>
                </a:cubicBezTo>
                <a:lnTo>
                  <a:pt x="160" y="29589"/>
                </a:lnTo>
                <a:lnTo>
                  <a:pt x="9888" y="19861"/>
                </a:lnTo>
              </a:path>
            </a:pathLst>
          </a:cu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21809" y="2476251"/>
            <a:ext cx="1507785" cy="738664"/>
          </a:xfrm>
          <a:prstGeom prst="rect">
            <a:avLst/>
          </a:prstGeom>
          <a:solidFill>
            <a:schemeClr val="bg1"/>
          </a:solidFill>
          <a:ln>
            <a:solidFill>
              <a:schemeClr val="tx1"/>
            </a:solidFill>
          </a:ln>
        </p:spPr>
        <p:txBody>
          <a:bodyPr wrap="square" rtlCol="0">
            <a:spAutoFit/>
          </a:bodyPr>
          <a:lstStyle/>
          <a:p>
            <a:r>
              <a:rPr lang="en-GB" sz="1400" dirty="0" smtClean="0"/>
              <a:t>LC OF conversion to dia3mm MPO, x3/station.</a:t>
            </a:r>
            <a:endParaRPr lang="en-GB" sz="1400" dirty="0"/>
          </a:p>
        </p:txBody>
      </p:sp>
      <p:sp>
        <p:nvSpPr>
          <p:cNvPr id="56" name="TextBox 55"/>
          <p:cNvSpPr txBox="1"/>
          <p:nvPr/>
        </p:nvSpPr>
        <p:spPr>
          <a:xfrm>
            <a:off x="6418165" y="3869816"/>
            <a:ext cx="1434510" cy="308213"/>
          </a:xfrm>
          <a:prstGeom prst="rect">
            <a:avLst/>
          </a:prstGeom>
          <a:solidFill>
            <a:schemeClr val="bg1"/>
          </a:solidFill>
          <a:ln>
            <a:solidFill>
              <a:schemeClr val="tx1"/>
            </a:solidFill>
          </a:ln>
        </p:spPr>
        <p:txBody>
          <a:bodyPr wrap="square" rtlCol="0">
            <a:spAutoFit/>
          </a:bodyPr>
          <a:lstStyle/>
          <a:p>
            <a:r>
              <a:rPr lang="en-GB" sz="1400" dirty="0" smtClean="0"/>
              <a:t>MPO to MPO PP </a:t>
            </a:r>
            <a:endParaRPr lang="en-GB" sz="1400" dirty="0"/>
          </a:p>
        </p:txBody>
      </p:sp>
      <p:sp>
        <p:nvSpPr>
          <p:cNvPr id="58" name="TextBox 57"/>
          <p:cNvSpPr txBox="1"/>
          <p:nvPr/>
        </p:nvSpPr>
        <p:spPr>
          <a:xfrm>
            <a:off x="762429" y="4501254"/>
            <a:ext cx="1297107" cy="307777"/>
          </a:xfrm>
          <a:prstGeom prst="rect">
            <a:avLst/>
          </a:prstGeom>
          <a:solidFill>
            <a:schemeClr val="bg1"/>
          </a:solidFill>
          <a:ln>
            <a:solidFill>
              <a:schemeClr val="tx1"/>
            </a:solidFill>
          </a:ln>
        </p:spPr>
        <p:txBody>
          <a:bodyPr wrap="square" rtlCol="0">
            <a:spAutoFit/>
          </a:bodyPr>
          <a:lstStyle/>
          <a:p>
            <a:r>
              <a:rPr lang="en-GB" sz="1400" dirty="0" smtClean="0"/>
              <a:t>2 SFP/chamber</a:t>
            </a:r>
            <a:endParaRPr lang="en-GB" sz="1400" dirty="0"/>
          </a:p>
        </p:txBody>
      </p:sp>
      <p:sp>
        <p:nvSpPr>
          <p:cNvPr id="24" name="Slide Number Placeholder 23"/>
          <p:cNvSpPr>
            <a:spLocks noGrp="1"/>
          </p:cNvSpPr>
          <p:nvPr>
            <p:ph type="sldNum" sz="quarter" idx="12"/>
          </p:nvPr>
        </p:nvSpPr>
        <p:spPr/>
        <p:txBody>
          <a:bodyPr/>
          <a:lstStyle/>
          <a:p>
            <a:fld id="{EDBE65E2-01A7-4774-B3FE-3AF8D42C6740}" type="slidenum">
              <a:rPr lang="en-GB" smtClean="0"/>
              <a:t>13</a:t>
            </a:fld>
            <a:endParaRPr lang="en-GB"/>
          </a:p>
        </p:txBody>
      </p:sp>
    </p:spTree>
    <p:extLst>
      <p:ext uri="{BB962C8B-B14F-4D97-AF65-F5344CB8AC3E}">
        <p14:creationId xmlns:p14="http://schemas.microsoft.com/office/powerpoint/2010/main" val="470035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55771" y="1193760"/>
            <a:ext cx="3910519" cy="2308324"/>
          </a:xfrm>
          <a:prstGeom prst="rect">
            <a:avLst/>
          </a:prstGeom>
          <a:noFill/>
        </p:spPr>
        <p:txBody>
          <a:bodyPr wrap="square" rtlCol="0">
            <a:spAutoFit/>
          </a:bodyPr>
          <a:lstStyle/>
          <a:p>
            <a:r>
              <a:rPr lang="en-GB" dirty="0" smtClean="0">
                <a:solidFill>
                  <a:prstClr val="black"/>
                </a:solidFill>
              </a:rPr>
              <a:t>The gas system remains un-changed in that the gas racks are not modified nor are there any additions. Re-piping of RE3 will be required.</a:t>
            </a:r>
          </a:p>
          <a:p>
            <a:endParaRPr lang="en-GB" dirty="0">
              <a:solidFill>
                <a:prstClr val="black"/>
              </a:solidFill>
            </a:endParaRPr>
          </a:p>
          <a:p>
            <a:r>
              <a:rPr lang="en-GB" dirty="0" smtClean="0">
                <a:solidFill>
                  <a:prstClr val="black"/>
                </a:solidFill>
              </a:rPr>
              <a:t>There are 6 channels available for 1 station. </a:t>
            </a:r>
            <a:r>
              <a:rPr lang="en-GB" dirty="0">
                <a:solidFill>
                  <a:prstClr val="black"/>
                </a:solidFill>
              </a:rPr>
              <a:t>P</a:t>
            </a:r>
            <a:r>
              <a:rPr lang="en-GB" dirty="0" smtClean="0">
                <a:solidFill>
                  <a:prstClr val="black"/>
                </a:solidFill>
              </a:rPr>
              <a:t>arallel gas flow is proposed for the 3 chambers fed by one channel</a:t>
            </a:r>
            <a:endParaRPr lang="en-GB" dirty="0">
              <a:solidFill>
                <a:prstClr val="black"/>
              </a:solidFill>
            </a:endParaRPr>
          </a:p>
        </p:txBody>
      </p:sp>
      <p:sp>
        <p:nvSpPr>
          <p:cNvPr id="6" name="TextBox 5"/>
          <p:cNvSpPr txBox="1"/>
          <p:nvPr/>
        </p:nvSpPr>
        <p:spPr>
          <a:xfrm>
            <a:off x="3414511" y="4439640"/>
            <a:ext cx="4406630" cy="1200329"/>
          </a:xfrm>
          <a:prstGeom prst="rect">
            <a:avLst/>
          </a:prstGeom>
          <a:solidFill>
            <a:srgbClr val="FFC000"/>
          </a:solidFill>
        </p:spPr>
        <p:txBody>
          <a:bodyPr wrap="square" rtlCol="0">
            <a:spAutoFit/>
          </a:bodyPr>
          <a:lstStyle/>
          <a:p>
            <a:r>
              <a:rPr lang="en-GB" dirty="0" smtClean="0">
                <a:solidFill>
                  <a:prstClr val="black"/>
                </a:solidFill>
              </a:rPr>
              <a:t>An example of a two channel impedance distribution for RE4 SMs. </a:t>
            </a:r>
            <a:r>
              <a:rPr lang="en-GB" dirty="0">
                <a:solidFill>
                  <a:prstClr val="black"/>
                </a:solidFill>
              </a:rPr>
              <a:t>T</a:t>
            </a:r>
            <a:r>
              <a:rPr lang="en-GB" dirty="0" smtClean="0">
                <a:solidFill>
                  <a:prstClr val="black"/>
                </a:solidFill>
              </a:rPr>
              <a:t>he RE3/1 and RE4/1 will require 6 channel impedance distributors. </a:t>
            </a:r>
            <a:endParaRPr lang="en-GB" dirty="0">
              <a:solidFill>
                <a:prstClr val="black"/>
              </a:solidFill>
            </a:endParaRPr>
          </a:p>
        </p:txBody>
      </p:sp>
      <p:sp>
        <p:nvSpPr>
          <p:cNvPr id="7" name="TextBox 6"/>
          <p:cNvSpPr txBox="1"/>
          <p:nvPr/>
        </p:nvSpPr>
        <p:spPr>
          <a:xfrm>
            <a:off x="1770434" y="262646"/>
            <a:ext cx="2509736" cy="646331"/>
          </a:xfrm>
          <a:prstGeom prst="rect">
            <a:avLst/>
          </a:prstGeom>
          <a:noFill/>
        </p:spPr>
        <p:txBody>
          <a:bodyPr wrap="square" rtlCol="0">
            <a:spAutoFit/>
          </a:bodyPr>
          <a:lstStyle/>
          <a:p>
            <a:r>
              <a:rPr lang="en-GB" sz="3600" dirty="0" smtClean="0">
                <a:solidFill>
                  <a:prstClr val="black"/>
                </a:solidFill>
              </a:rPr>
              <a:t>Gas system</a:t>
            </a:r>
            <a:endParaRPr lang="en-GB" sz="3600" dirty="0">
              <a:solidFill>
                <a:prstClr val="black"/>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309709" y="1606379"/>
            <a:ext cx="4091460" cy="3068595"/>
          </a:xfrm>
          <a:prstGeom prst="rect">
            <a:avLst/>
          </a:prstGeom>
        </p:spPr>
      </p:pic>
      <p:cxnSp>
        <p:nvCxnSpPr>
          <p:cNvPr id="9" name="Straight Arrow Connector 8"/>
          <p:cNvCxnSpPr>
            <a:stCxn id="6" idx="3"/>
          </p:cNvCxnSpPr>
          <p:nvPr/>
        </p:nvCxnSpPr>
        <p:spPr>
          <a:xfrm flipV="1">
            <a:off x="7821141" y="2998576"/>
            <a:ext cx="907112" cy="2041229"/>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494" y="180949"/>
            <a:ext cx="2601310" cy="346841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660" y="3779083"/>
            <a:ext cx="2251735" cy="3002314"/>
          </a:xfrm>
          <a:prstGeom prst="rect">
            <a:avLst/>
          </a:prstGeom>
        </p:spPr>
      </p:pic>
      <p:sp>
        <p:nvSpPr>
          <p:cNvPr id="3" name="Slide Number Placeholder 2"/>
          <p:cNvSpPr>
            <a:spLocks noGrp="1"/>
          </p:cNvSpPr>
          <p:nvPr>
            <p:ph type="sldNum" sz="quarter" idx="12"/>
          </p:nvPr>
        </p:nvSpPr>
        <p:spPr/>
        <p:txBody>
          <a:bodyPr/>
          <a:lstStyle/>
          <a:p>
            <a:fld id="{A7F6C5AA-CC08-F142-945E-BC6481BB1251}"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4070221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5255" y="1060314"/>
            <a:ext cx="3560324" cy="4747098"/>
          </a:xfrm>
          <a:prstGeom prst="rect">
            <a:avLst/>
          </a:prstGeom>
        </p:spPr>
      </p:pic>
      <p:sp>
        <p:nvSpPr>
          <p:cNvPr id="5" name="TextBox 4"/>
          <p:cNvSpPr txBox="1"/>
          <p:nvPr/>
        </p:nvSpPr>
        <p:spPr>
          <a:xfrm>
            <a:off x="208311" y="2478622"/>
            <a:ext cx="6727947" cy="2031325"/>
          </a:xfrm>
          <a:prstGeom prst="rect">
            <a:avLst/>
          </a:prstGeom>
          <a:noFill/>
        </p:spPr>
        <p:txBody>
          <a:bodyPr wrap="square" rtlCol="0">
            <a:spAutoFit/>
          </a:bodyPr>
          <a:lstStyle/>
          <a:p>
            <a:r>
              <a:rPr lang="en-GB" dirty="0" smtClean="0">
                <a:solidFill>
                  <a:prstClr val="black"/>
                </a:solidFill>
              </a:rPr>
              <a:t>Cooling Mini Manifold for RE4/1 cooling to which “T”s and flow restrictors will be added to supply the 9 channels. Hosing from the mini manifolds directly all the way to the RE4/1 will simplify the installation. </a:t>
            </a:r>
          </a:p>
          <a:p>
            <a:endParaRPr lang="en-GB" dirty="0">
              <a:solidFill>
                <a:prstClr val="black"/>
              </a:solidFill>
            </a:endParaRPr>
          </a:p>
          <a:p>
            <a:r>
              <a:rPr lang="en-GB" dirty="0" smtClean="0">
                <a:solidFill>
                  <a:prstClr val="black"/>
                </a:solidFill>
              </a:rPr>
              <a:t>The RE3/1 system will be a taken off from the RE3/2s, two RE3/2s for one RE3/1 using the flexible hoses.</a:t>
            </a:r>
            <a:endParaRPr lang="en-GB" dirty="0">
              <a:solidFill>
                <a:prstClr val="black"/>
              </a:solidFill>
            </a:endParaRPr>
          </a:p>
        </p:txBody>
      </p:sp>
      <p:sp>
        <p:nvSpPr>
          <p:cNvPr id="7" name="TextBox 6"/>
          <p:cNvSpPr txBox="1"/>
          <p:nvPr/>
        </p:nvSpPr>
        <p:spPr>
          <a:xfrm>
            <a:off x="3245708" y="537094"/>
            <a:ext cx="2899719" cy="523220"/>
          </a:xfrm>
          <a:prstGeom prst="rect">
            <a:avLst/>
          </a:prstGeom>
          <a:noFill/>
        </p:spPr>
        <p:txBody>
          <a:bodyPr wrap="square" rtlCol="0">
            <a:spAutoFit/>
          </a:bodyPr>
          <a:lstStyle/>
          <a:p>
            <a:r>
              <a:rPr lang="en-GB" sz="2800" dirty="0" smtClean="0">
                <a:solidFill>
                  <a:prstClr val="black"/>
                </a:solidFill>
              </a:rPr>
              <a:t>Cooling system</a:t>
            </a:r>
            <a:endParaRPr lang="en-GB" sz="2800" dirty="0">
              <a:solidFill>
                <a:prstClr val="black"/>
              </a:solidFill>
            </a:endParaRPr>
          </a:p>
        </p:txBody>
      </p:sp>
      <p:sp>
        <p:nvSpPr>
          <p:cNvPr id="8" name="TextBox 7"/>
          <p:cNvSpPr txBox="1"/>
          <p:nvPr/>
        </p:nvSpPr>
        <p:spPr>
          <a:xfrm>
            <a:off x="1606377" y="1392195"/>
            <a:ext cx="4629665" cy="939113"/>
          </a:xfrm>
          <a:prstGeom prst="rect">
            <a:avLst/>
          </a:prstGeom>
          <a:noFill/>
        </p:spPr>
        <p:txBody>
          <a:bodyPr wrap="square" rtlCol="0">
            <a:spAutoFit/>
          </a:bodyPr>
          <a:lstStyle/>
          <a:p>
            <a:r>
              <a:rPr lang="en-GB" dirty="0" smtClean="0">
                <a:solidFill>
                  <a:prstClr val="black"/>
                </a:solidFill>
              </a:rPr>
              <a:t>The power loads on the cooling system are not so large so extensions of the present system should give approx. 0.1deg C increase.</a:t>
            </a:r>
            <a:endParaRPr lang="en-GB" dirty="0">
              <a:solidFill>
                <a:prstClr val="black"/>
              </a:solidFill>
            </a:endParaRPr>
          </a:p>
        </p:txBody>
      </p:sp>
      <p:pic>
        <p:nvPicPr>
          <p:cNvPr id="10" name="Picture 9"/>
          <p:cNvPicPr>
            <a:picLocks noChangeAspect="1"/>
          </p:cNvPicPr>
          <p:nvPr/>
        </p:nvPicPr>
        <p:blipFill>
          <a:blip r:embed="rId3"/>
          <a:stretch>
            <a:fillRect/>
          </a:stretch>
        </p:blipFill>
        <p:spPr>
          <a:xfrm>
            <a:off x="1072394" y="4652873"/>
            <a:ext cx="5697630" cy="1684907"/>
          </a:xfrm>
          <a:prstGeom prst="rect">
            <a:avLst/>
          </a:prstGeom>
        </p:spPr>
      </p:pic>
      <p:sp>
        <p:nvSpPr>
          <p:cNvPr id="2" name="Slide Number Placeholder 1"/>
          <p:cNvSpPr>
            <a:spLocks noGrp="1"/>
          </p:cNvSpPr>
          <p:nvPr>
            <p:ph type="sldNum" sz="quarter" idx="12"/>
          </p:nvPr>
        </p:nvSpPr>
        <p:spPr/>
        <p:txBody>
          <a:bodyPr/>
          <a:lstStyle/>
          <a:p>
            <a:fld id="{A7F6C5AA-CC08-F142-945E-BC6481BB1251}"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1026872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Websites\p\project-cms-rpc-endcap\RPC\UpscopeHighEta\RPCDevelopements\RE31and41\RE31\Drawings\YE3Boki07062016\YEP3IPSideVi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993795"/>
            <a:ext cx="9144000" cy="50492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832304" y="5229381"/>
            <a:ext cx="1368152" cy="1200329"/>
          </a:xfrm>
          <a:prstGeom prst="rect">
            <a:avLst/>
          </a:prstGeom>
          <a:solidFill>
            <a:srgbClr val="FFC000"/>
          </a:solidFill>
        </p:spPr>
        <p:txBody>
          <a:bodyPr wrap="square" rtlCol="0">
            <a:spAutoFit/>
          </a:bodyPr>
          <a:lstStyle/>
          <a:p>
            <a:r>
              <a:rPr lang="en-GB" dirty="0"/>
              <a:t>RPC Gas Rack with spare channels</a:t>
            </a:r>
          </a:p>
        </p:txBody>
      </p:sp>
      <p:sp>
        <p:nvSpPr>
          <p:cNvPr id="5" name="TextBox 4"/>
          <p:cNvSpPr txBox="1"/>
          <p:nvPr/>
        </p:nvSpPr>
        <p:spPr>
          <a:xfrm>
            <a:off x="9300356" y="2917710"/>
            <a:ext cx="792088" cy="646331"/>
          </a:xfrm>
          <a:prstGeom prst="rect">
            <a:avLst/>
          </a:prstGeom>
          <a:solidFill>
            <a:srgbClr val="FFC000"/>
          </a:solidFill>
        </p:spPr>
        <p:txBody>
          <a:bodyPr wrap="square" rtlCol="0">
            <a:spAutoFit/>
          </a:bodyPr>
          <a:lstStyle/>
          <a:p>
            <a:r>
              <a:rPr lang="en-GB" dirty="0" smtClean="0"/>
              <a:t>X3 LV </a:t>
            </a:r>
            <a:r>
              <a:rPr lang="en-GB" dirty="0"/>
              <a:t>racks</a:t>
            </a:r>
          </a:p>
        </p:txBody>
      </p:sp>
      <p:sp>
        <p:nvSpPr>
          <p:cNvPr id="7" name="TextBox 6"/>
          <p:cNvSpPr txBox="1"/>
          <p:nvPr/>
        </p:nvSpPr>
        <p:spPr>
          <a:xfrm>
            <a:off x="2436422" y="3162419"/>
            <a:ext cx="792088" cy="646331"/>
          </a:xfrm>
          <a:prstGeom prst="rect">
            <a:avLst/>
          </a:prstGeom>
          <a:solidFill>
            <a:srgbClr val="FFC000"/>
          </a:solidFill>
        </p:spPr>
        <p:txBody>
          <a:bodyPr wrap="square" rtlCol="0">
            <a:spAutoFit/>
          </a:bodyPr>
          <a:lstStyle/>
          <a:p>
            <a:r>
              <a:rPr lang="en-GB" dirty="0" smtClean="0"/>
              <a:t>X3 LV </a:t>
            </a:r>
            <a:r>
              <a:rPr lang="en-GB" dirty="0"/>
              <a:t>racks</a:t>
            </a:r>
          </a:p>
        </p:txBody>
      </p:sp>
      <p:sp>
        <p:nvSpPr>
          <p:cNvPr id="6" name="TextBox 5"/>
          <p:cNvSpPr txBox="1"/>
          <p:nvPr/>
        </p:nvSpPr>
        <p:spPr>
          <a:xfrm>
            <a:off x="8544272" y="1052737"/>
            <a:ext cx="2123728" cy="646331"/>
          </a:xfrm>
          <a:prstGeom prst="rect">
            <a:avLst/>
          </a:prstGeom>
          <a:solidFill>
            <a:srgbClr val="FFC000"/>
          </a:solidFill>
        </p:spPr>
        <p:txBody>
          <a:bodyPr wrap="square" rtlCol="0">
            <a:spAutoFit/>
          </a:bodyPr>
          <a:lstStyle/>
          <a:p>
            <a:r>
              <a:rPr lang="en-GB" dirty="0"/>
              <a:t>Mini Cable Chains for </a:t>
            </a:r>
            <a:r>
              <a:rPr lang="en-GB" dirty="0" smtClean="0"/>
              <a:t>HV and OF</a:t>
            </a:r>
            <a:endParaRPr lang="en-GB" dirty="0"/>
          </a:p>
        </p:txBody>
      </p:sp>
      <p:sp>
        <p:nvSpPr>
          <p:cNvPr id="8" name="TextBox 7"/>
          <p:cNvSpPr txBox="1"/>
          <p:nvPr/>
        </p:nvSpPr>
        <p:spPr>
          <a:xfrm>
            <a:off x="2423592" y="409020"/>
            <a:ext cx="6336704" cy="584775"/>
          </a:xfrm>
          <a:prstGeom prst="rect">
            <a:avLst/>
          </a:prstGeom>
          <a:noFill/>
        </p:spPr>
        <p:txBody>
          <a:bodyPr wrap="square" rtlCol="0">
            <a:spAutoFit/>
          </a:bodyPr>
          <a:lstStyle/>
          <a:p>
            <a:r>
              <a:rPr lang="en-GB" sz="3200" dirty="0"/>
              <a:t>Services on YE3 serving RE3 and RE4</a:t>
            </a:r>
          </a:p>
        </p:txBody>
      </p:sp>
      <p:cxnSp>
        <p:nvCxnSpPr>
          <p:cNvPr id="10" name="Straight Arrow Connector 9"/>
          <p:cNvCxnSpPr/>
          <p:nvPr/>
        </p:nvCxnSpPr>
        <p:spPr>
          <a:xfrm>
            <a:off x="2423592" y="1758009"/>
            <a:ext cx="1082914" cy="1267842"/>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3497061" y="2503024"/>
            <a:ext cx="1706200" cy="1849612"/>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8040216" y="4816059"/>
            <a:ext cx="775532" cy="91719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8331138" y="3212107"/>
            <a:ext cx="969218" cy="357151"/>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8184232" y="1375902"/>
            <a:ext cx="360040" cy="1729933"/>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497061" y="4352636"/>
            <a:ext cx="1696755" cy="220981"/>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791508" y="4352636"/>
            <a:ext cx="1473117" cy="289817"/>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791508" y="2625541"/>
            <a:ext cx="1464438" cy="1705632"/>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361872" y="1096735"/>
            <a:ext cx="2017477" cy="661274"/>
          </a:xfrm>
          <a:prstGeom prst="rect">
            <a:avLst/>
          </a:prstGeom>
          <a:solidFill>
            <a:srgbClr val="FFC000"/>
          </a:solidFill>
        </p:spPr>
        <p:txBody>
          <a:bodyPr wrap="square" rtlCol="0">
            <a:spAutoFit/>
          </a:bodyPr>
          <a:lstStyle/>
          <a:p>
            <a:r>
              <a:rPr lang="en-GB" dirty="0"/>
              <a:t>Mini Cable Chains for </a:t>
            </a:r>
            <a:r>
              <a:rPr lang="en-GB" dirty="0" smtClean="0"/>
              <a:t>HV and OF</a:t>
            </a:r>
            <a:endParaRPr lang="en-GB" dirty="0"/>
          </a:p>
        </p:txBody>
      </p:sp>
      <p:sp>
        <p:nvSpPr>
          <p:cNvPr id="25" name="TextBox 24"/>
          <p:cNvSpPr txBox="1"/>
          <p:nvPr/>
        </p:nvSpPr>
        <p:spPr>
          <a:xfrm>
            <a:off x="5193816" y="4111951"/>
            <a:ext cx="1597692" cy="923330"/>
          </a:xfrm>
          <a:prstGeom prst="rect">
            <a:avLst/>
          </a:prstGeom>
          <a:solidFill>
            <a:srgbClr val="FFC000"/>
          </a:solidFill>
        </p:spPr>
        <p:txBody>
          <a:bodyPr wrap="square" rtlCol="0">
            <a:spAutoFit/>
          </a:bodyPr>
          <a:lstStyle/>
          <a:p>
            <a:r>
              <a:rPr lang="en-GB" dirty="0" smtClean="0"/>
              <a:t>Space for DCC and OF Patch panels</a:t>
            </a:r>
            <a:endParaRPr lang="en-GB" dirty="0"/>
          </a:p>
        </p:txBody>
      </p:sp>
      <p:sp>
        <p:nvSpPr>
          <p:cNvPr id="2" name="Slide Number Placeholder 1"/>
          <p:cNvSpPr>
            <a:spLocks noGrp="1"/>
          </p:cNvSpPr>
          <p:nvPr>
            <p:ph type="sldNum" sz="quarter" idx="12"/>
          </p:nvPr>
        </p:nvSpPr>
        <p:spPr/>
        <p:txBody>
          <a:bodyPr/>
          <a:lstStyle/>
          <a:p>
            <a:fld id="{EDBE65E2-01A7-4774-B3FE-3AF8D42C6740}" type="slidenum">
              <a:rPr lang="en-GB" smtClean="0"/>
              <a:t>16</a:t>
            </a:fld>
            <a:endParaRPr lang="en-GB"/>
          </a:p>
        </p:txBody>
      </p:sp>
    </p:spTree>
    <p:extLst>
      <p:ext uri="{BB962C8B-B14F-4D97-AF65-F5344CB8AC3E}">
        <p14:creationId xmlns:p14="http://schemas.microsoft.com/office/powerpoint/2010/main" val="17660778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82288"/>
            <a:ext cx="8229600" cy="1143000"/>
          </a:xfrm>
        </p:spPr>
        <p:txBody>
          <a:bodyPr/>
          <a:lstStyle/>
          <a:p>
            <a:r>
              <a:rPr lang="en-GB" dirty="0" smtClean="0"/>
              <a:t>RE3/1 service passages</a:t>
            </a:r>
            <a:endParaRPr lang="en-GB" dirty="0"/>
          </a:p>
        </p:txBody>
      </p:sp>
      <p:pic>
        <p:nvPicPr>
          <p:cNvPr id="1027" name="Picture 3" descr="G:\Websites\p\project-cms-rpc-endcap\RPC\UpscopeHighEta\RPCDevelopements\RE31and41\RE31\Photos040214\04022014536.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10205" y="785291"/>
            <a:ext cx="3180932" cy="23856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Websites\p\project-cms-rpc-endcap\RPC\UpscopeHighEta\RPCDevelopements\RE31and41\RE31\Photos040214\0402201454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31504" y="4387339"/>
            <a:ext cx="3252940" cy="243970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G:\Websites\p\project-cms-rpc-endcap\RPC\UpscopeHighEta\RPCDevelopements\RE31and41\RE31\Photos040214\04022014556.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7158193" y="3311109"/>
            <a:ext cx="3887775" cy="29158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Websites\p\project-cms-rpc-endcap\RPC\UpscopeHighEta\RPCDevelopements\RE31and41\RE31\Photos040214\04022014569.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5400000">
            <a:off x="4635472" y="1833687"/>
            <a:ext cx="3367262" cy="25254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26738" y="3208955"/>
            <a:ext cx="2880320" cy="923330"/>
          </a:xfrm>
          <a:prstGeom prst="rect">
            <a:avLst/>
          </a:prstGeom>
          <a:solidFill>
            <a:srgbClr val="FFC000"/>
          </a:solidFill>
        </p:spPr>
        <p:txBody>
          <a:bodyPr wrap="square" rtlCol="0">
            <a:spAutoFit/>
          </a:bodyPr>
          <a:lstStyle/>
          <a:p>
            <a:r>
              <a:rPr lang="en-GB" dirty="0"/>
              <a:t>Service passage to the periphery </a:t>
            </a:r>
            <a:r>
              <a:rPr lang="en-GB" dirty="0" smtClean="0"/>
              <a:t>is </a:t>
            </a:r>
            <a:r>
              <a:rPr lang="en-GB" dirty="0"/>
              <a:t>under the RE3/2 &amp; </a:t>
            </a:r>
            <a:r>
              <a:rPr lang="en-GB" dirty="0" smtClean="0"/>
              <a:t>RE3/3</a:t>
            </a:r>
            <a:r>
              <a:rPr lang="en-GB" dirty="0"/>
              <a:t>.</a:t>
            </a:r>
          </a:p>
        </p:txBody>
      </p:sp>
      <p:sp>
        <p:nvSpPr>
          <p:cNvPr id="4" name="TextBox 3"/>
          <p:cNvSpPr txBox="1"/>
          <p:nvPr/>
        </p:nvSpPr>
        <p:spPr>
          <a:xfrm>
            <a:off x="7896200" y="1628801"/>
            <a:ext cx="2411760" cy="646331"/>
          </a:xfrm>
          <a:prstGeom prst="rect">
            <a:avLst/>
          </a:prstGeom>
          <a:solidFill>
            <a:srgbClr val="FFC000"/>
          </a:solidFill>
        </p:spPr>
        <p:txBody>
          <a:bodyPr wrap="square" rtlCol="0">
            <a:spAutoFit/>
          </a:bodyPr>
          <a:lstStyle/>
          <a:p>
            <a:r>
              <a:rPr lang="en-GB" dirty="0"/>
              <a:t>Space on the periphery is very limited</a:t>
            </a:r>
          </a:p>
        </p:txBody>
      </p:sp>
      <p:cxnSp>
        <p:nvCxnSpPr>
          <p:cNvPr id="11" name="Straight Arrow Connector 10"/>
          <p:cNvCxnSpPr/>
          <p:nvPr/>
        </p:nvCxnSpPr>
        <p:spPr>
          <a:xfrm>
            <a:off x="2465886" y="4135100"/>
            <a:ext cx="701012" cy="1108109"/>
          </a:xfrm>
          <a:prstGeom prst="straightConnector1">
            <a:avLst/>
          </a:prstGeom>
          <a:ln w="25400">
            <a:solidFill>
              <a:srgbClr val="00B050"/>
            </a:solidFill>
            <a:tailEnd type="stealth"/>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EDBE65E2-01A7-4774-B3FE-3AF8D42C6740}" type="slidenum">
              <a:rPr lang="en-GB" smtClean="0"/>
              <a:t>17</a:t>
            </a:fld>
            <a:endParaRPr lang="en-GB"/>
          </a:p>
        </p:txBody>
      </p:sp>
    </p:spTree>
    <p:extLst>
      <p:ext uri="{BB962C8B-B14F-4D97-AF65-F5344CB8AC3E}">
        <p14:creationId xmlns:p14="http://schemas.microsoft.com/office/powerpoint/2010/main" val="38017894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rot="5400000">
            <a:off x="4821256" y="1400078"/>
            <a:ext cx="5812533" cy="3877630"/>
          </a:xfrm>
          <a:prstGeom prst="rect">
            <a:avLst/>
          </a:prstGeom>
          <a:noFill/>
          <a:ln w="9525">
            <a:noFill/>
            <a:miter lim="800000"/>
            <a:headEnd/>
            <a:tailEnd/>
          </a:ln>
        </p:spPr>
      </p:pic>
      <p:sp>
        <p:nvSpPr>
          <p:cNvPr id="5" name="TextBox 4"/>
          <p:cNvSpPr txBox="1"/>
          <p:nvPr/>
        </p:nvSpPr>
        <p:spPr>
          <a:xfrm>
            <a:off x="1050587" y="1984443"/>
            <a:ext cx="3035030" cy="1754326"/>
          </a:xfrm>
          <a:prstGeom prst="rect">
            <a:avLst/>
          </a:prstGeom>
          <a:noFill/>
          <a:ln>
            <a:solidFill>
              <a:schemeClr val="tx1"/>
            </a:solidFill>
          </a:ln>
        </p:spPr>
        <p:txBody>
          <a:bodyPr wrap="square" rtlCol="0">
            <a:spAutoFit/>
          </a:bodyPr>
          <a:lstStyle/>
          <a:p>
            <a:r>
              <a:rPr lang="en-GB" dirty="0" smtClean="0"/>
              <a:t>Service passage between RE4/2 and the ME4/2.</a:t>
            </a:r>
          </a:p>
          <a:p>
            <a:r>
              <a:rPr lang="en-GB" dirty="0" smtClean="0"/>
              <a:t>The problems or fears of induced noise will have to be addressed with our CSC colleagues.</a:t>
            </a:r>
            <a:endParaRPr lang="en-GB" dirty="0"/>
          </a:p>
        </p:txBody>
      </p:sp>
      <p:sp>
        <p:nvSpPr>
          <p:cNvPr id="6" name="TextBox 5"/>
          <p:cNvSpPr txBox="1"/>
          <p:nvPr/>
        </p:nvSpPr>
        <p:spPr>
          <a:xfrm>
            <a:off x="1284051" y="340468"/>
            <a:ext cx="4377447" cy="584775"/>
          </a:xfrm>
          <a:prstGeom prst="rect">
            <a:avLst/>
          </a:prstGeom>
          <a:noFill/>
        </p:spPr>
        <p:txBody>
          <a:bodyPr wrap="square" rtlCol="0">
            <a:spAutoFit/>
          </a:bodyPr>
          <a:lstStyle/>
          <a:p>
            <a:r>
              <a:rPr lang="en-GB" sz="3200" dirty="0" smtClean="0"/>
              <a:t>RE4/1 service passage</a:t>
            </a:r>
            <a:endParaRPr lang="en-GB" sz="3200" dirty="0"/>
          </a:p>
        </p:txBody>
      </p:sp>
      <p:cxnSp>
        <p:nvCxnSpPr>
          <p:cNvPr id="8" name="Straight Arrow Connector 7"/>
          <p:cNvCxnSpPr/>
          <p:nvPr/>
        </p:nvCxnSpPr>
        <p:spPr>
          <a:xfrm flipV="1">
            <a:off x="4085617" y="3210129"/>
            <a:ext cx="4883285" cy="251642"/>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085617" y="3461771"/>
            <a:ext cx="4140740" cy="1632282"/>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406390" y="2676940"/>
            <a:ext cx="1065300" cy="369332"/>
          </a:xfrm>
          <a:prstGeom prst="rect">
            <a:avLst/>
          </a:prstGeom>
          <a:noFill/>
          <a:ln>
            <a:solidFill>
              <a:schemeClr val="tx1"/>
            </a:solidFill>
          </a:ln>
        </p:spPr>
        <p:txBody>
          <a:bodyPr wrap="square" rtlCol="0">
            <a:spAutoFit/>
          </a:bodyPr>
          <a:lstStyle/>
          <a:p>
            <a:r>
              <a:rPr lang="en-GB" dirty="0" smtClean="0"/>
              <a:t>RE4 SMs</a:t>
            </a:r>
            <a:endParaRPr lang="en-GB" dirty="0"/>
          </a:p>
        </p:txBody>
      </p:sp>
      <p:sp>
        <p:nvSpPr>
          <p:cNvPr id="3" name="TextBox 2"/>
          <p:cNvSpPr txBox="1"/>
          <p:nvPr/>
        </p:nvSpPr>
        <p:spPr>
          <a:xfrm>
            <a:off x="7594059" y="2563799"/>
            <a:ext cx="849550" cy="369332"/>
          </a:xfrm>
          <a:prstGeom prst="rect">
            <a:avLst/>
          </a:prstGeom>
          <a:solidFill>
            <a:srgbClr val="FFC000"/>
          </a:solidFill>
        </p:spPr>
        <p:txBody>
          <a:bodyPr wrap="square" rtlCol="0">
            <a:spAutoFit/>
          </a:bodyPr>
          <a:lstStyle/>
          <a:p>
            <a:r>
              <a:rPr lang="en-GB" dirty="0" smtClean="0"/>
              <a:t>ME4/2</a:t>
            </a:r>
            <a:endParaRPr lang="en-GB" dirty="0"/>
          </a:p>
        </p:txBody>
      </p:sp>
      <p:sp>
        <p:nvSpPr>
          <p:cNvPr id="10" name="TextBox 9"/>
          <p:cNvSpPr txBox="1"/>
          <p:nvPr/>
        </p:nvSpPr>
        <p:spPr>
          <a:xfrm>
            <a:off x="5788707" y="5561991"/>
            <a:ext cx="924128" cy="369332"/>
          </a:xfrm>
          <a:prstGeom prst="rect">
            <a:avLst/>
          </a:prstGeom>
          <a:solidFill>
            <a:srgbClr val="FFC000"/>
          </a:solidFill>
        </p:spPr>
        <p:txBody>
          <a:bodyPr wrap="square" rtlCol="0">
            <a:spAutoFit/>
          </a:bodyPr>
          <a:lstStyle/>
          <a:p>
            <a:r>
              <a:rPr lang="en-GB" dirty="0" smtClean="0"/>
              <a:t>ME4/1</a:t>
            </a:r>
            <a:endParaRPr lang="en-GB" dirty="0"/>
          </a:p>
        </p:txBody>
      </p:sp>
      <p:cxnSp>
        <p:nvCxnSpPr>
          <p:cNvPr id="11" name="Straight Arrow Connector 10"/>
          <p:cNvCxnSpPr>
            <a:stCxn id="2" idx="1"/>
          </p:cNvCxnSpPr>
          <p:nvPr/>
        </p:nvCxnSpPr>
        <p:spPr>
          <a:xfrm flipH="1" flipV="1">
            <a:off x="9225582" y="2412621"/>
            <a:ext cx="1180808" cy="44898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2" idx="1"/>
          </p:cNvCxnSpPr>
          <p:nvPr/>
        </p:nvCxnSpPr>
        <p:spPr>
          <a:xfrm flipH="1">
            <a:off x="8881354" y="2861606"/>
            <a:ext cx="1525036" cy="251779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Slide Number Placeholder 17"/>
          <p:cNvSpPr>
            <a:spLocks noGrp="1"/>
          </p:cNvSpPr>
          <p:nvPr>
            <p:ph type="sldNum" sz="quarter" idx="12"/>
          </p:nvPr>
        </p:nvSpPr>
        <p:spPr/>
        <p:txBody>
          <a:bodyPr/>
          <a:lstStyle/>
          <a:p>
            <a:fld id="{EDBE65E2-01A7-4774-B3FE-3AF8D42C6740}" type="slidenum">
              <a:rPr lang="en-GB" smtClean="0"/>
              <a:t>18</a:t>
            </a:fld>
            <a:endParaRPr lang="en-GB"/>
          </a:p>
        </p:txBody>
      </p:sp>
    </p:spTree>
    <p:extLst>
      <p:ext uri="{BB962C8B-B14F-4D97-AF65-F5344CB8AC3E}">
        <p14:creationId xmlns:p14="http://schemas.microsoft.com/office/powerpoint/2010/main" val="884385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5157" y="2318770"/>
            <a:ext cx="5084323" cy="3813242"/>
          </a:xfrm>
          <a:prstGeom prst="rect">
            <a:avLst/>
          </a:prstGeom>
        </p:spPr>
      </p:pic>
      <p:sp>
        <p:nvSpPr>
          <p:cNvPr id="5" name="TextBox 4"/>
          <p:cNvSpPr txBox="1"/>
          <p:nvPr/>
        </p:nvSpPr>
        <p:spPr>
          <a:xfrm>
            <a:off x="1322961" y="311684"/>
            <a:ext cx="7179013" cy="1077218"/>
          </a:xfrm>
          <a:prstGeom prst="rect">
            <a:avLst/>
          </a:prstGeom>
          <a:noFill/>
        </p:spPr>
        <p:txBody>
          <a:bodyPr wrap="square" rtlCol="0">
            <a:spAutoFit/>
          </a:bodyPr>
          <a:lstStyle/>
          <a:p>
            <a:r>
              <a:rPr lang="en-GB" sz="3200" dirty="0" smtClean="0"/>
              <a:t>Mini Cable chains between the YE3 and YE1 and its PP are very full.</a:t>
            </a:r>
            <a:endParaRPr lang="en-GB" sz="3200" dirty="0"/>
          </a:p>
        </p:txBody>
      </p:sp>
      <p:sp>
        <p:nvSpPr>
          <p:cNvPr id="6" name="TextBox 5"/>
          <p:cNvSpPr txBox="1"/>
          <p:nvPr/>
        </p:nvSpPr>
        <p:spPr>
          <a:xfrm>
            <a:off x="8174475" y="1750050"/>
            <a:ext cx="1225685" cy="369332"/>
          </a:xfrm>
          <a:prstGeom prst="rect">
            <a:avLst/>
          </a:prstGeom>
          <a:noFill/>
        </p:spPr>
        <p:txBody>
          <a:bodyPr wrap="square" rtlCol="0">
            <a:spAutoFit/>
          </a:bodyPr>
          <a:lstStyle/>
          <a:p>
            <a:r>
              <a:rPr lang="en-GB" dirty="0" smtClean="0"/>
              <a:t>X3S51 Far</a:t>
            </a:r>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055" y="2675107"/>
            <a:ext cx="4993532" cy="3745149"/>
          </a:xfrm>
          <a:prstGeom prst="rect">
            <a:avLst/>
          </a:prstGeom>
        </p:spPr>
      </p:pic>
      <p:sp>
        <p:nvSpPr>
          <p:cNvPr id="8" name="TextBox 7"/>
          <p:cNvSpPr txBox="1"/>
          <p:nvPr/>
        </p:nvSpPr>
        <p:spPr>
          <a:xfrm>
            <a:off x="1504544" y="1934716"/>
            <a:ext cx="3398196" cy="646331"/>
          </a:xfrm>
          <a:prstGeom prst="rect">
            <a:avLst/>
          </a:prstGeom>
          <a:noFill/>
        </p:spPr>
        <p:txBody>
          <a:bodyPr wrap="square" rtlCol="0">
            <a:spAutoFit/>
          </a:bodyPr>
          <a:lstStyle/>
          <a:p>
            <a:r>
              <a:rPr lang="en-GB" dirty="0" smtClean="0"/>
              <a:t>X3V51 Near, there is space for small HV cables and MPO OFs</a:t>
            </a:r>
            <a:endParaRPr lang="en-GB" dirty="0"/>
          </a:p>
        </p:txBody>
      </p:sp>
      <p:sp>
        <p:nvSpPr>
          <p:cNvPr id="2" name="Slide Number Placeholder 1"/>
          <p:cNvSpPr>
            <a:spLocks noGrp="1"/>
          </p:cNvSpPr>
          <p:nvPr>
            <p:ph type="sldNum" sz="quarter" idx="12"/>
          </p:nvPr>
        </p:nvSpPr>
        <p:spPr/>
        <p:txBody>
          <a:bodyPr/>
          <a:lstStyle/>
          <a:p>
            <a:fld id="{EDBE65E2-01A7-4774-B3FE-3AF8D42C6740}" type="slidenum">
              <a:rPr lang="en-GB" smtClean="0"/>
              <a:t>19</a:t>
            </a:fld>
            <a:endParaRPr lang="en-GB"/>
          </a:p>
        </p:txBody>
      </p:sp>
    </p:spTree>
    <p:extLst>
      <p:ext uri="{BB962C8B-B14F-4D97-AF65-F5344CB8AC3E}">
        <p14:creationId xmlns:p14="http://schemas.microsoft.com/office/powerpoint/2010/main" val="1689687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Covered topics</a:t>
            </a:r>
            <a:endParaRPr lang="en-GB" dirty="0"/>
          </a:p>
        </p:txBody>
      </p:sp>
      <p:sp>
        <p:nvSpPr>
          <p:cNvPr id="3" name="Content Placeholder 2"/>
          <p:cNvSpPr>
            <a:spLocks noGrp="1"/>
          </p:cNvSpPr>
          <p:nvPr>
            <p:ph idx="1"/>
          </p:nvPr>
        </p:nvSpPr>
        <p:spPr/>
        <p:txBody>
          <a:bodyPr/>
          <a:lstStyle/>
          <a:p>
            <a:endParaRPr lang="en-GB" dirty="0" smtClean="0"/>
          </a:p>
          <a:p>
            <a:endParaRPr lang="en-GB" dirty="0"/>
          </a:p>
          <a:p>
            <a:pPr algn="ctr"/>
            <a:r>
              <a:rPr lang="en-GB" dirty="0" smtClean="0"/>
              <a:t>Chamber Installation and Volume</a:t>
            </a:r>
          </a:p>
          <a:p>
            <a:pPr algn="ctr"/>
            <a:r>
              <a:rPr lang="en-GB" dirty="0" smtClean="0"/>
              <a:t>Service component installation </a:t>
            </a:r>
          </a:p>
          <a:p>
            <a:pPr algn="ctr"/>
            <a:r>
              <a:rPr lang="en-GB" dirty="0" smtClean="0"/>
              <a:t>Service routing</a:t>
            </a:r>
          </a:p>
          <a:p>
            <a:endParaRPr lang="en-GB" dirty="0"/>
          </a:p>
        </p:txBody>
      </p:sp>
      <p:sp>
        <p:nvSpPr>
          <p:cNvPr id="4" name="Slide Number Placeholder 3"/>
          <p:cNvSpPr>
            <a:spLocks noGrp="1"/>
          </p:cNvSpPr>
          <p:nvPr>
            <p:ph type="sldNum" sz="quarter" idx="12"/>
          </p:nvPr>
        </p:nvSpPr>
        <p:spPr/>
        <p:txBody>
          <a:bodyPr/>
          <a:lstStyle/>
          <a:p>
            <a:fld id="{EDBE65E2-01A7-4774-B3FE-3AF8D42C6740}" type="slidenum">
              <a:rPr lang="en-GB" smtClean="0"/>
              <a:t>2</a:t>
            </a:fld>
            <a:endParaRPr lang="en-GB"/>
          </a:p>
        </p:txBody>
      </p:sp>
    </p:spTree>
    <p:extLst>
      <p:ext uri="{BB962C8B-B14F-4D97-AF65-F5344CB8AC3E}">
        <p14:creationId xmlns:p14="http://schemas.microsoft.com/office/powerpoint/2010/main" val="1629434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737" y="1562045"/>
            <a:ext cx="6488517" cy="4053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7018359" y="1852368"/>
            <a:ext cx="4630533" cy="3472900"/>
          </a:xfrm>
        </p:spPr>
      </p:pic>
      <p:sp>
        <p:nvSpPr>
          <p:cNvPr id="7" name="TextBox 6"/>
          <p:cNvSpPr txBox="1"/>
          <p:nvPr/>
        </p:nvSpPr>
        <p:spPr>
          <a:xfrm>
            <a:off x="2645923" y="321013"/>
            <a:ext cx="4659549" cy="1077218"/>
          </a:xfrm>
          <a:prstGeom prst="rect">
            <a:avLst/>
          </a:prstGeom>
          <a:noFill/>
        </p:spPr>
        <p:txBody>
          <a:bodyPr wrap="square" rtlCol="0">
            <a:spAutoFit/>
          </a:bodyPr>
          <a:lstStyle/>
          <a:p>
            <a:r>
              <a:rPr lang="en-GB" sz="3200" dirty="0" smtClean="0"/>
              <a:t>HV system routing from USC to UXC</a:t>
            </a:r>
            <a:endParaRPr lang="en-GB" sz="3200" dirty="0"/>
          </a:p>
        </p:txBody>
      </p:sp>
      <p:sp>
        <p:nvSpPr>
          <p:cNvPr id="10" name="TextBox 9"/>
          <p:cNvSpPr txBox="1"/>
          <p:nvPr/>
        </p:nvSpPr>
        <p:spPr>
          <a:xfrm>
            <a:off x="444229" y="4819784"/>
            <a:ext cx="2357336" cy="646331"/>
          </a:xfrm>
          <a:prstGeom prst="rect">
            <a:avLst/>
          </a:prstGeom>
          <a:solidFill>
            <a:schemeClr val="bg1"/>
          </a:solidFill>
        </p:spPr>
        <p:txBody>
          <a:bodyPr wrap="square" rtlCol="0">
            <a:spAutoFit/>
          </a:bodyPr>
          <a:lstStyle/>
          <a:p>
            <a:r>
              <a:rPr lang="en-GB" dirty="0" smtClean="0"/>
              <a:t>Routing from the USC HV racks to the YE1 PPs</a:t>
            </a:r>
            <a:endParaRPr lang="en-GB" dirty="0"/>
          </a:p>
        </p:txBody>
      </p:sp>
      <p:sp>
        <p:nvSpPr>
          <p:cNvPr id="11" name="TextBox 10"/>
          <p:cNvSpPr txBox="1"/>
          <p:nvPr/>
        </p:nvSpPr>
        <p:spPr>
          <a:xfrm>
            <a:off x="8361517" y="4681284"/>
            <a:ext cx="1944216" cy="923330"/>
          </a:xfrm>
          <a:prstGeom prst="rect">
            <a:avLst/>
          </a:prstGeom>
          <a:solidFill>
            <a:schemeClr val="accent6">
              <a:lumMod val="40000"/>
              <a:lumOff val="60000"/>
            </a:schemeClr>
          </a:solidFill>
        </p:spPr>
        <p:txBody>
          <a:bodyPr wrap="square" rtlCol="0">
            <a:spAutoFit/>
          </a:bodyPr>
          <a:lstStyle/>
          <a:p>
            <a:r>
              <a:rPr lang="en-US" dirty="0">
                <a:solidFill>
                  <a:prstClr val="black"/>
                </a:solidFill>
              </a:rPr>
              <a:t>The Main Cable chains in X0 under CMS</a:t>
            </a:r>
            <a:endParaRPr lang="en-GB" dirty="0">
              <a:solidFill>
                <a:prstClr val="black"/>
              </a:solidFill>
            </a:endParaRPr>
          </a:p>
        </p:txBody>
      </p:sp>
      <p:sp>
        <p:nvSpPr>
          <p:cNvPr id="2" name="Slide Number Placeholder 1"/>
          <p:cNvSpPr>
            <a:spLocks noGrp="1"/>
          </p:cNvSpPr>
          <p:nvPr>
            <p:ph type="sldNum" sz="quarter" idx="12"/>
          </p:nvPr>
        </p:nvSpPr>
        <p:spPr/>
        <p:txBody>
          <a:bodyPr/>
          <a:lstStyle/>
          <a:p>
            <a:fld id="{A7F6C5AA-CC08-F142-945E-BC6481BB1251}"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val="3246357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RE4/1 Mini manifold schematic</a:t>
            </a:r>
            <a:endParaRPr lang="en-GB" dirty="0"/>
          </a:p>
        </p:txBody>
      </p:sp>
      <p:sp>
        <p:nvSpPr>
          <p:cNvPr id="4" name="Rounded Rectangle 3"/>
          <p:cNvSpPr/>
          <p:nvPr/>
        </p:nvSpPr>
        <p:spPr>
          <a:xfrm>
            <a:off x="4212077" y="1964987"/>
            <a:ext cx="223736" cy="335604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ounded Rectangle 4"/>
          <p:cNvSpPr/>
          <p:nvPr/>
        </p:nvSpPr>
        <p:spPr>
          <a:xfrm>
            <a:off x="5152417" y="1964986"/>
            <a:ext cx="223736" cy="335604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rapezoid 5"/>
          <p:cNvSpPr/>
          <p:nvPr/>
        </p:nvSpPr>
        <p:spPr>
          <a:xfrm rot="8133813">
            <a:off x="9484468" y="2412460"/>
            <a:ext cx="1838528" cy="2597285"/>
          </a:xfrm>
          <a:prstGeom prst="trapezoid">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Freeform 6"/>
          <p:cNvSpPr/>
          <p:nvPr/>
        </p:nvSpPr>
        <p:spPr>
          <a:xfrm>
            <a:off x="5817069" y="1930902"/>
            <a:ext cx="4007867" cy="958293"/>
          </a:xfrm>
          <a:custGeom>
            <a:avLst/>
            <a:gdLst>
              <a:gd name="connsiteX0" fmla="*/ 4387174 w 4387174"/>
              <a:gd name="connsiteY0" fmla="*/ 501560 h 1262478"/>
              <a:gd name="connsiteX1" fmla="*/ 4143983 w 4387174"/>
              <a:gd name="connsiteY1" fmla="*/ 161092 h 1262478"/>
              <a:gd name="connsiteX2" fmla="*/ 3784059 w 4387174"/>
              <a:gd name="connsiteY2" fmla="*/ 5449 h 1262478"/>
              <a:gd name="connsiteX3" fmla="*/ 3356042 w 4387174"/>
              <a:gd name="connsiteY3" fmla="*/ 44360 h 1262478"/>
              <a:gd name="connsiteX4" fmla="*/ 2859932 w 4387174"/>
              <a:gd name="connsiteY4" fmla="*/ 131909 h 1262478"/>
              <a:gd name="connsiteX5" fmla="*/ 2490281 w 4387174"/>
              <a:gd name="connsiteY5" fmla="*/ 365373 h 1262478"/>
              <a:gd name="connsiteX6" fmla="*/ 2071991 w 4387174"/>
              <a:gd name="connsiteY6" fmla="*/ 657202 h 1262478"/>
              <a:gd name="connsiteX7" fmla="*/ 1634247 w 4387174"/>
              <a:gd name="connsiteY7" fmla="*/ 910122 h 1262478"/>
              <a:gd name="connsiteX8" fmla="*/ 1128408 w 4387174"/>
              <a:gd name="connsiteY8" fmla="*/ 1201951 h 1262478"/>
              <a:gd name="connsiteX9" fmla="*/ 894944 w 4387174"/>
              <a:gd name="connsiteY9" fmla="*/ 1221407 h 1262478"/>
              <a:gd name="connsiteX10" fmla="*/ 700391 w 4387174"/>
              <a:gd name="connsiteY10" fmla="*/ 1231134 h 1262478"/>
              <a:gd name="connsiteX11" fmla="*/ 447472 w 4387174"/>
              <a:gd name="connsiteY11" fmla="*/ 1260317 h 1262478"/>
              <a:gd name="connsiteX12" fmla="*/ 272374 w 4387174"/>
              <a:gd name="connsiteY12" fmla="*/ 1260317 h 1262478"/>
              <a:gd name="connsiteX13" fmla="*/ 97276 w 4387174"/>
              <a:gd name="connsiteY13" fmla="*/ 1260317 h 1262478"/>
              <a:gd name="connsiteX14" fmla="*/ 68093 w 4387174"/>
              <a:gd name="connsiteY14" fmla="*/ 1260317 h 1262478"/>
              <a:gd name="connsiteX15" fmla="*/ 0 w 4387174"/>
              <a:gd name="connsiteY15" fmla="*/ 1250590 h 1262478"/>
              <a:gd name="connsiteX0" fmla="*/ 4387174 w 4387174"/>
              <a:gd name="connsiteY0" fmla="*/ 501560 h 1281086"/>
              <a:gd name="connsiteX1" fmla="*/ 4143983 w 4387174"/>
              <a:gd name="connsiteY1" fmla="*/ 161092 h 1281086"/>
              <a:gd name="connsiteX2" fmla="*/ 3784059 w 4387174"/>
              <a:gd name="connsiteY2" fmla="*/ 5449 h 1281086"/>
              <a:gd name="connsiteX3" fmla="*/ 3356042 w 4387174"/>
              <a:gd name="connsiteY3" fmla="*/ 44360 h 1281086"/>
              <a:gd name="connsiteX4" fmla="*/ 2859932 w 4387174"/>
              <a:gd name="connsiteY4" fmla="*/ 131909 h 1281086"/>
              <a:gd name="connsiteX5" fmla="*/ 2490281 w 4387174"/>
              <a:gd name="connsiteY5" fmla="*/ 365373 h 1281086"/>
              <a:gd name="connsiteX6" fmla="*/ 2071991 w 4387174"/>
              <a:gd name="connsiteY6" fmla="*/ 657202 h 1281086"/>
              <a:gd name="connsiteX7" fmla="*/ 1313234 w 4387174"/>
              <a:gd name="connsiteY7" fmla="*/ 209731 h 1281086"/>
              <a:gd name="connsiteX8" fmla="*/ 1128408 w 4387174"/>
              <a:gd name="connsiteY8" fmla="*/ 1201951 h 1281086"/>
              <a:gd name="connsiteX9" fmla="*/ 894944 w 4387174"/>
              <a:gd name="connsiteY9" fmla="*/ 1221407 h 1281086"/>
              <a:gd name="connsiteX10" fmla="*/ 700391 w 4387174"/>
              <a:gd name="connsiteY10" fmla="*/ 1231134 h 1281086"/>
              <a:gd name="connsiteX11" fmla="*/ 447472 w 4387174"/>
              <a:gd name="connsiteY11" fmla="*/ 1260317 h 1281086"/>
              <a:gd name="connsiteX12" fmla="*/ 272374 w 4387174"/>
              <a:gd name="connsiteY12" fmla="*/ 1260317 h 1281086"/>
              <a:gd name="connsiteX13" fmla="*/ 97276 w 4387174"/>
              <a:gd name="connsiteY13" fmla="*/ 1260317 h 1281086"/>
              <a:gd name="connsiteX14" fmla="*/ 68093 w 4387174"/>
              <a:gd name="connsiteY14" fmla="*/ 1260317 h 1281086"/>
              <a:gd name="connsiteX15" fmla="*/ 0 w 4387174"/>
              <a:gd name="connsiteY15" fmla="*/ 1250590 h 1281086"/>
              <a:gd name="connsiteX0" fmla="*/ 4387174 w 4387174"/>
              <a:gd name="connsiteY0" fmla="*/ 501560 h 1281086"/>
              <a:gd name="connsiteX1" fmla="*/ 4143983 w 4387174"/>
              <a:gd name="connsiteY1" fmla="*/ 161092 h 1281086"/>
              <a:gd name="connsiteX2" fmla="*/ 3784059 w 4387174"/>
              <a:gd name="connsiteY2" fmla="*/ 5449 h 1281086"/>
              <a:gd name="connsiteX3" fmla="*/ 3356042 w 4387174"/>
              <a:gd name="connsiteY3" fmla="*/ 44360 h 1281086"/>
              <a:gd name="connsiteX4" fmla="*/ 2859932 w 4387174"/>
              <a:gd name="connsiteY4" fmla="*/ 131909 h 1281086"/>
              <a:gd name="connsiteX5" fmla="*/ 2490281 w 4387174"/>
              <a:gd name="connsiteY5" fmla="*/ 365373 h 1281086"/>
              <a:gd name="connsiteX6" fmla="*/ 1984442 w 4387174"/>
              <a:gd name="connsiteY6" fmla="*/ 209730 h 1281086"/>
              <a:gd name="connsiteX7" fmla="*/ 1313234 w 4387174"/>
              <a:gd name="connsiteY7" fmla="*/ 209731 h 1281086"/>
              <a:gd name="connsiteX8" fmla="*/ 1128408 w 4387174"/>
              <a:gd name="connsiteY8" fmla="*/ 1201951 h 1281086"/>
              <a:gd name="connsiteX9" fmla="*/ 894944 w 4387174"/>
              <a:gd name="connsiteY9" fmla="*/ 1221407 h 1281086"/>
              <a:gd name="connsiteX10" fmla="*/ 700391 w 4387174"/>
              <a:gd name="connsiteY10" fmla="*/ 1231134 h 1281086"/>
              <a:gd name="connsiteX11" fmla="*/ 447472 w 4387174"/>
              <a:gd name="connsiteY11" fmla="*/ 1260317 h 1281086"/>
              <a:gd name="connsiteX12" fmla="*/ 272374 w 4387174"/>
              <a:gd name="connsiteY12" fmla="*/ 1260317 h 1281086"/>
              <a:gd name="connsiteX13" fmla="*/ 97276 w 4387174"/>
              <a:gd name="connsiteY13" fmla="*/ 1260317 h 1281086"/>
              <a:gd name="connsiteX14" fmla="*/ 68093 w 4387174"/>
              <a:gd name="connsiteY14" fmla="*/ 1260317 h 1281086"/>
              <a:gd name="connsiteX15" fmla="*/ 0 w 4387174"/>
              <a:gd name="connsiteY15" fmla="*/ 1250590 h 1281086"/>
              <a:gd name="connsiteX0" fmla="*/ 4387174 w 4387174"/>
              <a:gd name="connsiteY0" fmla="*/ 501560 h 1286643"/>
              <a:gd name="connsiteX1" fmla="*/ 4143983 w 4387174"/>
              <a:gd name="connsiteY1" fmla="*/ 161092 h 1286643"/>
              <a:gd name="connsiteX2" fmla="*/ 3784059 w 4387174"/>
              <a:gd name="connsiteY2" fmla="*/ 5449 h 1286643"/>
              <a:gd name="connsiteX3" fmla="*/ 3356042 w 4387174"/>
              <a:gd name="connsiteY3" fmla="*/ 44360 h 1286643"/>
              <a:gd name="connsiteX4" fmla="*/ 2859932 w 4387174"/>
              <a:gd name="connsiteY4" fmla="*/ 131909 h 1286643"/>
              <a:gd name="connsiteX5" fmla="*/ 2490281 w 4387174"/>
              <a:gd name="connsiteY5" fmla="*/ 365373 h 1286643"/>
              <a:gd name="connsiteX6" fmla="*/ 1984442 w 4387174"/>
              <a:gd name="connsiteY6" fmla="*/ 209730 h 1286643"/>
              <a:gd name="connsiteX7" fmla="*/ 1313234 w 4387174"/>
              <a:gd name="connsiteY7" fmla="*/ 209731 h 1286643"/>
              <a:gd name="connsiteX8" fmla="*/ 787939 w 4387174"/>
              <a:gd name="connsiteY8" fmla="*/ 365372 h 1286643"/>
              <a:gd name="connsiteX9" fmla="*/ 894944 w 4387174"/>
              <a:gd name="connsiteY9" fmla="*/ 1221407 h 1286643"/>
              <a:gd name="connsiteX10" fmla="*/ 700391 w 4387174"/>
              <a:gd name="connsiteY10" fmla="*/ 1231134 h 1286643"/>
              <a:gd name="connsiteX11" fmla="*/ 447472 w 4387174"/>
              <a:gd name="connsiteY11" fmla="*/ 1260317 h 1286643"/>
              <a:gd name="connsiteX12" fmla="*/ 272374 w 4387174"/>
              <a:gd name="connsiteY12" fmla="*/ 1260317 h 1286643"/>
              <a:gd name="connsiteX13" fmla="*/ 97276 w 4387174"/>
              <a:gd name="connsiteY13" fmla="*/ 1260317 h 1286643"/>
              <a:gd name="connsiteX14" fmla="*/ 68093 w 4387174"/>
              <a:gd name="connsiteY14" fmla="*/ 1260317 h 1286643"/>
              <a:gd name="connsiteX15" fmla="*/ 0 w 4387174"/>
              <a:gd name="connsiteY15" fmla="*/ 1250590 h 1286643"/>
              <a:gd name="connsiteX0" fmla="*/ 4387174 w 4387174"/>
              <a:gd name="connsiteY0" fmla="*/ 501560 h 1301077"/>
              <a:gd name="connsiteX1" fmla="*/ 4143983 w 4387174"/>
              <a:gd name="connsiteY1" fmla="*/ 161092 h 1301077"/>
              <a:gd name="connsiteX2" fmla="*/ 3784059 w 4387174"/>
              <a:gd name="connsiteY2" fmla="*/ 5449 h 1301077"/>
              <a:gd name="connsiteX3" fmla="*/ 3356042 w 4387174"/>
              <a:gd name="connsiteY3" fmla="*/ 44360 h 1301077"/>
              <a:gd name="connsiteX4" fmla="*/ 2859932 w 4387174"/>
              <a:gd name="connsiteY4" fmla="*/ 131909 h 1301077"/>
              <a:gd name="connsiteX5" fmla="*/ 2490281 w 4387174"/>
              <a:gd name="connsiteY5" fmla="*/ 365373 h 1301077"/>
              <a:gd name="connsiteX6" fmla="*/ 1984442 w 4387174"/>
              <a:gd name="connsiteY6" fmla="*/ 209730 h 1301077"/>
              <a:gd name="connsiteX7" fmla="*/ 1313234 w 4387174"/>
              <a:gd name="connsiteY7" fmla="*/ 209731 h 1301077"/>
              <a:gd name="connsiteX8" fmla="*/ 787939 w 4387174"/>
              <a:gd name="connsiteY8" fmla="*/ 365372 h 1301077"/>
              <a:gd name="connsiteX9" fmla="*/ 496110 w 4387174"/>
              <a:gd name="connsiteY9" fmla="*/ 414011 h 1301077"/>
              <a:gd name="connsiteX10" fmla="*/ 700391 w 4387174"/>
              <a:gd name="connsiteY10" fmla="*/ 1231134 h 1301077"/>
              <a:gd name="connsiteX11" fmla="*/ 447472 w 4387174"/>
              <a:gd name="connsiteY11" fmla="*/ 1260317 h 1301077"/>
              <a:gd name="connsiteX12" fmla="*/ 272374 w 4387174"/>
              <a:gd name="connsiteY12" fmla="*/ 1260317 h 1301077"/>
              <a:gd name="connsiteX13" fmla="*/ 97276 w 4387174"/>
              <a:gd name="connsiteY13" fmla="*/ 1260317 h 1301077"/>
              <a:gd name="connsiteX14" fmla="*/ 68093 w 4387174"/>
              <a:gd name="connsiteY14" fmla="*/ 1260317 h 1301077"/>
              <a:gd name="connsiteX15" fmla="*/ 0 w 4387174"/>
              <a:gd name="connsiteY15" fmla="*/ 1250590 h 1301077"/>
              <a:gd name="connsiteX0" fmla="*/ 4387174 w 4387174"/>
              <a:gd name="connsiteY0" fmla="*/ 501560 h 1315080"/>
              <a:gd name="connsiteX1" fmla="*/ 4143983 w 4387174"/>
              <a:gd name="connsiteY1" fmla="*/ 161092 h 1315080"/>
              <a:gd name="connsiteX2" fmla="*/ 3784059 w 4387174"/>
              <a:gd name="connsiteY2" fmla="*/ 5449 h 1315080"/>
              <a:gd name="connsiteX3" fmla="*/ 3356042 w 4387174"/>
              <a:gd name="connsiteY3" fmla="*/ 44360 h 1315080"/>
              <a:gd name="connsiteX4" fmla="*/ 2859932 w 4387174"/>
              <a:gd name="connsiteY4" fmla="*/ 131909 h 1315080"/>
              <a:gd name="connsiteX5" fmla="*/ 2490281 w 4387174"/>
              <a:gd name="connsiteY5" fmla="*/ 365373 h 1315080"/>
              <a:gd name="connsiteX6" fmla="*/ 1984442 w 4387174"/>
              <a:gd name="connsiteY6" fmla="*/ 209730 h 1315080"/>
              <a:gd name="connsiteX7" fmla="*/ 1313234 w 4387174"/>
              <a:gd name="connsiteY7" fmla="*/ 209731 h 1315080"/>
              <a:gd name="connsiteX8" fmla="*/ 787939 w 4387174"/>
              <a:gd name="connsiteY8" fmla="*/ 365372 h 1315080"/>
              <a:gd name="connsiteX9" fmla="*/ 496110 w 4387174"/>
              <a:gd name="connsiteY9" fmla="*/ 414011 h 1315080"/>
              <a:gd name="connsiteX10" fmla="*/ 447472 w 4387174"/>
              <a:gd name="connsiteY10" fmla="*/ 521015 h 1315080"/>
              <a:gd name="connsiteX11" fmla="*/ 447472 w 4387174"/>
              <a:gd name="connsiteY11" fmla="*/ 1260317 h 1315080"/>
              <a:gd name="connsiteX12" fmla="*/ 272374 w 4387174"/>
              <a:gd name="connsiteY12" fmla="*/ 1260317 h 1315080"/>
              <a:gd name="connsiteX13" fmla="*/ 97276 w 4387174"/>
              <a:gd name="connsiteY13" fmla="*/ 1260317 h 1315080"/>
              <a:gd name="connsiteX14" fmla="*/ 68093 w 4387174"/>
              <a:gd name="connsiteY14" fmla="*/ 1260317 h 1315080"/>
              <a:gd name="connsiteX15" fmla="*/ 0 w 4387174"/>
              <a:gd name="connsiteY15" fmla="*/ 1250590 h 1315080"/>
              <a:gd name="connsiteX0" fmla="*/ 4387174 w 4387174"/>
              <a:gd name="connsiteY0" fmla="*/ 501560 h 1315080"/>
              <a:gd name="connsiteX1" fmla="*/ 4143983 w 4387174"/>
              <a:gd name="connsiteY1" fmla="*/ 161092 h 1315080"/>
              <a:gd name="connsiteX2" fmla="*/ 3784059 w 4387174"/>
              <a:gd name="connsiteY2" fmla="*/ 5449 h 1315080"/>
              <a:gd name="connsiteX3" fmla="*/ 3356042 w 4387174"/>
              <a:gd name="connsiteY3" fmla="*/ 44360 h 1315080"/>
              <a:gd name="connsiteX4" fmla="*/ 2859932 w 4387174"/>
              <a:gd name="connsiteY4" fmla="*/ 131909 h 1315080"/>
              <a:gd name="connsiteX5" fmla="*/ 2490281 w 4387174"/>
              <a:gd name="connsiteY5" fmla="*/ 365373 h 1315080"/>
              <a:gd name="connsiteX6" fmla="*/ 1984442 w 4387174"/>
              <a:gd name="connsiteY6" fmla="*/ 209730 h 1315080"/>
              <a:gd name="connsiteX7" fmla="*/ 1313234 w 4387174"/>
              <a:gd name="connsiteY7" fmla="*/ 209731 h 1315080"/>
              <a:gd name="connsiteX8" fmla="*/ 787939 w 4387174"/>
              <a:gd name="connsiteY8" fmla="*/ 365372 h 1315080"/>
              <a:gd name="connsiteX9" fmla="*/ 710118 w 4387174"/>
              <a:gd name="connsiteY9" fmla="*/ 170820 h 1315080"/>
              <a:gd name="connsiteX10" fmla="*/ 447472 w 4387174"/>
              <a:gd name="connsiteY10" fmla="*/ 521015 h 1315080"/>
              <a:gd name="connsiteX11" fmla="*/ 447472 w 4387174"/>
              <a:gd name="connsiteY11" fmla="*/ 1260317 h 1315080"/>
              <a:gd name="connsiteX12" fmla="*/ 272374 w 4387174"/>
              <a:gd name="connsiteY12" fmla="*/ 1260317 h 1315080"/>
              <a:gd name="connsiteX13" fmla="*/ 97276 w 4387174"/>
              <a:gd name="connsiteY13" fmla="*/ 1260317 h 1315080"/>
              <a:gd name="connsiteX14" fmla="*/ 68093 w 4387174"/>
              <a:gd name="connsiteY14" fmla="*/ 1260317 h 1315080"/>
              <a:gd name="connsiteX15" fmla="*/ 0 w 4387174"/>
              <a:gd name="connsiteY15" fmla="*/ 1250590 h 1315080"/>
              <a:gd name="connsiteX0" fmla="*/ 4387174 w 4387174"/>
              <a:gd name="connsiteY0" fmla="*/ 501560 h 1315080"/>
              <a:gd name="connsiteX1" fmla="*/ 4143983 w 4387174"/>
              <a:gd name="connsiteY1" fmla="*/ 161092 h 1315080"/>
              <a:gd name="connsiteX2" fmla="*/ 3784059 w 4387174"/>
              <a:gd name="connsiteY2" fmla="*/ 5449 h 1315080"/>
              <a:gd name="connsiteX3" fmla="*/ 3356042 w 4387174"/>
              <a:gd name="connsiteY3" fmla="*/ 44360 h 1315080"/>
              <a:gd name="connsiteX4" fmla="*/ 2859932 w 4387174"/>
              <a:gd name="connsiteY4" fmla="*/ 131909 h 1315080"/>
              <a:gd name="connsiteX5" fmla="*/ 2490281 w 4387174"/>
              <a:gd name="connsiteY5" fmla="*/ 365373 h 1315080"/>
              <a:gd name="connsiteX6" fmla="*/ 1984442 w 4387174"/>
              <a:gd name="connsiteY6" fmla="*/ 209730 h 1315080"/>
              <a:gd name="connsiteX7" fmla="*/ 1313234 w 4387174"/>
              <a:gd name="connsiteY7" fmla="*/ 209731 h 1315080"/>
              <a:gd name="connsiteX8" fmla="*/ 904671 w 4387174"/>
              <a:gd name="connsiteY8" fmla="*/ 200001 h 1315080"/>
              <a:gd name="connsiteX9" fmla="*/ 710118 w 4387174"/>
              <a:gd name="connsiteY9" fmla="*/ 170820 h 1315080"/>
              <a:gd name="connsiteX10" fmla="*/ 447472 w 4387174"/>
              <a:gd name="connsiteY10" fmla="*/ 521015 h 1315080"/>
              <a:gd name="connsiteX11" fmla="*/ 447472 w 4387174"/>
              <a:gd name="connsiteY11" fmla="*/ 1260317 h 1315080"/>
              <a:gd name="connsiteX12" fmla="*/ 272374 w 4387174"/>
              <a:gd name="connsiteY12" fmla="*/ 1260317 h 1315080"/>
              <a:gd name="connsiteX13" fmla="*/ 97276 w 4387174"/>
              <a:gd name="connsiteY13" fmla="*/ 1260317 h 1315080"/>
              <a:gd name="connsiteX14" fmla="*/ 68093 w 4387174"/>
              <a:gd name="connsiteY14" fmla="*/ 1260317 h 1315080"/>
              <a:gd name="connsiteX15" fmla="*/ 0 w 4387174"/>
              <a:gd name="connsiteY15" fmla="*/ 1250590 h 1315080"/>
              <a:gd name="connsiteX0" fmla="*/ 4387174 w 4387174"/>
              <a:gd name="connsiteY0" fmla="*/ 501560 h 1302109"/>
              <a:gd name="connsiteX1" fmla="*/ 4143983 w 4387174"/>
              <a:gd name="connsiteY1" fmla="*/ 161092 h 1302109"/>
              <a:gd name="connsiteX2" fmla="*/ 3784059 w 4387174"/>
              <a:gd name="connsiteY2" fmla="*/ 5449 h 1302109"/>
              <a:gd name="connsiteX3" fmla="*/ 3356042 w 4387174"/>
              <a:gd name="connsiteY3" fmla="*/ 44360 h 1302109"/>
              <a:gd name="connsiteX4" fmla="*/ 2859932 w 4387174"/>
              <a:gd name="connsiteY4" fmla="*/ 131909 h 1302109"/>
              <a:gd name="connsiteX5" fmla="*/ 2490281 w 4387174"/>
              <a:gd name="connsiteY5" fmla="*/ 365373 h 1302109"/>
              <a:gd name="connsiteX6" fmla="*/ 1984442 w 4387174"/>
              <a:gd name="connsiteY6" fmla="*/ 209730 h 1302109"/>
              <a:gd name="connsiteX7" fmla="*/ 1313234 w 4387174"/>
              <a:gd name="connsiteY7" fmla="*/ 209731 h 1302109"/>
              <a:gd name="connsiteX8" fmla="*/ 904671 w 4387174"/>
              <a:gd name="connsiteY8" fmla="*/ 200001 h 1302109"/>
              <a:gd name="connsiteX9" fmla="*/ 710118 w 4387174"/>
              <a:gd name="connsiteY9" fmla="*/ 170820 h 1302109"/>
              <a:gd name="connsiteX10" fmla="*/ 447472 w 4387174"/>
              <a:gd name="connsiteY10" fmla="*/ 521015 h 1302109"/>
              <a:gd name="connsiteX11" fmla="*/ 428017 w 4387174"/>
              <a:gd name="connsiteY11" fmla="*/ 696112 h 1302109"/>
              <a:gd name="connsiteX12" fmla="*/ 272374 w 4387174"/>
              <a:gd name="connsiteY12" fmla="*/ 1260317 h 1302109"/>
              <a:gd name="connsiteX13" fmla="*/ 97276 w 4387174"/>
              <a:gd name="connsiteY13" fmla="*/ 1260317 h 1302109"/>
              <a:gd name="connsiteX14" fmla="*/ 68093 w 4387174"/>
              <a:gd name="connsiteY14" fmla="*/ 1260317 h 1302109"/>
              <a:gd name="connsiteX15" fmla="*/ 0 w 4387174"/>
              <a:gd name="connsiteY15" fmla="*/ 1250590 h 1302109"/>
              <a:gd name="connsiteX0" fmla="*/ 4387174 w 4387174"/>
              <a:gd name="connsiteY0" fmla="*/ 501560 h 1302109"/>
              <a:gd name="connsiteX1" fmla="*/ 4143983 w 4387174"/>
              <a:gd name="connsiteY1" fmla="*/ 161092 h 1302109"/>
              <a:gd name="connsiteX2" fmla="*/ 3784059 w 4387174"/>
              <a:gd name="connsiteY2" fmla="*/ 5449 h 1302109"/>
              <a:gd name="connsiteX3" fmla="*/ 3356042 w 4387174"/>
              <a:gd name="connsiteY3" fmla="*/ 44360 h 1302109"/>
              <a:gd name="connsiteX4" fmla="*/ 2859932 w 4387174"/>
              <a:gd name="connsiteY4" fmla="*/ 131909 h 1302109"/>
              <a:gd name="connsiteX5" fmla="*/ 2490281 w 4387174"/>
              <a:gd name="connsiteY5" fmla="*/ 365373 h 1302109"/>
              <a:gd name="connsiteX6" fmla="*/ 1984442 w 4387174"/>
              <a:gd name="connsiteY6" fmla="*/ 209730 h 1302109"/>
              <a:gd name="connsiteX7" fmla="*/ 1313234 w 4387174"/>
              <a:gd name="connsiteY7" fmla="*/ 209731 h 1302109"/>
              <a:gd name="connsiteX8" fmla="*/ 904671 w 4387174"/>
              <a:gd name="connsiteY8" fmla="*/ 200001 h 1302109"/>
              <a:gd name="connsiteX9" fmla="*/ 710118 w 4387174"/>
              <a:gd name="connsiteY9" fmla="*/ 170820 h 1302109"/>
              <a:gd name="connsiteX10" fmla="*/ 535021 w 4387174"/>
              <a:gd name="connsiteY10" fmla="*/ 238913 h 1302109"/>
              <a:gd name="connsiteX11" fmla="*/ 428017 w 4387174"/>
              <a:gd name="connsiteY11" fmla="*/ 696112 h 1302109"/>
              <a:gd name="connsiteX12" fmla="*/ 272374 w 4387174"/>
              <a:gd name="connsiteY12" fmla="*/ 1260317 h 1302109"/>
              <a:gd name="connsiteX13" fmla="*/ 97276 w 4387174"/>
              <a:gd name="connsiteY13" fmla="*/ 1260317 h 1302109"/>
              <a:gd name="connsiteX14" fmla="*/ 68093 w 4387174"/>
              <a:gd name="connsiteY14" fmla="*/ 1260317 h 1302109"/>
              <a:gd name="connsiteX15" fmla="*/ 0 w 4387174"/>
              <a:gd name="connsiteY15" fmla="*/ 1250590 h 1302109"/>
              <a:gd name="connsiteX0" fmla="*/ 4387174 w 4387174"/>
              <a:gd name="connsiteY0" fmla="*/ 501560 h 1332373"/>
              <a:gd name="connsiteX1" fmla="*/ 4143983 w 4387174"/>
              <a:gd name="connsiteY1" fmla="*/ 161092 h 1332373"/>
              <a:gd name="connsiteX2" fmla="*/ 3784059 w 4387174"/>
              <a:gd name="connsiteY2" fmla="*/ 5449 h 1332373"/>
              <a:gd name="connsiteX3" fmla="*/ 3356042 w 4387174"/>
              <a:gd name="connsiteY3" fmla="*/ 44360 h 1332373"/>
              <a:gd name="connsiteX4" fmla="*/ 2859932 w 4387174"/>
              <a:gd name="connsiteY4" fmla="*/ 131909 h 1332373"/>
              <a:gd name="connsiteX5" fmla="*/ 2490281 w 4387174"/>
              <a:gd name="connsiteY5" fmla="*/ 365373 h 1332373"/>
              <a:gd name="connsiteX6" fmla="*/ 1984442 w 4387174"/>
              <a:gd name="connsiteY6" fmla="*/ 209730 h 1332373"/>
              <a:gd name="connsiteX7" fmla="*/ 1313234 w 4387174"/>
              <a:gd name="connsiteY7" fmla="*/ 209731 h 1332373"/>
              <a:gd name="connsiteX8" fmla="*/ 904671 w 4387174"/>
              <a:gd name="connsiteY8" fmla="*/ 200001 h 1332373"/>
              <a:gd name="connsiteX9" fmla="*/ 710118 w 4387174"/>
              <a:gd name="connsiteY9" fmla="*/ 170820 h 1332373"/>
              <a:gd name="connsiteX10" fmla="*/ 535021 w 4387174"/>
              <a:gd name="connsiteY10" fmla="*/ 238913 h 1332373"/>
              <a:gd name="connsiteX11" fmla="*/ 447472 w 4387174"/>
              <a:gd name="connsiteY11" fmla="*/ 287550 h 1332373"/>
              <a:gd name="connsiteX12" fmla="*/ 272374 w 4387174"/>
              <a:gd name="connsiteY12" fmla="*/ 1260317 h 1332373"/>
              <a:gd name="connsiteX13" fmla="*/ 97276 w 4387174"/>
              <a:gd name="connsiteY13" fmla="*/ 1260317 h 1332373"/>
              <a:gd name="connsiteX14" fmla="*/ 68093 w 4387174"/>
              <a:gd name="connsiteY14" fmla="*/ 1260317 h 1332373"/>
              <a:gd name="connsiteX15" fmla="*/ 0 w 4387174"/>
              <a:gd name="connsiteY15" fmla="*/ 1250590 h 1332373"/>
              <a:gd name="connsiteX0" fmla="*/ 4387174 w 4387174"/>
              <a:gd name="connsiteY0" fmla="*/ 501560 h 1319044"/>
              <a:gd name="connsiteX1" fmla="*/ 4143983 w 4387174"/>
              <a:gd name="connsiteY1" fmla="*/ 161092 h 1319044"/>
              <a:gd name="connsiteX2" fmla="*/ 3784059 w 4387174"/>
              <a:gd name="connsiteY2" fmla="*/ 5449 h 1319044"/>
              <a:gd name="connsiteX3" fmla="*/ 3356042 w 4387174"/>
              <a:gd name="connsiteY3" fmla="*/ 44360 h 1319044"/>
              <a:gd name="connsiteX4" fmla="*/ 2859932 w 4387174"/>
              <a:gd name="connsiteY4" fmla="*/ 131909 h 1319044"/>
              <a:gd name="connsiteX5" fmla="*/ 2490281 w 4387174"/>
              <a:gd name="connsiteY5" fmla="*/ 365373 h 1319044"/>
              <a:gd name="connsiteX6" fmla="*/ 1984442 w 4387174"/>
              <a:gd name="connsiteY6" fmla="*/ 209730 h 1319044"/>
              <a:gd name="connsiteX7" fmla="*/ 1313234 w 4387174"/>
              <a:gd name="connsiteY7" fmla="*/ 209731 h 1319044"/>
              <a:gd name="connsiteX8" fmla="*/ 904671 w 4387174"/>
              <a:gd name="connsiteY8" fmla="*/ 200001 h 1319044"/>
              <a:gd name="connsiteX9" fmla="*/ 710118 w 4387174"/>
              <a:gd name="connsiteY9" fmla="*/ 170820 h 1319044"/>
              <a:gd name="connsiteX10" fmla="*/ 535021 w 4387174"/>
              <a:gd name="connsiteY10" fmla="*/ 238913 h 1319044"/>
              <a:gd name="connsiteX11" fmla="*/ 447472 w 4387174"/>
              <a:gd name="connsiteY11" fmla="*/ 287550 h 1319044"/>
              <a:gd name="connsiteX12" fmla="*/ 447471 w 4387174"/>
              <a:gd name="connsiteY12" fmla="*/ 472377 h 1319044"/>
              <a:gd name="connsiteX13" fmla="*/ 97276 w 4387174"/>
              <a:gd name="connsiteY13" fmla="*/ 1260317 h 1319044"/>
              <a:gd name="connsiteX14" fmla="*/ 68093 w 4387174"/>
              <a:gd name="connsiteY14" fmla="*/ 1260317 h 1319044"/>
              <a:gd name="connsiteX15" fmla="*/ 0 w 4387174"/>
              <a:gd name="connsiteY15" fmla="*/ 1250590 h 1319044"/>
              <a:gd name="connsiteX0" fmla="*/ 4387174 w 4387174"/>
              <a:gd name="connsiteY0" fmla="*/ 501560 h 1302714"/>
              <a:gd name="connsiteX1" fmla="*/ 4143983 w 4387174"/>
              <a:gd name="connsiteY1" fmla="*/ 161092 h 1302714"/>
              <a:gd name="connsiteX2" fmla="*/ 3784059 w 4387174"/>
              <a:gd name="connsiteY2" fmla="*/ 5449 h 1302714"/>
              <a:gd name="connsiteX3" fmla="*/ 3356042 w 4387174"/>
              <a:gd name="connsiteY3" fmla="*/ 44360 h 1302714"/>
              <a:gd name="connsiteX4" fmla="*/ 2859932 w 4387174"/>
              <a:gd name="connsiteY4" fmla="*/ 131909 h 1302714"/>
              <a:gd name="connsiteX5" fmla="*/ 2490281 w 4387174"/>
              <a:gd name="connsiteY5" fmla="*/ 365373 h 1302714"/>
              <a:gd name="connsiteX6" fmla="*/ 1984442 w 4387174"/>
              <a:gd name="connsiteY6" fmla="*/ 209730 h 1302714"/>
              <a:gd name="connsiteX7" fmla="*/ 1313234 w 4387174"/>
              <a:gd name="connsiteY7" fmla="*/ 209731 h 1302714"/>
              <a:gd name="connsiteX8" fmla="*/ 904671 w 4387174"/>
              <a:gd name="connsiteY8" fmla="*/ 200001 h 1302714"/>
              <a:gd name="connsiteX9" fmla="*/ 710118 w 4387174"/>
              <a:gd name="connsiteY9" fmla="*/ 170820 h 1302714"/>
              <a:gd name="connsiteX10" fmla="*/ 535021 w 4387174"/>
              <a:gd name="connsiteY10" fmla="*/ 238913 h 1302714"/>
              <a:gd name="connsiteX11" fmla="*/ 447472 w 4387174"/>
              <a:gd name="connsiteY11" fmla="*/ 287550 h 1302714"/>
              <a:gd name="connsiteX12" fmla="*/ 447471 w 4387174"/>
              <a:gd name="connsiteY12" fmla="*/ 472377 h 1302714"/>
              <a:gd name="connsiteX13" fmla="*/ 389106 w 4387174"/>
              <a:gd name="connsiteY13" fmla="*/ 657202 h 1302714"/>
              <a:gd name="connsiteX14" fmla="*/ 68093 w 4387174"/>
              <a:gd name="connsiteY14" fmla="*/ 1260317 h 1302714"/>
              <a:gd name="connsiteX15" fmla="*/ 0 w 4387174"/>
              <a:gd name="connsiteY15" fmla="*/ 1250590 h 1302714"/>
              <a:gd name="connsiteX0" fmla="*/ 4387174 w 4387174"/>
              <a:gd name="connsiteY0" fmla="*/ 501560 h 1250624"/>
              <a:gd name="connsiteX1" fmla="*/ 4143983 w 4387174"/>
              <a:gd name="connsiteY1" fmla="*/ 161092 h 1250624"/>
              <a:gd name="connsiteX2" fmla="*/ 3784059 w 4387174"/>
              <a:gd name="connsiteY2" fmla="*/ 5449 h 1250624"/>
              <a:gd name="connsiteX3" fmla="*/ 3356042 w 4387174"/>
              <a:gd name="connsiteY3" fmla="*/ 44360 h 1250624"/>
              <a:gd name="connsiteX4" fmla="*/ 2859932 w 4387174"/>
              <a:gd name="connsiteY4" fmla="*/ 131909 h 1250624"/>
              <a:gd name="connsiteX5" fmla="*/ 2490281 w 4387174"/>
              <a:gd name="connsiteY5" fmla="*/ 365373 h 1250624"/>
              <a:gd name="connsiteX6" fmla="*/ 1984442 w 4387174"/>
              <a:gd name="connsiteY6" fmla="*/ 209730 h 1250624"/>
              <a:gd name="connsiteX7" fmla="*/ 1313234 w 4387174"/>
              <a:gd name="connsiteY7" fmla="*/ 209731 h 1250624"/>
              <a:gd name="connsiteX8" fmla="*/ 904671 w 4387174"/>
              <a:gd name="connsiteY8" fmla="*/ 200001 h 1250624"/>
              <a:gd name="connsiteX9" fmla="*/ 710118 w 4387174"/>
              <a:gd name="connsiteY9" fmla="*/ 170820 h 1250624"/>
              <a:gd name="connsiteX10" fmla="*/ 535021 w 4387174"/>
              <a:gd name="connsiteY10" fmla="*/ 238913 h 1250624"/>
              <a:gd name="connsiteX11" fmla="*/ 447472 w 4387174"/>
              <a:gd name="connsiteY11" fmla="*/ 287550 h 1250624"/>
              <a:gd name="connsiteX12" fmla="*/ 447471 w 4387174"/>
              <a:gd name="connsiteY12" fmla="*/ 472377 h 1250624"/>
              <a:gd name="connsiteX13" fmla="*/ 389106 w 4387174"/>
              <a:gd name="connsiteY13" fmla="*/ 657202 h 1250624"/>
              <a:gd name="connsiteX14" fmla="*/ 301556 w 4387174"/>
              <a:gd name="connsiteY14" fmla="*/ 803117 h 1250624"/>
              <a:gd name="connsiteX15" fmla="*/ 0 w 4387174"/>
              <a:gd name="connsiteY15" fmla="*/ 1250590 h 1250624"/>
              <a:gd name="connsiteX0" fmla="*/ 4085637 w 4085637"/>
              <a:gd name="connsiteY0" fmla="*/ 501560 h 958869"/>
              <a:gd name="connsiteX1" fmla="*/ 3842446 w 4085637"/>
              <a:gd name="connsiteY1" fmla="*/ 161092 h 958869"/>
              <a:gd name="connsiteX2" fmla="*/ 3482522 w 4085637"/>
              <a:gd name="connsiteY2" fmla="*/ 5449 h 958869"/>
              <a:gd name="connsiteX3" fmla="*/ 3054505 w 4085637"/>
              <a:gd name="connsiteY3" fmla="*/ 44360 h 958869"/>
              <a:gd name="connsiteX4" fmla="*/ 2558395 w 4085637"/>
              <a:gd name="connsiteY4" fmla="*/ 131909 h 958869"/>
              <a:gd name="connsiteX5" fmla="*/ 2188744 w 4085637"/>
              <a:gd name="connsiteY5" fmla="*/ 365373 h 958869"/>
              <a:gd name="connsiteX6" fmla="*/ 1682905 w 4085637"/>
              <a:gd name="connsiteY6" fmla="*/ 209730 h 958869"/>
              <a:gd name="connsiteX7" fmla="*/ 1011697 w 4085637"/>
              <a:gd name="connsiteY7" fmla="*/ 209731 h 958869"/>
              <a:gd name="connsiteX8" fmla="*/ 603134 w 4085637"/>
              <a:gd name="connsiteY8" fmla="*/ 200001 h 958869"/>
              <a:gd name="connsiteX9" fmla="*/ 408581 w 4085637"/>
              <a:gd name="connsiteY9" fmla="*/ 170820 h 958869"/>
              <a:gd name="connsiteX10" fmla="*/ 233484 w 4085637"/>
              <a:gd name="connsiteY10" fmla="*/ 238913 h 958869"/>
              <a:gd name="connsiteX11" fmla="*/ 145935 w 4085637"/>
              <a:gd name="connsiteY11" fmla="*/ 287550 h 958869"/>
              <a:gd name="connsiteX12" fmla="*/ 145934 w 4085637"/>
              <a:gd name="connsiteY12" fmla="*/ 472377 h 958869"/>
              <a:gd name="connsiteX13" fmla="*/ 87569 w 4085637"/>
              <a:gd name="connsiteY13" fmla="*/ 657202 h 958869"/>
              <a:gd name="connsiteX14" fmla="*/ 19 w 4085637"/>
              <a:gd name="connsiteY14" fmla="*/ 803117 h 958869"/>
              <a:gd name="connsiteX15" fmla="*/ 77842 w 4085637"/>
              <a:gd name="connsiteY15" fmla="*/ 958760 h 958869"/>
              <a:gd name="connsiteX0" fmla="*/ 4007867 w 4007867"/>
              <a:gd name="connsiteY0" fmla="*/ 501560 h 958841"/>
              <a:gd name="connsiteX1" fmla="*/ 3764676 w 4007867"/>
              <a:gd name="connsiteY1" fmla="*/ 161092 h 958841"/>
              <a:gd name="connsiteX2" fmla="*/ 3404752 w 4007867"/>
              <a:gd name="connsiteY2" fmla="*/ 5449 h 958841"/>
              <a:gd name="connsiteX3" fmla="*/ 2976735 w 4007867"/>
              <a:gd name="connsiteY3" fmla="*/ 44360 h 958841"/>
              <a:gd name="connsiteX4" fmla="*/ 2480625 w 4007867"/>
              <a:gd name="connsiteY4" fmla="*/ 131909 h 958841"/>
              <a:gd name="connsiteX5" fmla="*/ 2110974 w 4007867"/>
              <a:gd name="connsiteY5" fmla="*/ 365373 h 958841"/>
              <a:gd name="connsiteX6" fmla="*/ 1605135 w 4007867"/>
              <a:gd name="connsiteY6" fmla="*/ 209730 h 958841"/>
              <a:gd name="connsiteX7" fmla="*/ 933927 w 4007867"/>
              <a:gd name="connsiteY7" fmla="*/ 209731 h 958841"/>
              <a:gd name="connsiteX8" fmla="*/ 525364 w 4007867"/>
              <a:gd name="connsiteY8" fmla="*/ 200001 h 958841"/>
              <a:gd name="connsiteX9" fmla="*/ 330811 w 4007867"/>
              <a:gd name="connsiteY9" fmla="*/ 170820 h 958841"/>
              <a:gd name="connsiteX10" fmla="*/ 155714 w 4007867"/>
              <a:gd name="connsiteY10" fmla="*/ 238913 h 958841"/>
              <a:gd name="connsiteX11" fmla="*/ 68165 w 4007867"/>
              <a:gd name="connsiteY11" fmla="*/ 287550 h 958841"/>
              <a:gd name="connsiteX12" fmla="*/ 68164 w 4007867"/>
              <a:gd name="connsiteY12" fmla="*/ 472377 h 958841"/>
              <a:gd name="connsiteX13" fmla="*/ 9799 w 4007867"/>
              <a:gd name="connsiteY13" fmla="*/ 657202 h 958841"/>
              <a:gd name="connsiteX14" fmla="*/ 70 w 4007867"/>
              <a:gd name="connsiteY14" fmla="*/ 764207 h 958841"/>
              <a:gd name="connsiteX15" fmla="*/ 72 w 4007867"/>
              <a:gd name="connsiteY15" fmla="*/ 958760 h 958841"/>
              <a:gd name="connsiteX0" fmla="*/ 4007867 w 4007867"/>
              <a:gd name="connsiteY0" fmla="*/ 501560 h 958841"/>
              <a:gd name="connsiteX1" fmla="*/ 3764676 w 4007867"/>
              <a:gd name="connsiteY1" fmla="*/ 161092 h 958841"/>
              <a:gd name="connsiteX2" fmla="*/ 3404752 w 4007867"/>
              <a:gd name="connsiteY2" fmla="*/ 5449 h 958841"/>
              <a:gd name="connsiteX3" fmla="*/ 2976735 w 4007867"/>
              <a:gd name="connsiteY3" fmla="*/ 44360 h 958841"/>
              <a:gd name="connsiteX4" fmla="*/ 2480625 w 4007867"/>
              <a:gd name="connsiteY4" fmla="*/ 131909 h 958841"/>
              <a:gd name="connsiteX5" fmla="*/ 2110974 w 4007867"/>
              <a:gd name="connsiteY5" fmla="*/ 365373 h 958841"/>
              <a:gd name="connsiteX6" fmla="*/ 1605135 w 4007867"/>
              <a:gd name="connsiteY6" fmla="*/ 209730 h 958841"/>
              <a:gd name="connsiteX7" fmla="*/ 933927 w 4007867"/>
              <a:gd name="connsiteY7" fmla="*/ 209731 h 958841"/>
              <a:gd name="connsiteX8" fmla="*/ 525364 w 4007867"/>
              <a:gd name="connsiteY8" fmla="*/ 200001 h 958841"/>
              <a:gd name="connsiteX9" fmla="*/ 330811 w 4007867"/>
              <a:gd name="connsiteY9" fmla="*/ 170820 h 958841"/>
              <a:gd name="connsiteX10" fmla="*/ 155714 w 4007867"/>
              <a:gd name="connsiteY10" fmla="*/ 238913 h 958841"/>
              <a:gd name="connsiteX11" fmla="*/ 68165 w 4007867"/>
              <a:gd name="connsiteY11" fmla="*/ 287550 h 958841"/>
              <a:gd name="connsiteX12" fmla="*/ 9798 w 4007867"/>
              <a:gd name="connsiteY12" fmla="*/ 394555 h 958841"/>
              <a:gd name="connsiteX13" fmla="*/ 9799 w 4007867"/>
              <a:gd name="connsiteY13" fmla="*/ 657202 h 958841"/>
              <a:gd name="connsiteX14" fmla="*/ 70 w 4007867"/>
              <a:gd name="connsiteY14" fmla="*/ 764207 h 958841"/>
              <a:gd name="connsiteX15" fmla="*/ 72 w 4007867"/>
              <a:gd name="connsiteY15" fmla="*/ 958760 h 958841"/>
              <a:gd name="connsiteX0" fmla="*/ 4007867 w 4007867"/>
              <a:gd name="connsiteY0" fmla="*/ 501560 h 958841"/>
              <a:gd name="connsiteX1" fmla="*/ 3764676 w 4007867"/>
              <a:gd name="connsiteY1" fmla="*/ 161092 h 958841"/>
              <a:gd name="connsiteX2" fmla="*/ 3404752 w 4007867"/>
              <a:gd name="connsiteY2" fmla="*/ 5449 h 958841"/>
              <a:gd name="connsiteX3" fmla="*/ 2976735 w 4007867"/>
              <a:gd name="connsiteY3" fmla="*/ 44360 h 958841"/>
              <a:gd name="connsiteX4" fmla="*/ 2480625 w 4007867"/>
              <a:gd name="connsiteY4" fmla="*/ 131909 h 958841"/>
              <a:gd name="connsiteX5" fmla="*/ 2110974 w 4007867"/>
              <a:gd name="connsiteY5" fmla="*/ 365373 h 958841"/>
              <a:gd name="connsiteX6" fmla="*/ 1605135 w 4007867"/>
              <a:gd name="connsiteY6" fmla="*/ 209730 h 958841"/>
              <a:gd name="connsiteX7" fmla="*/ 933927 w 4007867"/>
              <a:gd name="connsiteY7" fmla="*/ 209731 h 958841"/>
              <a:gd name="connsiteX8" fmla="*/ 525364 w 4007867"/>
              <a:gd name="connsiteY8" fmla="*/ 200001 h 958841"/>
              <a:gd name="connsiteX9" fmla="*/ 330811 w 4007867"/>
              <a:gd name="connsiteY9" fmla="*/ 170820 h 958841"/>
              <a:gd name="connsiteX10" fmla="*/ 126531 w 4007867"/>
              <a:gd name="connsiteY10" fmla="*/ 151364 h 958841"/>
              <a:gd name="connsiteX11" fmla="*/ 68165 w 4007867"/>
              <a:gd name="connsiteY11" fmla="*/ 287550 h 958841"/>
              <a:gd name="connsiteX12" fmla="*/ 9798 w 4007867"/>
              <a:gd name="connsiteY12" fmla="*/ 394555 h 958841"/>
              <a:gd name="connsiteX13" fmla="*/ 9799 w 4007867"/>
              <a:gd name="connsiteY13" fmla="*/ 657202 h 958841"/>
              <a:gd name="connsiteX14" fmla="*/ 70 w 4007867"/>
              <a:gd name="connsiteY14" fmla="*/ 764207 h 958841"/>
              <a:gd name="connsiteX15" fmla="*/ 72 w 4007867"/>
              <a:gd name="connsiteY15" fmla="*/ 958760 h 958841"/>
              <a:gd name="connsiteX0" fmla="*/ 4007867 w 4007867"/>
              <a:gd name="connsiteY0" fmla="*/ 501560 h 958841"/>
              <a:gd name="connsiteX1" fmla="*/ 3764676 w 4007867"/>
              <a:gd name="connsiteY1" fmla="*/ 161092 h 958841"/>
              <a:gd name="connsiteX2" fmla="*/ 3404752 w 4007867"/>
              <a:gd name="connsiteY2" fmla="*/ 5449 h 958841"/>
              <a:gd name="connsiteX3" fmla="*/ 2976735 w 4007867"/>
              <a:gd name="connsiteY3" fmla="*/ 44360 h 958841"/>
              <a:gd name="connsiteX4" fmla="*/ 2480625 w 4007867"/>
              <a:gd name="connsiteY4" fmla="*/ 131909 h 958841"/>
              <a:gd name="connsiteX5" fmla="*/ 2110974 w 4007867"/>
              <a:gd name="connsiteY5" fmla="*/ 365373 h 958841"/>
              <a:gd name="connsiteX6" fmla="*/ 1605135 w 4007867"/>
              <a:gd name="connsiteY6" fmla="*/ 209730 h 958841"/>
              <a:gd name="connsiteX7" fmla="*/ 933927 w 4007867"/>
              <a:gd name="connsiteY7" fmla="*/ 209731 h 958841"/>
              <a:gd name="connsiteX8" fmla="*/ 525364 w 4007867"/>
              <a:gd name="connsiteY8" fmla="*/ 200001 h 958841"/>
              <a:gd name="connsiteX9" fmla="*/ 330811 w 4007867"/>
              <a:gd name="connsiteY9" fmla="*/ 170820 h 958841"/>
              <a:gd name="connsiteX10" fmla="*/ 126531 w 4007867"/>
              <a:gd name="connsiteY10" fmla="*/ 151364 h 958841"/>
              <a:gd name="connsiteX11" fmla="*/ 19527 w 4007867"/>
              <a:gd name="connsiteY11" fmla="*/ 238911 h 958841"/>
              <a:gd name="connsiteX12" fmla="*/ 9798 w 4007867"/>
              <a:gd name="connsiteY12" fmla="*/ 394555 h 958841"/>
              <a:gd name="connsiteX13" fmla="*/ 9799 w 4007867"/>
              <a:gd name="connsiteY13" fmla="*/ 657202 h 958841"/>
              <a:gd name="connsiteX14" fmla="*/ 70 w 4007867"/>
              <a:gd name="connsiteY14" fmla="*/ 764207 h 958841"/>
              <a:gd name="connsiteX15" fmla="*/ 72 w 4007867"/>
              <a:gd name="connsiteY15" fmla="*/ 958760 h 958841"/>
              <a:gd name="connsiteX0" fmla="*/ 4007867 w 4007867"/>
              <a:gd name="connsiteY0" fmla="*/ 501560 h 958841"/>
              <a:gd name="connsiteX1" fmla="*/ 3764676 w 4007867"/>
              <a:gd name="connsiteY1" fmla="*/ 161092 h 958841"/>
              <a:gd name="connsiteX2" fmla="*/ 3404752 w 4007867"/>
              <a:gd name="connsiteY2" fmla="*/ 5449 h 958841"/>
              <a:gd name="connsiteX3" fmla="*/ 2976735 w 4007867"/>
              <a:gd name="connsiteY3" fmla="*/ 44360 h 958841"/>
              <a:gd name="connsiteX4" fmla="*/ 2480625 w 4007867"/>
              <a:gd name="connsiteY4" fmla="*/ 131909 h 958841"/>
              <a:gd name="connsiteX5" fmla="*/ 2110974 w 4007867"/>
              <a:gd name="connsiteY5" fmla="*/ 365373 h 958841"/>
              <a:gd name="connsiteX6" fmla="*/ 1605135 w 4007867"/>
              <a:gd name="connsiteY6" fmla="*/ 209730 h 958841"/>
              <a:gd name="connsiteX7" fmla="*/ 933927 w 4007867"/>
              <a:gd name="connsiteY7" fmla="*/ 209731 h 958841"/>
              <a:gd name="connsiteX8" fmla="*/ 525364 w 4007867"/>
              <a:gd name="connsiteY8" fmla="*/ 200001 h 958841"/>
              <a:gd name="connsiteX9" fmla="*/ 330811 w 4007867"/>
              <a:gd name="connsiteY9" fmla="*/ 170820 h 958841"/>
              <a:gd name="connsiteX10" fmla="*/ 165441 w 4007867"/>
              <a:gd name="connsiteY10" fmla="*/ 92999 h 958841"/>
              <a:gd name="connsiteX11" fmla="*/ 19527 w 4007867"/>
              <a:gd name="connsiteY11" fmla="*/ 238911 h 958841"/>
              <a:gd name="connsiteX12" fmla="*/ 9798 w 4007867"/>
              <a:gd name="connsiteY12" fmla="*/ 394555 h 958841"/>
              <a:gd name="connsiteX13" fmla="*/ 9799 w 4007867"/>
              <a:gd name="connsiteY13" fmla="*/ 657202 h 958841"/>
              <a:gd name="connsiteX14" fmla="*/ 70 w 4007867"/>
              <a:gd name="connsiteY14" fmla="*/ 764207 h 958841"/>
              <a:gd name="connsiteX15" fmla="*/ 72 w 4007867"/>
              <a:gd name="connsiteY15" fmla="*/ 958760 h 958841"/>
              <a:gd name="connsiteX0" fmla="*/ 4007867 w 4007867"/>
              <a:gd name="connsiteY0" fmla="*/ 501560 h 958841"/>
              <a:gd name="connsiteX1" fmla="*/ 3764676 w 4007867"/>
              <a:gd name="connsiteY1" fmla="*/ 161092 h 958841"/>
              <a:gd name="connsiteX2" fmla="*/ 3404752 w 4007867"/>
              <a:gd name="connsiteY2" fmla="*/ 5449 h 958841"/>
              <a:gd name="connsiteX3" fmla="*/ 2976735 w 4007867"/>
              <a:gd name="connsiteY3" fmla="*/ 44360 h 958841"/>
              <a:gd name="connsiteX4" fmla="*/ 2480625 w 4007867"/>
              <a:gd name="connsiteY4" fmla="*/ 131909 h 958841"/>
              <a:gd name="connsiteX5" fmla="*/ 2110974 w 4007867"/>
              <a:gd name="connsiteY5" fmla="*/ 365373 h 958841"/>
              <a:gd name="connsiteX6" fmla="*/ 1605135 w 4007867"/>
              <a:gd name="connsiteY6" fmla="*/ 209730 h 958841"/>
              <a:gd name="connsiteX7" fmla="*/ 933927 w 4007867"/>
              <a:gd name="connsiteY7" fmla="*/ 209731 h 958841"/>
              <a:gd name="connsiteX8" fmla="*/ 525364 w 4007867"/>
              <a:gd name="connsiteY8" fmla="*/ 200001 h 958841"/>
              <a:gd name="connsiteX9" fmla="*/ 369721 w 4007867"/>
              <a:gd name="connsiteY9" fmla="*/ 73543 h 958841"/>
              <a:gd name="connsiteX10" fmla="*/ 165441 w 4007867"/>
              <a:gd name="connsiteY10" fmla="*/ 92999 h 958841"/>
              <a:gd name="connsiteX11" fmla="*/ 19527 w 4007867"/>
              <a:gd name="connsiteY11" fmla="*/ 238911 h 958841"/>
              <a:gd name="connsiteX12" fmla="*/ 9798 w 4007867"/>
              <a:gd name="connsiteY12" fmla="*/ 394555 h 958841"/>
              <a:gd name="connsiteX13" fmla="*/ 9799 w 4007867"/>
              <a:gd name="connsiteY13" fmla="*/ 657202 h 958841"/>
              <a:gd name="connsiteX14" fmla="*/ 70 w 4007867"/>
              <a:gd name="connsiteY14" fmla="*/ 764207 h 958841"/>
              <a:gd name="connsiteX15" fmla="*/ 72 w 4007867"/>
              <a:gd name="connsiteY15" fmla="*/ 958760 h 958841"/>
              <a:gd name="connsiteX0" fmla="*/ 4007867 w 4007867"/>
              <a:gd name="connsiteY0" fmla="*/ 501560 h 958841"/>
              <a:gd name="connsiteX1" fmla="*/ 3764676 w 4007867"/>
              <a:gd name="connsiteY1" fmla="*/ 161092 h 958841"/>
              <a:gd name="connsiteX2" fmla="*/ 3404752 w 4007867"/>
              <a:gd name="connsiteY2" fmla="*/ 5449 h 958841"/>
              <a:gd name="connsiteX3" fmla="*/ 2976735 w 4007867"/>
              <a:gd name="connsiteY3" fmla="*/ 44360 h 958841"/>
              <a:gd name="connsiteX4" fmla="*/ 2480625 w 4007867"/>
              <a:gd name="connsiteY4" fmla="*/ 131909 h 958841"/>
              <a:gd name="connsiteX5" fmla="*/ 2110974 w 4007867"/>
              <a:gd name="connsiteY5" fmla="*/ 365373 h 958841"/>
              <a:gd name="connsiteX6" fmla="*/ 1605135 w 4007867"/>
              <a:gd name="connsiteY6" fmla="*/ 209730 h 958841"/>
              <a:gd name="connsiteX7" fmla="*/ 933927 w 4007867"/>
              <a:gd name="connsiteY7" fmla="*/ 209731 h 958841"/>
              <a:gd name="connsiteX8" fmla="*/ 574002 w 4007867"/>
              <a:gd name="connsiteY8" fmla="*/ 73542 h 958841"/>
              <a:gd name="connsiteX9" fmla="*/ 369721 w 4007867"/>
              <a:gd name="connsiteY9" fmla="*/ 73543 h 958841"/>
              <a:gd name="connsiteX10" fmla="*/ 165441 w 4007867"/>
              <a:gd name="connsiteY10" fmla="*/ 92999 h 958841"/>
              <a:gd name="connsiteX11" fmla="*/ 19527 w 4007867"/>
              <a:gd name="connsiteY11" fmla="*/ 238911 h 958841"/>
              <a:gd name="connsiteX12" fmla="*/ 9798 w 4007867"/>
              <a:gd name="connsiteY12" fmla="*/ 394555 h 958841"/>
              <a:gd name="connsiteX13" fmla="*/ 9799 w 4007867"/>
              <a:gd name="connsiteY13" fmla="*/ 657202 h 958841"/>
              <a:gd name="connsiteX14" fmla="*/ 70 w 4007867"/>
              <a:gd name="connsiteY14" fmla="*/ 764207 h 958841"/>
              <a:gd name="connsiteX15" fmla="*/ 72 w 4007867"/>
              <a:gd name="connsiteY15" fmla="*/ 958760 h 958841"/>
              <a:gd name="connsiteX0" fmla="*/ 4007867 w 4007867"/>
              <a:gd name="connsiteY0" fmla="*/ 501560 h 958841"/>
              <a:gd name="connsiteX1" fmla="*/ 3764676 w 4007867"/>
              <a:gd name="connsiteY1" fmla="*/ 161092 h 958841"/>
              <a:gd name="connsiteX2" fmla="*/ 3404752 w 4007867"/>
              <a:gd name="connsiteY2" fmla="*/ 5449 h 958841"/>
              <a:gd name="connsiteX3" fmla="*/ 2976735 w 4007867"/>
              <a:gd name="connsiteY3" fmla="*/ 44360 h 958841"/>
              <a:gd name="connsiteX4" fmla="*/ 2480625 w 4007867"/>
              <a:gd name="connsiteY4" fmla="*/ 131909 h 958841"/>
              <a:gd name="connsiteX5" fmla="*/ 2110974 w 4007867"/>
              <a:gd name="connsiteY5" fmla="*/ 365373 h 958841"/>
              <a:gd name="connsiteX6" fmla="*/ 1605135 w 4007867"/>
              <a:gd name="connsiteY6" fmla="*/ 209730 h 958841"/>
              <a:gd name="connsiteX7" fmla="*/ 972838 w 4007867"/>
              <a:gd name="connsiteY7" fmla="*/ 92999 h 958841"/>
              <a:gd name="connsiteX8" fmla="*/ 574002 w 4007867"/>
              <a:gd name="connsiteY8" fmla="*/ 73542 h 958841"/>
              <a:gd name="connsiteX9" fmla="*/ 369721 w 4007867"/>
              <a:gd name="connsiteY9" fmla="*/ 73543 h 958841"/>
              <a:gd name="connsiteX10" fmla="*/ 165441 w 4007867"/>
              <a:gd name="connsiteY10" fmla="*/ 92999 h 958841"/>
              <a:gd name="connsiteX11" fmla="*/ 19527 w 4007867"/>
              <a:gd name="connsiteY11" fmla="*/ 238911 h 958841"/>
              <a:gd name="connsiteX12" fmla="*/ 9798 w 4007867"/>
              <a:gd name="connsiteY12" fmla="*/ 394555 h 958841"/>
              <a:gd name="connsiteX13" fmla="*/ 9799 w 4007867"/>
              <a:gd name="connsiteY13" fmla="*/ 657202 h 958841"/>
              <a:gd name="connsiteX14" fmla="*/ 70 w 4007867"/>
              <a:gd name="connsiteY14" fmla="*/ 764207 h 958841"/>
              <a:gd name="connsiteX15" fmla="*/ 72 w 4007867"/>
              <a:gd name="connsiteY15" fmla="*/ 958760 h 958841"/>
              <a:gd name="connsiteX0" fmla="*/ 4007867 w 4007867"/>
              <a:gd name="connsiteY0" fmla="*/ 501560 h 958841"/>
              <a:gd name="connsiteX1" fmla="*/ 3764676 w 4007867"/>
              <a:gd name="connsiteY1" fmla="*/ 161092 h 958841"/>
              <a:gd name="connsiteX2" fmla="*/ 3404752 w 4007867"/>
              <a:gd name="connsiteY2" fmla="*/ 5449 h 958841"/>
              <a:gd name="connsiteX3" fmla="*/ 2976735 w 4007867"/>
              <a:gd name="connsiteY3" fmla="*/ 44360 h 958841"/>
              <a:gd name="connsiteX4" fmla="*/ 2480625 w 4007867"/>
              <a:gd name="connsiteY4" fmla="*/ 131909 h 958841"/>
              <a:gd name="connsiteX5" fmla="*/ 2110974 w 4007867"/>
              <a:gd name="connsiteY5" fmla="*/ 365373 h 958841"/>
              <a:gd name="connsiteX6" fmla="*/ 1653773 w 4007867"/>
              <a:gd name="connsiteY6" fmla="*/ 141636 h 958841"/>
              <a:gd name="connsiteX7" fmla="*/ 972838 w 4007867"/>
              <a:gd name="connsiteY7" fmla="*/ 92999 h 958841"/>
              <a:gd name="connsiteX8" fmla="*/ 574002 w 4007867"/>
              <a:gd name="connsiteY8" fmla="*/ 73542 h 958841"/>
              <a:gd name="connsiteX9" fmla="*/ 369721 w 4007867"/>
              <a:gd name="connsiteY9" fmla="*/ 73543 h 958841"/>
              <a:gd name="connsiteX10" fmla="*/ 165441 w 4007867"/>
              <a:gd name="connsiteY10" fmla="*/ 92999 h 958841"/>
              <a:gd name="connsiteX11" fmla="*/ 19527 w 4007867"/>
              <a:gd name="connsiteY11" fmla="*/ 238911 h 958841"/>
              <a:gd name="connsiteX12" fmla="*/ 9798 w 4007867"/>
              <a:gd name="connsiteY12" fmla="*/ 394555 h 958841"/>
              <a:gd name="connsiteX13" fmla="*/ 9799 w 4007867"/>
              <a:gd name="connsiteY13" fmla="*/ 657202 h 958841"/>
              <a:gd name="connsiteX14" fmla="*/ 70 w 4007867"/>
              <a:gd name="connsiteY14" fmla="*/ 764207 h 958841"/>
              <a:gd name="connsiteX15" fmla="*/ 72 w 4007867"/>
              <a:gd name="connsiteY15" fmla="*/ 958760 h 958841"/>
              <a:gd name="connsiteX0" fmla="*/ 4007867 w 4007867"/>
              <a:gd name="connsiteY0" fmla="*/ 501560 h 958841"/>
              <a:gd name="connsiteX1" fmla="*/ 3764676 w 4007867"/>
              <a:gd name="connsiteY1" fmla="*/ 161092 h 958841"/>
              <a:gd name="connsiteX2" fmla="*/ 3404752 w 4007867"/>
              <a:gd name="connsiteY2" fmla="*/ 5449 h 958841"/>
              <a:gd name="connsiteX3" fmla="*/ 2976735 w 4007867"/>
              <a:gd name="connsiteY3" fmla="*/ 44360 h 958841"/>
              <a:gd name="connsiteX4" fmla="*/ 2480625 w 4007867"/>
              <a:gd name="connsiteY4" fmla="*/ 131909 h 958841"/>
              <a:gd name="connsiteX5" fmla="*/ 2101247 w 4007867"/>
              <a:gd name="connsiteY5" fmla="*/ 131909 h 958841"/>
              <a:gd name="connsiteX6" fmla="*/ 1653773 w 4007867"/>
              <a:gd name="connsiteY6" fmla="*/ 141636 h 958841"/>
              <a:gd name="connsiteX7" fmla="*/ 972838 w 4007867"/>
              <a:gd name="connsiteY7" fmla="*/ 92999 h 958841"/>
              <a:gd name="connsiteX8" fmla="*/ 574002 w 4007867"/>
              <a:gd name="connsiteY8" fmla="*/ 73542 h 958841"/>
              <a:gd name="connsiteX9" fmla="*/ 369721 w 4007867"/>
              <a:gd name="connsiteY9" fmla="*/ 73543 h 958841"/>
              <a:gd name="connsiteX10" fmla="*/ 165441 w 4007867"/>
              <a:gd name="connsiteY10" fmla="*/ 92999 h 958841"/>
              <a:gd name="connsiteX11" fmla="*/ 19527 w 4007867"/>
              <a:gd name="connsiteY11" fmla="*/ 238911 h 958841"/>
              <a:gd name="connsiteX12" fmla="*/ 9798 w 4007867"/>
              <a:gd name="connsiteY12" fmla="*/ 394555 h 958841"/>
              <a:gd name="connsiteX13" fmla="*/ 9799 w 4007867"/>
              <a:gd name="connsiteY13" fmla="*/ 657202 h 958841"/>
              <a:gd name="connsiteX14" fmla="*/ 70 w 4007867"/>
              <a:gd name="connsiteY14" fmla="*/ 764207 h 958841"/>
              <a:gd name="connsiteX15" fmla="*/ 72 w 4007867"/>
              <a:gd name="connsiteY15" fmla="*/ 958760 h 958841"/>
              <a:gd name="connsiteX0" fmla="*/ 4007867 w 4007867"/>
              <a:gd name="connsiteY0" fmla="*/ 501560 h 958841"/>
              <a:gd name="connsiteX1" fmla="*/ 3764676 w 4007867"/>
              <a:gd name="connsiteY1" fmla="*/ 161092 h 958841"/>
              <a:gd name="connsiteX2" fmla="*/ 3404752 w 4007867"/>
              <a:gd name="connsiteY2" fmla="*/ 5449 h 958841"/>
              <a:gd name="connsiteX3" fmla="*/ 2976735 w 4007867"/>
              <a:gd name="connsiteY3" fmla="*/ 44360 h 958841"/>
              <a:gd name="connsiteX4" fmla="*/ 2480625 w 4007867"/>
              <a:gd name="connsiteY4" fmla="*/ 131909 h 958841"/>
              <a:gd name="connsiteX5" fmla="*/ 2101247 w 4007867"/>
              <a:gd name="connsiteY5" fmla="*/ 131909 h 958841"/>
              <a:gd name="connsiteX6" fmla="*/ 1644045 w 4007867"/>
              <a:gd name="connsiteY6" fmla="*/ 83271 h 958841"/>
              <a:gd name="connsiteX7" fmla="*/ 972838 w 4007867"/>
              <a:gd name="connsiteY7" fmla="*/ 92999 h 958841"/>
              <a:gd name="connsiteX8" fmla="*/ 574002 w 4007867"/>
              <a:gd name="connsiteY8" fmla="*/ 73542 h 958841"/>
              <a:gd name="connsiteX9" fmla="*/ 369721 w 4007867"/>
              <a:gd name="connsiteY9" fmla="*/ 73543 h 958841"/>
              <a:gd name="connsiteX10" fmla="*/ 165441 w 4007867"/>
              <a:gd name="connsiteY10" fmla="*/ 92999 h 958841"/>
              <a:gd name="connsiteX11" fmla="*/ 19527 w 4007867"/>
              <a:gd name="connsiteY11" fmla="*/ 238911 h 958841"/>
              <a:gd name="connsiteX12" fmla="*/ 9798 w 4007867"/>
              <a:gd name="connsiteY12" fmla="*/ 394555 h 958841"/>
              <a:gd name="connsiteX13" fmla="*/ 9799 w 4007867"/>
              <a:gd name="connsiteY13" fmla="*/ 657202 h 958841"/>
              <a:gd name="connsiteX14" fmla="*/ 70 w 4007867"/>
              <a:gd name="connsiteY14" fmla="*/ 764207 h 958841"/>
              <a:gd name="connsiteX15" fmla="*/ 72 w 4007867"/>
              <a:gd name="connsiteY15" fmla="*/ 958760 h 958841"/>
              <a:gd name="connsiteX0" fmla="*/ 4007867 w 4007867"/>
              <a:gd name="connsiteY0" fmla="*/ 501560 h 958841"/>
              <a:gd name="connsiteX1" fmla="*/ 3764676 w 4007867"/>
              <a:gd name="connsiteY1" fmla="*/ 161092 h 958841"/>
              <a:gd name="connsiteX2" fmla="*/ 3404752 w 4007867"/>
              <a:gd name="connsiteY2" fmla="*/ 5449 h 958841"/>
              <a:gd name="connsiteX3" fmla="*/ 2976735 w 4007867"/>
              <a:gd name="connsiteY3" fmla="*/ 44360 h 958841"/>
              <a:gd name="connsiteX4" fmla="*/ 2480625 w 4007867"/>
              <a:gd name="connsiteY4" fmla="*/ 131909 h 958841"/>
              <a:gd name="connsiteX5" fmla="*/ 2110975 w 4007867"/>
              <a:gd name="connsiteY5" fmla="*/ 92998 h 958841"/>
              <a:gd name="connsiteX6" fmla="*/ 1644045 w 4007867"/>
              <a:gd name="connsiteY6" fmla="*/ 83271 h 958841"/>
              <a:gd name="connsiteX7" fmla="*/ 972838 w 4007867"/>
              <a:gd name="connsiteY7" fmla="*/ 92999 h 958841"/>
              <a:gd name="connsiteX8" fmla="*/ 574002 w 4007867"/>
              <a:gd name="connsiteY8" fmla="*/ 73542 h 958841"/>
              <a:gd name="connsiteX9" fmla="*/ 369721 w 4007867"/>
              <a:gd name="connsiteY9" fmla="*/ 73543 h 958841"/>
              <a:gd name="connsiteX10" fmla="*/ 165441 w 4007867"/>
              <a:gd name="connsiteY10" fmla="*/ 92999 h 958841"/>
              <a:gd name="connsiteX11" fmla="*/ 19527 w 4007867"/>
              <a:gd name="connsiteY11" fmla="*/ 238911 h 958841"/>
              <a:gd name="connsiteX12" fmla="*/ 9798 w 4007867"/>
              <a:gd name="connsiteY12" fmla="*/ 394555 h 958841"/>
              <a:gd name="connsiteX13" fmla="*/ 9799 w 4007867"/>
              <a:gd name="connsiteY13" fmla="*/ 657202 h 958841"/>
              <a:gd name="connsiteX14" fmla="*/ 70 w 4007867"/>
              <a:gd name="connsiteY14" fmla="*/ 764207 h 958841"/>
              <a:gd name="connsiteX15" fmla="*/ 72 w 4007867"/>
              <a:gd name="connsiteY15" fmla="*/ 958760 h 958841"/>
              <a:gd name="connsiteX0" fmla="*/ 4007867 w 4007867"/>
              <a:gd name="connsiteY0" fmla="*/ 501012 h 958293"/>
              <a:gd name="connsiteX1" fmla="*/ 3764676 w 4007867"/>
              <a:gd name="connsiteY1" fmla="*/ 160544 h 958293"/>
              <a:gd name="connsiteX2" fmla="*/ 3404752 w 4007867"/>
              <a:gd name="connsiteY2" fmla="*/ 4901 h 958293"/>
              <a:gd name="connsiteX3" fmla="*/ 2976735 w 4007867"/>
              <a:gd name="connsiteY3" fmla="*/ 43812 h 958293"/>
              <a:gd name="connsiteX4" fmla="*/ 2480625 w 4007867"/>
              <a:gd name="connsiteY4" fmla="*/ 92450 h 958293"/>
              <a:gd name="connsiteX5" fmla="*/ 2110975 w 4007867"/>
              <a:gd name="connsiteY5" fmla="*/ 92450 h 958293"/>
              <a:gd name="connsiteX6" fmla="*/ 1644045 w 4007867"/>
              <a:gd name="connsiteY6" fmla="*/ 82723 h 958293"/>
              <a:gd name="connsiteX7" fmla="*/ 972838 w 4007867"/>
              <a:gd name="connsiteY7" fmla="*/ 92451 h 958293"/>
              <a:gd name="connsiteX8" fmla="*/ 574002 w 4007867"/>
              <a:gd name="connsiteY8" fmla="*/ 72994 h 958293"/>
              <a:gd name="connsiteX9" fmla="*/ 369721 w 4007867"/>
              <a:gd name="connsiteY9" fmla="*/ 72995 h 958293"/>
              <a:gd name="connsiteX10" fmla="*/ 165441 w 4007867"/>
              <a:gd name="connsiteY10" fmla="*/ 92451 h 958293"/>
              <a:gd name="connsiteX11" fmla="*/ 19527 w 4007867"/>
              <a:gd name="connsiteY11" fmla="*/ 238363 h 958293"/>
              <a:gd name="connsiteX12" fmla="*/ 9798 w 4007867"/>
              <a:gd name="connsiteY12" fmla="*/ 394007 h 958293"/>
              <a:gd name="connsiteX13" fmla="*/ 9799 w 4007867"/>
              <a:gd name="connsiteY13" fmla="*/ 656654 h 958293"/>
              <a:gd name="connsiteX14" fmla="*/ 70 w 4007867"/>
              <a:gd name="connsiteY14" fmla="*/ 763659 h 958293"/>
              <a:gd name="connsiteX15" fmla="*/ 72 w 4007867"/>
              <a:gd name="connsiteY15" fmla="*/ 958212 h 95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07867" h="958293">
                <a:moveTo>
                  <a:pt x="4007867" y="501012"/>
                </a:moveTo>
                <a:cubicBezTo>
                  <a:pt x="3936531" y="372120"/>
                  <a:pt x="3865195" y="243229"/>
                  <a:pt x="3764676" y="160544"/>
                </a:cubicBezTo>
                <a:cubicBezTo>
                  <a:pt x="3664157" y="77859"/>
                  <a:pt x="3536075" y="24356"/>
                  <a:pt x="3404752" y="4901"/>
                </a:cubicBezTo>
                <a:cubicBezTo>
                  <a:pt x="3273429" y="-14554"/>
                  <a:pt x="3130756" y="29221"/>
                  <a:pt x="2976735" y="43812"/>
                </a:cubicBezTo>
                <a:cubicBezTo>
                  <a:pt x="2822714" y="58403"/>
                  <a:pt x="2624918" y="84344"/>
                  <a:pt x="2480625" y="92450"/>
                </a:cubicBezTo>
                <a:cubicBezTo>
                  <a:pt x="2336332" y="100556"/>
                  <a:pt x="2250405" y="94071"/>
                  <a:pt x="2110975" y="92450"/>
                </a:cubicBezTo>
                <a:cubicBezTo>
                  <a:pt x="1971545" y="90829"/>
                  <a:pt x="1833734" y="82723"/>
                  <a:pt x="1644045" y="82723"/>
                </a:cubicBezTo>
                <a:cubicBezTo>
                  <a:pt x="1454356" y="82723"/>
                  <a:pt x="1151178" y="94072"/>
                  <a:pt x="972838" y="92451"/>
                </a:cubicBezTo>
                <a:cubicBezTo>
                  <a:pt x="794498" y="90830"/>
                  <a:pt x="674522" y="76237"/>
                  <a:pt x="574002" y="72994"/>
                </a:cubicBezTo>
                <a:cubicBezTo>
                  <a:pt x="473483" y="69751"/>
                  <a:pt x="437815" y="69752"/>
                  <a:pt x="369721" y="72995"/>
                </a:cubicBezTo>
                <a:cubicBezTo>
                  <a:pt x="301627" y="76238"/>
                  <a:pt x="223807" y="64890"/>
                  <a:pt x="165441" y="92451"/>
                </a:cubicBezTo>
                <a:cubicBezTo>
                  <a:pt x="107075" y="120012"/>
                  <a:pt x="45467" y="188104"/>
                  <a:pt x="19527" y="238363"/>
                </a:cubicBezTo>
                <a:cubicBezTo>
                  <a:pt x="-6413" y="288622"/>
                  <a:pt x="11419" y="324292"/>
                  <a:pt x="9798" y="394007"/>
                </a:cubicBezTo>
                <a:cubicBezTo>
                  <a:pt x="8177" y="463722"/>
                  <a:pt x="11420" y="595045"/>
                  <a:pt x="9799" y="656654"/>
                </a:cubicBezTo>
                <a:cubicBezTo>
                  <a:pt x="8178" y="718263"/>
                  <a:pt x="1691" y="713399"/>
                  <a:pt x="70" y="763659"/>
                </a:cubicBezTo>
                <a:cubicBezTo>
                  <a:pt x="-1551" y="813919"/>
                  <a:pt x="26012" y="962265"/>
                  <a:pt x="72" y="958212"/>
                </a:cubicBezTo>
              </a:path>
            </a:pathLst>
          </a:custGeom>
          <a:noFill/>
          <a:ln w="317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ounded Rectangle 7"/>
          <p:cNvSpPr/>
          <p:nvPr/>
        </p:nvSpPr>
        <p:spPr>
          <a:xfrm>
            <a:off x="5376153" y="3080965"/>
            <a:ext cx="382621" cy="18752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p:cNvSpPr/>
          <p:nvPr/>
        </p:nvSpPr>
        <p:spPr>
          <a:xfrm>
            <a:off x="5742561" y="2905867"/>
            <a:ext cx="175098" cy="5739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extBox 9"/>
          <p:cNvSpPr txBox="1"/>
          <p:nvPr/>
        </p:nvSpPr>
        <p:spPr>
          <a:xfrm>
            <a:off x="1809345" y="1848255"/>
            <a:ext cx="1332689" cy="646331"/>
          </a:xfrm>
          <a:prstGeom prst="rect">
            <a:avLst/>
          </a:prstGeom>
          <a:noFill/>
        </p:spPr>
        <p:txBody>
          <a:bodyPr wrap="square" rtlCol="0">
            <a:spAutoFit/>
          </a:bodyPr>
          <a:lstStyle/>
          <a:p>
            <a:r>
              <a:rPr lang="en-GB" dirty="0" smtClean="0"/>
              <a:t>Mini Manifold</a:t>
            </a:r>
            <a:endParaRPr lang="en-GB" dirty="0"/>
          </a:p>
        </p:txBody>
      </p:sp>
      <p:sp>
        <p:nvSpPr>
          <p:cNvPr id="11" name="TextBox 10"/>
          <p:cNvSpPr txBox="1"/>
          <p:nvPr/>
        </p:nvSpPr>
        <p:spPr>
          <a:xfrm>
            <a:off x="9737387" y="3173376"/>
            <a:ext cx="904673" cy="369332"/>
          </a:xfrm>
          <a:prstGeom prst="rect">
            <a:avLst/>
          </a:prstGeom>
          <a:noFill/>
        </p:spPr>
        <p:txBody>
          <a:bodyPr wrap="square" rtlCol="0">
            <a:spAutoFit/>
          </a:bodyPr>
          <a:lstStyle/>
          <a:p>
            <a:r>
              <a:rPr lang="en-GB" dirty="0" smtClean="0"/>
              <a:t>RE4/1</a:t>
            </a:r>
          </a:p>
        </p:txBody>
      </p:sp>
      <p:sp>
        <p:nvSpPr>
          <p:cNvPr id="12" name="Slide Number Placeholder 11"/>
          <p:cNvSpPr>
            <a:spLocks noGrp="1"/>
          </p:cNvSpPr>
          <p:nvPr>
            <p:ph type="sldNum" sz="quarter" idx="12"/>
          </p:nvPr>
        </p:nvSpPr>
        <p:spPr/>
        <p:txBody>
          <a:bodyPr/>
          <a:lstStyle/>
          <a:p>
            <a:fld id="{A7F6C5AA-CC08-F142-945E-BC6481BB1251}" type="slidenum">
              <a:rPr lang="en-US" smtClean="0">
                <a:solidFill>
                  <a:prstClr val="black">
                    <a:tint val="75000"/>
                  </a:prstClr>
                </a:solidFill>
              </a:rPr>
              <a:pPr/>
              <a:t>21</a:t>
            </a:fld>
            <a:endParaRPr lang="en-US">
              <a:solidFill>
                <a:prstClr val="black">
                  <a:tint val="75000"/>
                </a:prstClr>
              </a:solidFill>
            </a:endParaRPr>
          </a:p>
        </p:txBody>
      </p:sp>
    </p:spTree>
    <p:extLst>
      <p:ext uri="{BB962C8B-B14F-4D97-AF65-F5344CB8AC3E}">
        <p14:creationId xmlns:p14="http://schemas.microsoft.com/office/powerpoint/2010/main" val="174589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RE3/1 cooling link to RE3/2</a:t>
            </a:r>
            <a:endParaRPr lang="en-GB" dirty="0"/>
          </a:p>
        </p:txBody>
      </p:sp>
      <p:sp>
        <p:nvSpPr>
          <p:cNvPr id="13" name="TextBox 12"/>
          <p:cNvSpPr txBox="1"/>
          <p:nvPr/>
        </p:nvSpPr>
        <p:spPr>
          <a:xfrm>
            <a:off x="3171216" y="4085617"/>
            <a:ext cx="2375975" cy="1477328"/>
          </a:xfrm>
          <a:prstGeom prst="rect">
            <a:avLst/>
          </a:prstGeom>
          <a:solidFill>
            <a:srgbClr val="FFC000"/>
          </a:solidFill>
        </p:spPr>
        <p:txBody>
          <a:bodyPr wrap="square" rtlCol="0">
            <a:spAutoFit/>
          </a:bodyPr>
          <a:lstStyle/>
          <a:p>
            <a:r>
              <a:rPr lang="en-GB" dirty="0" smtClean="0"/>
              <a:t>The rigid copper piping will be replaced by flexible </a:t>
            </a:r>
            <a:r>
              <a:rPr lang="en-GB" dirty="0" smtClean="0"/>
              <a:t>hose links to reduce the strain on the </a:t>
            </a:r>
            <a:r>
              <a:rPr lang="en-GB" dirty="0" smtClean="0"/>
              <a:t>unions.</a:t>
            </a:r>
            <a:endParaRPr lang="en-GB" dirty="0"/>
          </a:p>
        </p:txBody>
      </p:sp>
      <p:sp>
        <p:nvSpPr>
          <p:cNvPr id="14" name="Slide Number Placeholder 13"/>
          <p:cNvSpPr>
            <a:spLocks noGrp="1"/>
          </p:cNvSpPr>
          <p:nvPr>
            <p:ph type="sldNum" sz="quarter" idx="12"/>
          </p:nvPr>
        </p:nvSpPr>
        <p:spPr/>
        <p:txBody>
          <a:bodyPr/>
          <a:lstStyle/>
          <a:p>
            <a:fld id="{A7F6C5AA-CC08-F142-945E-BC6481BB1251}" type="slidenum">
              <a:rPr lang="en-US" smtClean="0">
                <a:solidFill>
                  <a:prstClr val="black">
                    <a:tint val="75000"/>
                  </a:prstClr>
                </a:solidFill>
              </a:rPr>
              <a:pPr/>
              <a:t>22</a:t>
            </a:fld>
            <a:endParaRPr lang="en-US">
              <a:solidFill>
                <a:prstClr val="black">
                  <a:tint val="75000"/>
                </a:prstClr>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05500" y="1817824"/>
            <a:ext cx="4983351" cy="3191123"/>
          </a:xfrm>
          <a:prstGeom prst="rect">
            <a:avLst/>
          </a:prstGeom>
        </p:spPr>
      </p:pic>
      <p:sp>
        <p:nvSpPr>
          <p:cNvPr id="16" name="TextBox 15"/>
          <p:cNvSpPr txBox="1"/>
          <p:nvPr/>
        </p:nvSpPr>
        <p:spPr>
          <a:xfrm>
            <a:off x="1323975" y="2266950"/>
            <a:ext cx="4223216" cy="369332"/>
          </a:xfrm>
          <a:prstGeom prst="rect">
            <a:avLst/>
          </a:prstGeom>
          <a:noFill/>
        </p:spPr>
        <p:txBody>
          <a:bodyPr wrap="square" rtlCol="0">
            <a:spAutoFit/>
          </a:bodyPr>
          <a:lstStyle/>
          <a:p>
            <a:r>
              <a:rPr lang="en-GB" dirty="0"/>
              <a:t>x</a:t>
            </a:r>
            <a:r>
              <a:rPr lang="en-GB" dirty="0" smtClean="0"/>
              <a:t>2 RE3/2 circuits feed x1 RE3/1 chamber</a:t>
            </a:r>
            <a:endParaRPr lang="en-GB" dirty="0"/>
          </a:p>
        </p:txBody>
      </p:sp>
    </p:spTree>
    <p:extLst>
      <p:ext uri="{BB962C8B-B14F-4D97-AF65-F5344CB8AC3E}">
        <p14:creationId xmlns:p14="http://schemas.microsoft.com/office/powerpoint/2010/main" val="1548648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Link Board Upgrade</a:t>
            </a:r>
            <a:endParaRPr lang="en-GB" dirty="0"/>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A7F6C5AA-CC08-F142-945E-BC6481BB1251}" type="slidenum">
              <a:rPr lang="en-US" smtClean="0">
                <a:solidFill>
                  <a:prstClr val="black">
                    <a:tint val="75000"/>
                  </a:prstClr>
                </a:solidFill>
              </a:rPr>
              <a:pPr/>
              <a:t>23</a:t>
            </a:fld>
            <a:endParaRPr lang="en-US">
              <a:solidFill>
                <a:prstClr val="black">
                  <a:tint val="75000"/>
                </a:prstClr>
              </a:solidFill>
            </a:endParaRPr>
          </a:p>
        </p:txBody>
      </p:sp>
    </p:spTree>
    <p:extLst>
      <p:ext uri="{BB962C8B-B14F-4D97-AF65-F5344CB8AC3E}">
        <p14:creationId xmlns:p14="http://schemas.microsoft.com/office/powerpoint/2010/main" val="87481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Schedule</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8060" y="1516991"/>
            <a:ext cx="10014667" cy="3813766"/>
          </a:xfrm>
        </p:spPr>
      </p:pic>
      <p:sp>
        <p:nvSpPr>
          <p:cNvPr id="4" name="Slide Number Placeholder 3"/>
          <p:cNvSpPr>
            <a:spLocks noGrp="1"/>
          </p:cNvSpPr>
          <p:nvPr>
            <p:ph type="sldNum" sz="quarter" idx="12"/>
          </p:nvPr>
        </p:nvSpPr>
        <p:spPr/>
        <p:txBody>
          <a:bodyPr/>
          <a:lstStyle/>
          <a:p>
            <a:fld id="{A7F6C5AA-CC08-F142-945E-BC6481BB1251}" type="slidenum">
              <a:rPr lang="en-US" smtClean="0">
                <a:solidFill>
                  <a:prstClr val="black">
                    <a:tint val="75000"/>
                  </a:prstClr>
                </a:solidFill>
              </a:rPr>
              <a:pPr/>
              <a:t>24</a:t>
            </a:fld>
            <a:endParaRPr lang="en-US">
              <a:solidFill>
                <a:prstClr val="black">
                  <a:tint val="75000"/>
                </a:prstClr>
              </a:solidFill>
            </a:endParaRPr>
          </a:p>
        </p:txBody>
      </p:sp>
    </p:spTree>
    <p:extLst>
      <p:ext uri="{BB962C8B-B14F-4D97-AF65-F5344CB8AC3E}">
        <p14:creationId xmlns:p14="http://schemas.microsoft.com/office/powerpoint/2010/main" val="2652496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Conclusions</a:t>
            </a:r>
            <a:endParaRPr lang="en-GB" dirty="0"/>
          </a:p>
        </p:txBody>
      </p:sp>
      <p:sp>
        <p:nvSpPr>
          <p:cNvPr id="3" name="Content Placeholder 2"/>
          <p:cNvSpPr>
            <a:spLocks noGrp="1"/>
          </p:cNvSpPr>
          <p:nvPr>
            <p:ph idx="1"/>
          </p:nvPr>
        </p:nvSpPr>
        <p:spPr/>
        <p:txBody>
          <a:bodyPr/>
          <a:lstStyle/>
          <a:p>
            <a:r>
              <a:rPr lang="en-GB" dirty="0" smtClean="0"/>
              <a:t>RE3/1 integration is well understood.</a:t>
            </a:r>
          </a:p>
          <a:p>
            <a:r>
              <a:rPr lang="en-GB" dirty="0" smtClean="0"/>
              <a:t>RE4/1 should be overlapped once the “Z” volume is more clearly understood.</a:t>
            </a:r>
          </a:p>
          <a:p>
            <a:r>
              <a:rPr lang="en-GB" dirty="0" smtClean="0"/>
              <a:t> Further study of the Cable chains, gas and cooling to be carried out with Integration Office.</a:t>
            </a:r>
          </a:p>
          <a:p>
            <a:r>
              <a:rPr lang="en-GB" dirty="0" smtClean="0"/>
              <a:t>There are no apparent show stoppers.</a:t>
            </a:r>
          </a:p>
          <a:p>
            <a:endParaRPr lang="en-GB" dirty="0"/>
          </a:p>
        </p:txBody>
      </p:sp>
      <p:sp>
        <p:nvSpPr>
          <p:cNvPr id="4" name="Slide Number Placeholder 3"/>
          <p:cNvSpPr>
            <a:spLocks noGrp="1"/>
          </p:cNvSpPr>
          <p:nvPr>
            <p:ph type="sldNum" sz="quarter" idx="12"/>
          </p:nvPr>
        </p:nvSpPr>
        <p:spPr/>
        <p:txBody>
          <a:bodyPr/>
          <a:lstStyle/>
          <a:p>
            <a:fld id="{EDBE65E2-01A7-4774-B3FE-3AF8D42C6740}" type="slidenum">
              <a:rPr lang="en-GB" smtClean="0"/>
              <a:t>25</a:t>
            </a:fld>
            <a:endParaRPr lang="en-GB"/>
          </a:p>
        </p:txBody>
      </p:sp>
    </p:spTree>
    <p:extLst>
      <p:ext uri="{BB962C8B-B14F-4D97-AF65-F5344CB8AC3E}">
        <p14:creationId xmlns:p14="http://schemas.microsoft.com/office/powerpoint/2010/main" val="1452997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90672" y="2568102"/>
            <a:ext cx="5311302" cy="1754326"/>
          </a:xfrm>
          <a:prstGeom prst="rect">
            <a:avLst/>
          </a:prstGeom>
          <a:noFill/>
        </p:spPr>
        <p:txBody>
          <a:bodyPr wrap="square" rtlCol="0">
            <a:spAutoFit/>
          </a:bodyPr>
          <a:lstStyle/>
          <a:p>
            <a:r>
              <a:rPr lang="en-GB" dirty="0" smtClean="0"/>
              <a:t>All drawings and numerous slides are done by Elena.</a:t>
            </a:r>
          </a:p>
          <a:p>
            <a:endParaRPr lang="en-GB" dirty="0" smtClean="0"/>
          </a:p>
          <a:p>
            <a:r>
              <a:rPr lang="en-GB" dirty="0" smtClean="0"/>
              <a:t>She has to continue as this is the development phase and the detailing will follow as the final design is approached. Continual changes will be made as we move along this path.</a:t>
            </a:r>
          </a:p>
        </p:txBody>
      </p:sp>
      <p:sp>
        <p:nvSpPr>
          <p:cNvPr id="2" name="Slide Number Placeholder 1"/>
          <p:cNvSpPr>
            <a:spLocks noGrp="1"/>
          </p:cNvSpPr>
          <p:nvPr>
            <p:ph type="sldNum" sz="quarter" idx="12"/>
          </p:nvPr>
        </p:nvSpPr>
        <p:spPr/>
        <p:txBody>
          <a:bodyPr/>
          <a:lstStyle/>
          <a:p>
            <a:fld id="{EDBE65E2-01A7-4774-B3FE-3AF8D42C6740}" type="slidenum">
              <a:rPr lang="en-GB" smtClean="0"/>
              <a:t>26</a:t>
            </a:fld>
            <a:endParaRPr lang="en-GB"/>
          </a:p>
        </p:txBody>
      </p:sp>
    </p:spTree>
    <p:extLst>
      <p:ext uri="{BB962C8B-B14F-4D97-AF65-F5344CB8AC3E}">
        <p14:creationId xmlns:p14="http://schemas.microsoft.com/office/powerpoint/2010/main" val="3243242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 up</a:t>
            </a:r>
            <a:endParaRPr lang="en-GB" dirty="0"/>
          </a:p>
        </p:txBody>
      </p:sp>
      <p:sp>
        <p:nvSpPr>
          <p:cNvPr id="4" name="Slide Number Placeholder 3"/>
          <p:cNvSpPr>
            <a:spLocks noGrp="1"/>
          </p:cNvSpPr>
          <p:nvPr>
            <p:ph type="sldNum" sz="quarter" idx="12"/>
          </p:nvPr>
        </p:nvSpPr>
        <p:spPr/>
        <p:txBody>
          <a:bodyPr/>
          <a:lstStyle/>
          <a:p>
            <a:fld id="{EDBE65E2-01A7-4774-B3FE-3AF8D42C6740}" type="slidenum">
              <a:rPr lang="en-GB" smtClean="0"/>
              <a:t>27</a:t>
            </a:fld>
            <a:endParaRPr lang="en-GB"/>
          </a:p>
        </p:txBody>
      </p:sp>
    </p:spTree>
    <p:extLst>
      <p:ext uri="{BB962C8B-B14F-4D97-AF65-F5344CB8AC3E}">
        <p14:creationId xmlns:p14="http://schemas.microsoft.com/office/powerpoint/2010/main" val="3570497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296810" y="1316729"/>
            <a:ext cx="9144000" cy="5953982"/>
          </a:xfrm>
          <a:prstGeom prst="rect">
            <a:avLst/>
          </a:prstGeom>
          <a:noFill/>
          <a:ln w="9525">
            <a:noFill/>
            <a:miter lim="800000"/>
            <a:headEnd/>
            <a:tailEnd/>
          </a:ln>
        </p:spPr>
      </p:pic>
      <p:sp>
        <p:nvSpPr>
          <p:cNvPr id="5" name="TextBox 4"/>
          <p:cNvSpPr txBox="1"/>
          <p:nvPr/>
        </p:nvSpPr>
        <p:spPr>
          <a:xfrm>
            <a:off x="9768408" y="1318471"/>
            <a:ext cx="792088" cy="646331"/>
          </a:xfrm>
          <a:prstGeom prst="rect">
            <a:avLst/>
          </a:prstGeom>
          <a:noFill/>
          <a:ln w="28575">
            <a:noFill/>
          </a:ln>
        </p:spPr>
        <p:txBody>
          <a:bodyPr wrap="square" rtlCol="0">
            <a:spAutoFit/>
          </a:bodyPr>
          <a:lstStyle/>
          <a:p>
            <a:r>
              <a:rPr lang="en-GB" sz="1200" dirty="0">
                <a:solidFill>
                  <a:srgbClr val="FF0000"/>
                </a:solidFill>
              </a:rPr>
              <a:t>200.8mm</a:t>
            </a:r>
          </a:p>
          <a:p>
            <a:r>
              <a:rPr lang="en-GB" sz="1200" dirty="0">
                <a:solidFill>
                  <a:srgbClr val="FF0000"/>
                </a:solidFill>
              </a:rPr>
              <a:t>201.8mm</a:t>
            </a:r>
          </a:p>
          <a:p>
            <a:r>
              <a:rPr lang="en-GB" sz="1200" dirty="0">
                <a:solidFill>
                  <a:srgbClr val="FF0000"/>
                </a:solidFill>
              </a:rPr>
              <a:t>197.8mm</a:t>
            </a:r>
          </a:p>
        </p:txBody>
      </p:sp>
      <p:sp>
        <p:nvSpPr>
          <p:cNvPr id="6" name="TextBox 5"/>
          <p:cNvSpPr txBox="1"/>
          <p:nvPr/>
        </p:nvSpPr>
        <p:spPr>
          <a:xfrm>
            <a:off x="9406596" y="2951923"/>
            <a:ext cx="792088" cy="288032"/>
          </a:xfrm>
          <a:prstGeom prst="rect">
            <a:avLst/>
          </a:prstGeom>
          <a:noFill/>
        </p:spPr>
        <p:txBody>
          <a:bodyPr wrap="square" rtlCol="0">
            <a:spAutoFit/>
          </a:bodyPr>
          <a:lstStyle/>
          <a:p>
            <a:r>
              <a:rPr lang="en-GB" sz="1200" dirty="0">
                <a:solidFill>
                  <a:srgbClr val="FF0000"/>
                </a:solidFill>
              </a:rPr>
              <a:t>151mm</a:t>
            </a:r>
          </a:p>
        </p:txBody>
      </p:sp>
      <p:sp>
        <p:nvSpPr>
          <p:cNvPr id="9" name="TextBox 8"/>
          <p:cNvSpPr txBox="1"/>
          <p:nvPr/>
        </p:nvSpPr>
        <p:spPr>
          <a:xfrm>
            <a:off x="8990552" y="2608973"/>
            <a:ext cx="783704" cy="276999"/>
          </a:xfrm>
          <a:prstGeom prst="rect">
            <a:avLst/>
          </a:prstGeom>
          <a:noFill/>
        </p:spPr>
        <p:txBody>
          <a:bodyPr wrap="square" rtlCol="0">
            <a:spAutoFit/>
          </a:bodyPr>
          <a:lstStyle/>
          <a:p>
            <a:r>
              <a:rPr lang="en-GB" sz="1200" dirty="0">
                <a:solidFill>
                  <a:srgbClr val="FF0000"/>
                </a:solidFill>
              </a:rPr>
              <a:t>167.1mm</a:t>
            </a:r>
          </a:p>
        </p:txBody>
      </p:sp>
      <p:sp>
        <p:nvSpPr>
          <p:cNvPr id="10" name="TextBox 9"/>
          <p:cNvSpPr txBox="1"/>
          <p:nvPr/>
        </p:nvSpPr>
        <p:spPr>
          <a:xfrm>
            <a:off x="8156612" y="3668598"/>
            <a:ext cx="2232248" cy="646331"/>
          </a:xfrm>
          <a:prstGeom prst="rect">
            <a:avLst/>
          </a:prstGeom>
          <a:noFill/>
        </p:spPr>
        <p:txBody>
          <a:bodyPr wrap="square" rtlCol="0">
            <a:spAutoFit/>
          </a:bodyPr>
          <a:lstStyle/>
          <a:p>
            <a:r>
              <a:rPr lang="en-GB" dirty="0">
                <a:solidFill>
                  <a:srgbClr val="FF0000"/>
                </a:solidFill>
              </a:rPr>
              <a:t>Values obtained from IR sensors in Red</a:t>
            </a:r>
          </a:p>
        </p:txBody>
      </p:sp>
      <p:sp>
        <p:nvSpPr>
          <p:cNvPr id="11" name="Oval 10"/>
          <p:cNvSpPr/>
          <p:nvPr/>
        </p:nvSpPr>
        <p:spPr>
          <a:xfrm>
            <a:off x="9677354" y="1316729"/>
            <a:ext cx="883142" cy="648072"/>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 name="Oval 12"/>
          <p:cNvSpPr/>
          <p:nvPr/>
        </p:nvSpPr>
        <p:spPr>
          <a:xfrm>
            <a:off x="9382404" y="2800521"/>
            <a:ext cx="782048" cy="401498"/>
          </a:xfrm>
          <a:prstGeom prst="ellipse">
            <a:avLst/>
          </a:prstGeom>
          <a:solidFill>
            <a:srgbClr val="FF0000">
              <a:alpha val="0"/>
            </a:srgbClr>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 name="Oval 13"/>
          <p:cNvSpPr/>
          <p:nvPr/>
        </p:nvSpPr>
        <p:spPr>
          <a:xfrm>
            <a:off x="8293082" y="2613499"/>
            <a:ext cx="1475326" cy="272473"/>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 name="Down Arrow 14"/>
          <p:cNvSpPr/>
          <p:nvPr/>
        </p:nvSpPr>
        <p:spPr>
          <a:xfrm rot="12923814">
            <a:off x="8877840" y="3085871"/>
            <a:ext cx="720080" cy="50405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6" name="Oval 15"/>
          <p:cNvSpPr/>
          <p:nvPr/>
        </p:nvSpPr>
        <p:spPr>
          <a:xfrm>
            <a:off x="9123260" y="2393117"/>
            <a:ext cx="432048" cy="240063"/>
          </a:xfrm>
          <a:prstGeom prst="ellipse">
            <a:avLst/>
          </a:prstGeom>
          <a:solidFill>
            <a:schemeClr val="bg1">
              <a:alpha val="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cxnSp>
        <p:nvCxnSpPr>
          <p:cNvPr id="18" name="Straight Arrow Connector 17"/>
          <p:cNvCxnSpPr>
            <a:endCxn id="16" idx="7"/>
          </p:cNvCxnSpPr>
          <p:nvPr/>
        </p:nvCxnSpPr>
        <p:spPr>
          <a:xfrm flipH="1">
            <a:off x="9492036" y="1964802"/>
            <a:ext cx="420388" cy="46347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EDBE65E2-01A7-4774-B3FE-3AF8D42C6740}" type="slidenum">
              <a:rPr lang="en-GB" smtClean="0"/>
              <a:t>28</a:t>
            </a:fld>
            <a:endParaRPr lang="en-GB"/>
          </a:p>
        </p:txBody>
      </p:sp>
    </p:spTree>
    <p:extLst>
      <p:ext uri="{BB962C8B-B14F-4D97-AF65-F5344CB8AC3E}">
        <p14:creationId xmlns:p14="http://schemas.microsoft.com/office/powerpoint/2010/main" val="905350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4444" y="548680"/>
            <a:ext cx="571492" cy="58612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 name="Rectangle 2"/>
          <p:cNvSpPr/>
          <p:nvPr/>
        </p:nvSpPr>
        <p:spPr>
          <a:xfrm>
            <a:off x="6864184" y="548680"/>
            <a:ext cx="599968" cy="58338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 name="Rectangle 3"/>
          <p:cNvSpPr/>
          <p:nvPr/>
        </p:nvSpPr>
        <p:spPr>
          <a:xfrm>
            <a:off x="3908900" y="909864"/>
            <a:ext cx="504056" cy="41764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Rectangle 4"/>
          <p:cNvSpPr/>
          <p:nvPr/>
        </p:nvSpPr>
        <p:spPr>
          <a:xfrm>
            <a:off x="4408384" y="909864"/>
            <a:ext cx="216024" cy="720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 name="Rectangle 5"/>
          <p:cNvSpPr/>
          <p:nvPr/>
        </p:nvSpPr>
        <p:spPr>
          <a:xfrm>
            <a:off x="4408384" y="2307188"/>
            <a:ext cx="350896" cy="12961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 name="Rectangle 6"/>
          <p:cNvSpPr/>
          <p:nvPr/>
        </p:nvSpPr>
        <p:spPr>
          <a:xfrm>
            <a:off x="3157388" y="892728"/>
            <a:ext cx="504056" cy="41764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 name="Rectangle 7"/>
          <p:cNvSpPr/>
          <p:nvPr/>
        </p:nvSpPr>
        <p:spPr>
          <a:xfrm>
            <a:off x="6312024" y="1052736"/>
            <a:ext cx="144016" cy="489654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 name="Rectangle 8"/>
          <p:cNvSpPr/>
          <p:nvPr/>
        </p:nvSpPr>
        <p:spPr>
          <a:xfrm>
            <a:off x="6658348" y="1052736"/>
            <a:ext cx="144016" cy="489654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0" name="Rectangle 9"/>
          <p:cNvSpPr/>
          <p:nvPr/>
        </p:nvSpPr>
        <p:spPr>
          <a:xfrm>
            <a:off x="6255456" y="1246500"/>
            <a:ext cx="80284" cy="244827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 name="Rectangle 10"/>
          <p:cNvSpPr/>
          <p:nvPr/>
        </p:nvSpPr>
        <p:spPr>
          <a:xfrm>
            <a:off x="6581592" y="1252596"/>
            <a:ext cx="80284" cy="244827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2" name="TextBox 11"/>
          <p:cNvSpPr txBox="1"/>
          <p:nvPr/>
        </p:nvSpPr>
        <p:spPr>
          <a:xfrm>
            <a:off x="7512266" y="92532"/>
            <a:ext cx="3047782" cy="1200329"/>
          </a:xfrm>
          <a:prstGeom prst="rect">
            <a:avLst/>
          </a:prstGeom>
          <a:noFill/>
        </p:spPr>
        <p:txBody>
          <a:bodyPr wrap="square" rtlCol="0">
            <a:spAutoFit/>
          </a:bodyPr>
          <a:lstStyle/>
          <a:p>
            <a:r>
              <a:rPr lang="en-GB" dirty="0"/>
              <a:t>Values taken on outer “R” at 3 different locations on both –Z and +Z on 25 April 2017. Discs closed.</a:t>
            </a:r>
          </a:p>
        </p:txBody>
      </p:sp>
      <p:cxnSp>
        <p:nvCxnSpPr>
          <p:cNvPr id="16" name="Straight Arrow Connector 15"/>
          <p:cNvCxnSpPr/>
          <p:nvPr/>
        </p:nvCxnSpPr>
        <p:spPr>
          <a:xfrm>
            <a:off x="4624408" y="692696"/>
            <a:ext cx="2230162" cy="0"/>
          </a:xfrm>
          <a:prstGeom prst="straightConnector1">
            <a:avLst/>
          </a:prstGeom>
          <a:ln>
            <a:solidFill>
              <a:schemeClr val="tx1"/>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624408" y="1124744"/>
            <a:ext cx="2033940" cy="0"/>
          </a:xfrm>
          <a:prstGeom prst="straightConnector1">
            <a:avLst/>
          </a:prstGeom>
          <a:ln>
            <a:solidFill>
              <a:schemeClr val="tx1"/>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945936" y="6237312"/>
            <a:ext cx="3918248" cy="0"/>
          </a:xfrm>
          <a:prstGeom prst="straightConnector1">
            <a:avLst/>
          </a:prstGeom>
          <a:ln>
            <a:solidFill>
              <a:schemeClr val="tx1"/>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042179" y="292469"/>
            <a:ext cx="1100412" cy="307777"/>
          </a:xfrm>
          <a:prstGeom prst="rect">
            <a:avLst/>
          </a:prstGeom>
          <a:noFill/>
        </p:spPr>
        <p:txBody>
          <a:bodyPr wrap="square" rtlCol="0">
            <a:spAutoFit/>
          </a:bodyPr>
          <a:lstStyle/>
          <a:p>
            <a:r>
              <a:rPr lang="en-GB" sz="1400" dirty="0"/>
              <a:t>178-174mm</a:t>
            </a:r>
          </a:p>
        </p:txBody>
      </p:sp>
      <p:sp>
        <p:nvSpPr>
          <p:cNvPr id="27" name="TextBox 26"/>
          <p:cNvSpPr txBox="1"/>
          <p:nvPr/>
        </p:nvSpPr>
        <p:spPr>
          <a:xfrm>
            <a:off x="4225242" y="5976743"/>
            <a:ext cx="1150678" cy="307777"/>
          </a:xfrm>
          <a:prstGeom prst="rect">
            <a:avLst/>
          </a:prstGeom>
          <a:noFill/>
        </p:spPr>
        <p:txBody>
          <a:bodyPr wrap="square" rtlCol="0">
            <a:spAutoFit/>
          </a:bodyPr>
          <a:lstStyle/>
          <a:p>
            <a:r>
              <a:rPr lang="en-GB" sz="1400" dirty="0"/>
              <a:t>668-672mm</a:t>
            </a:r>
          </a:p>
        </p:txBody>
      </p:sp>
      <p:sp>
        <p:nvSpPr>
          <p:cNvPr id="28" name="TextBox 27"/>
          <p:cNvSpPr txBox="1"/>
          <p:nvPr/>
        </p:nvSpPr>
        <p:spPr>
          <a:xfrm>
            <a:off x="5203661" y="1905817"/>
            <a:ext cx="801232" cy="307777"/>
          </a:xfrm>
          <a:prstGeom prst="rect">
            <a:avLst/>
          </a:prstGeom>
          <a:noFill/>
        </p:spPr>
        <p:txBody>
          <a:bodyPr wrap="square" rtlCol="0">
            <a:spAutoFit/>
          </a:bodyPr>
          <a:lstStyle/>
          <a:p>
            <a:r>
              <a:rPr lang="en-GB" sz="1400" dirty="0"/>
              <a:t>14mm</a:t>
            </a:r>
          </a:p>
        </p:txBody>
      </p:sp>
      <p:cxnSp>
        <p:nvCxnSpPr>
          <p:cNvPr id="31" name="Straight Connector 30"/>
          <p:cNvCxnSpPr/>
          <p:nvPr/>
        </p:nvCxnSpPr>
        <p:spPr>
          <a:xfrm>
            <a:off x="4626172" y="492496"/>
            <a:ext cx="0" cy="1712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904458" y="892728"/>
            <a:ext cx="1100412" cy="307777"/>
          </a:xfrm>
          <a:prstGeom prst="rect">
            <a:avLst/>
          </a:prstGeom>
          <a:noFill/>
        </p:spPr>
        <p:txBody>
          <a:bodyPr wrap="square" rtlCol="0">
            <a:spAutoFit/>
          </a:bodyPr>
          <a:lstStyle/>
          <a:p>
            <a:r>
              <a:rPr lang="en-GB" sz="1400" dirty="0"/>
              <a:t>145-145mm</a:t>
            </a:r>
          </a:p>
        </p:txBody>
      </p:sp>
      <p:cxnSp>
        <p:nvCxnSpPr>
          <p:cNvPr id="33" name="Straight Connector 32"/>
          <p:cNvCxnSpPr/>
          <p:nvPr/>
        </p:nvCxnSpPr>
        <p:spPr>
          <a:xfrm>
            <a:off x="4759280" y="1906957"/>
            <a:ext cx="0" cy="800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151784" y="1906956"/>
            <a:ext cx="472624" cy="0"/>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4759280" y="2060848"/>
            <a:ext cx="455096" cy="0"/>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882256" y="2770322"/>
            <a:ext cx="1977980" cy="923330"/>
          </a:xfrm>
          <a:prstGeom prst="rect">
            <a:avLst/>
          </a:prstGeom>
          <a:solidFill>
            <a:srgbClr val="FFC000"/>
          </a:solidFill>
          <a:ln>
            <a:solidFill>
              <a:schemeClr val="tx1"/>
            </a:solidFill>
          </a:ln>
        </p:spPr>
        <p:txBody>
          <a:bodyPr wrap="square" rtlCol="0">
            <a:spAutoFit/>
          </a:bodyPr>
          <a:lstStyle/>
          <a:p>
            <a:pPr algn="ctr"/>
            <a:r>
              <a:rPr lang="en-GB" dirty="0"/>
              <a:t> RPC space</a:t>
            </a:r>
          </a:p>
          <a:p>
            <a:r>
              <a:rPr lang="en-GB" dirty="0"/>
              <a:t>176 - 14 = 162mm</a:t>
            </a:r>
          </a:p>
          <a:p>
            <a:r>
              <a:rPr lang="en-GB" dirty="0"/>
              <a:t>Drawings = 146mm</a:t>
            </a:r>
          </a:p>
        </p:txBody>
      </p:sp>
      <p:sp>
        <p:nvSpPr>
          <p:cNvPr id="40" name="TextBox 39"/>
          <p:cNvSpPr txBox="1"/>
          <p:nvPr/>
        </p:nvSpPr>
        <p:spPr>
          <a:xfrm>
            <a:off x="5004360" y="532661"/>
            <a:ext cx="1291238" cy="307777"/>
          </a:xfrm>
          <a:prstGeom prst="rect">
            <a:avLst/>
          </a:prstGeom>
          <a:solidFill>
            <a:srgbClr val="FFC000"/>
          </a:solidFill>
          <a:ln>
            <a:noFill/>
          </a:ln>
        </p:spPr>
        <p:txBody>
          <a:bodyPr wrap="square" rtlCol="0">
            <a:spAutoFit/>
          </a:bodyPr>
          <a:lstStyle/>
          <a:p>
            <a:r>
              <a:rPr lang="en-GB" sz="1400" dirty="0"/>
              <a:t>Mean 176mm</a:t>
            </a:r>
          </a:p>
        </p:txBody>
      </p:sp>
      <p:sp>
        <p:nvSpPr>
          <p:cNvPr id="41" name="TextBox 40"/>
          <p:cNvSpPr txBox="1"/>
          <p:nvPr/>
        </p:nvSpPr>
        <p:spPr>
          <a:xfrm>
            <a:off x="4183195" y="6214349"/>
            <a:ext cx="1291238" cy="307777"/>
          </a:xfrm>
          <a:prstGeom prst="rect">
            <a:avLst/>
          </a:prstGeom>
          <a:solidFill>
            <a:srgbClr val="FFC000"/>
          </a:solidFill>
          <a:ln>
            <a:noFill/>
          </a:ln>
        </p:spPr>
        <p:txBody>
          <a:bodyPr wrap="square" rtlCol="0">
            <a:spAutoFit/>
          </a:bodyPr>
          <a:lstStyle/>
          <a:p>
            <a:r>
              <a:rPr lang="en-GB" sz="1400" dirty="0"/>
              <a:t>Mean 670mm</a:t>
            </a:r>
          </a:p>
        </p:txBody>
      </p:sp>
      <p:sp>
        <p:nvSpPr>
          <p:cNvPr id="42" name="TextBox 41"/>
          <p:cNvSpPr txBox="1"/>
          <p:nvPr/>
        </p:nvSpPr>
        <p:spPr>
          <a:xfrm>
            <a:off x="7512266" y="4122612"/>
            <a:ext cx="3094532" cy="2092881"/>
          </a:xfrm>
          <a:prstGeom prst="rect">
            <a:avLst/>
          </a:prstGeom>
          <a:solidFill>
            <a:srgbClr val="FFC000"/>
          </a:solidFill>
          <a:ln>
            <a:solidFill>
              <a:schemeClr val="tx1"/>
            </a:solidFill>
          </a:ln>
        </p:spPr>
        <p:txBody>
          <a:bodyPr wrap="square" rtlCol="0">
            <a:spAutoFit/>
          </a:bodyPr>
          <a:lstStyle/>
          <a:p>
            <a:pPr algn="ctr"/>
            <a:r>
              <a:rPr lang="en-GB" dirty="0"/>
              <a:t> </a:t>
            </a:r>
            <a:r>
              <a:rPr lang="en-GB" sz="1600" dirty="0"/>
              <a:t>RPC space over the N. Shield</a:t>
            </a:r>
          </a:p>
          <a:p>
            <a:r>
              <a:rPr lang="en-GB" sz="1600" dirty="0"/>
              <a:t>162 – 66 = 96mm</a:t>
            </a:r>
          </a:p>
          <a:p>
            <a:r>
              <a:rPr lang="en-GB" sz="1600" dirty="0"/>
              <a:t>Standard RPC 29mm gives 68mm with mounting brackets. Leaving a generous clearance to CSCs of 28mm.</a:t>
            </a:r>
          </a:p>
          <a:p>
            <a:r>
              <a:rPr lang="en-GB" sz="1600" dirty="0"/>
              <a:t>Was 88mm from drawings.</a:t>
            </a:r>
          </a:p>
          <a:p>
            <a:endParaRPr lang="en-GB" sz="1600" dirty="0"/>
          </a:p>
        </p:txBody>
      </p:sp>
      <p:sp>
        <p:nvSpPr>
          <p:cNvPr id="43" name="TextBox 42"/>
          <p:cNvSpPr txBox="1"/>
          <p:nvPr/>
        </p:nvSpPr>
        <p:spPr>
          <a:xfrm>
            <a:off x="2362011" y="3238774"/>
            <a:ext cx="632273" cy="369332"/>
          </a:xfrm>
          <a:prstGeom prst="rect">
            <a:avLst/>
          </a:prstGeom>
          <a:noFill/>
        </p:spPr>
        <p:txBody>
          <a:bodyPr wrap="square" rtlCol="0">
            <a:spAutoFit/>
          </a:bodyPr>
          <a:lstStyle/>
          <a:p>
            <a:r>
              <a:rPr lang="en-GB" dirty="0"/>
              <a:t>YE2</a:t>
            </a:r>
          </a:p>
        </p:txBody>
      </p:sp>
      <p:sp>
        <p:nvSpPr>
          <p:cNvPr id="44" name="TextBox 43"/>
          <p:cNvSpPr txBox="1"/>
          <p:nvPr/>
        </p:nvSpPr>
        <p:spPr>
          <a:xfrm>
            <a:off x="6888918" y="3354134"/>
            <a:ext cx="632273" cy="369332"/>
          </a:xfrm>
          <a:prstGeom prst="rect">
            <a:avLst/>
          </a:prstGeom>
          <a:noFill/>
        </p:spPr>
        <p:txBody>
          <a:bodyPr wrap="square" rtlCol="0">
            <a:spAutoFit/>
          </a:bodyPr>
          <a:lstStyle/>
          <a:p>
            <a:r>
              <a:rPr lang="en-GB" dirty="0"/>
              <a:t>YE3</a:t>
            </a:r>
          </a:p>
        </p:txBody>
      </p:sp>
      <p:sp>
        <p:nvSpPr>
          <p:cNvPr id="45" name="TextBox 44"/>
          <p:cNvSpPr txBox="1"/>
          <p:nvPr/>
        </p:nvSpPr>
        <p:spPr>
          <a:xfrm>
            <a:off x="3908901" y="2686986"/>
            <a:ext cx="977455" cy="369332"/>
          </a:xfrm>
          <a:prstGeom prst="rect">
            <a:avLst/>
          </a:prstGeom>
          <a:noFill/>
        </p:spPr>
        <p:txBody>
          <a:bodyPr wrap="square" rtlCol="0">
            <a:spAutoFit/>
          </a:bodyPr>
          <a:lstStyle/>
          <a:p>
            <a:r>
              <a:rPr lang="en-GB" dirty="0"/>
              <a:t>ME3/2</a:t>
            </a:r>
          </a:p>
        </p:txBody>
      </p:sp>
      <p:sp>
        <p:nvSpPr>
          <p:cNvPr id="46" name="TextBox 45"/>
          <p:cNvSpPr txBox="1"/>
          <p:nvPr/>
        </p:nvSpPr>
        <p:spPr>
          <a:xfrm>
            <a:off x="6027366" y="2854757"/>
            <a:ext cx="857348" cy="371011"/>
          </a:xfrm>
          <a:prstGeom prst="rect">
            <a:avLst/>
          </a:prstGeom>
          <a:noFill/>
        </p:spPr>
        <p:txBody>
          <a:bodyPr wrap="square" rtlCol="0">
            <a:spAutoFit/>
          </a:bodyPr>
          <a:lstStyle/>
          <a:p>
            <a:r>
              <a:rPr lang="en-GB" dirty="0"/>
              <a:t>RE3/2</a:t>
            </a:r>
          </a:p>
        </p:txBody>
      </p:sp>
      <p:sp>
        <p:nvSpPr>
          <p:cNvPr id="13" name="Slide Number Placeholder 12"/>
          <p:cNvSpPr>
            <a:spLocks noGrp="1"/>
          </p:cNvSpPr>
          <p:nvPr>
            <p:ph type="sldNum" sz="quarter" idx="12"/>
          </p:nvPr>
        </p:nvSpPr>
        <p:spPr/>
        <p:txBody>
          <a:bodyPr/>
          <a:lstStyle/>
          <a:p>
            <a:fld id="{EDBE65E2-01A7-4774-B3FE-3AF8D42C6740}" type="slidenum">
              <a:rPr lang="en-GB" smtClean="0"/>
              <a:t>29</a:t>
            </a:fld>
            <a:endParaRPr lang="en-GB"/>
          </a:p>
        </p:txBody>
      </p:sp>
    </p:spTree>
    <p:extLst>
      <p:ext uri="{BB962C8B-B14F-4D97-AF65-F5344CB8AC3E}">
        <p14:creationId xmlns:p14="http://schemas.microsoft.com/office/powerpoint/2010/main" val="4115010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703512" y="429586"/>
            <a:ext cx="4775622" cy="6428415"/>
          </a:xfrm>
          <a:prstGeom prst="rect">
            <a:avLst/>
          </a:prstGeom>
          <a:noFill/>
          <a:ln w="9525">
            <a:noFill/>
            <a:miter lim="800000"/>
            <a:headEnd/>
            <a:tailEnd/>
          </a:ln>
        </p:spPr>
      </p:pic>
      <p:sp>
        <p:nvSpPr>
          <p:cNvPr id="6" name="TextBox 5"/>
          <p:cNvSpPr txBox="1"/>
          <p:nvPr/>
        </p:nvSpPr>
        <p:spPr>
          <a:xfrm>
            <a:off x="4511825" y="404664"/>
            <a:ext cx="632273" cy="369332"/>
          </a:xfrm>
          <a:prstGeom prst="rect">
            <a:avLst/>
          </a:prstGeom>
          <a:solidFill>
            <a:srgbClr val="FFFF00"/>
          </a:solidFill>
        </p:spPr>
        <p:txBody>
          <a:bodyPr wrap="square" rtlCol="0">
            <a:spAutoFit/>
          </a:bodyPr>
          <a:lstStyle/>
          <a:p>
            <a:r>
              <a:rPr lang="en-GB" dirty="0">
                <a:solidFill>
                  <a:prstClr val="black"/>
                </a:solidFill>
              </a:rPr>
              <a:t>YE2</a:t>
            </a:r>
          </a:p>
        </p:txBody>
      </p:sp>
      <p:sp>
        <p:nvSpPr>
          <p:cNvPr id="7" name="TextBox 6"/>
          <p:cNvSpPr txBox="1"/>
          <p:nvPr/>
        </p:nvSpPr>
        <p:spPr>
          <a:xfrm>
            <a:off x="3575720" y="1772816"/>
            <a:ext cx="792088" cy="338554"/>
          </a:xfrm>
          <a:prstGeom prst="rect">
            <a:avLst/>
          </a:prstGeom>
          <a:solidFill>
            <a:srgbClr val="FFFF00"/>
          </a:solidFill>
        </p:spPr>
        <p:txBody>
          <a:bodyPr wrap="square" rtlCol="0">
            <a:spAutoFit/>
          </a:bodyPr>
          <a:lstStyle/>
          <a:p>
            <a:r>
              <a:rPr lang="en-GB" sz="1600" dirty="0">
                <a:solidFill>
                  <a:prstClr val="black"/>
                </a:solidFill>
              </a:rPr>
              <a:t>ME3/1</a:t>
            </a:r>
          </a:p>
        </p:txBody>
      </p:sp>
      <p:sp>
        <p:nvSpPr>
          <p:cNvPr id="9" name="TextBox 8"/>
          <p:cNvSpPr txBox="1"/>
          <p:nvPr/>
        </p:nvSpPr>
        <p:spPr>
          <a:xfrm>
            <a:off x="1775521" y="1268760"/>
            <a:ext cx="977455" cy="369332"/>
          </a:xfrm>
          <a:prstGeom prst="rect">
            <a:avLst/>
          </a:prstGeom>
          <a:solidFill>
            <a:srgbClr val="FFFF00"/>
          </a:solidFill>
          <a:ln w="28575">
            <a:solidFill>
              <a:srgbClr val="00B0F0"/>
            </a:solidFill>
          </a:ln>
        </p:spPr>
        <p:txBody>
          <a:bodyPr wrap="square" rtlCol="0">
            <a:spAutoFit/>
          </a:bodyPr>
          <a:lstStyle/>
          <a:p>
            <a:r>
              <a:rPr lang="en-GB" b="1" dirty="0">
                <a:solidFill>
                  <a:srgbClr val="1F497D">
                    <a:lumMod val="60000"/>
                    <a:lumOff val="40000"/>
                  </a:srgbClr>
                </a:solidFill>
              </a:rPr>
              <a:t>RE 3/1</a:t>
            </a:r>
          </a:p>
        </p:txBody>
      </p:sp>
      <p:sp>
        <p:nvSpPr>
          <p:cNvPr id="21" name="TextBox 20"/>
          <p:cNvSpPr txBox="1"/>
          <p:nvPr/>
        </p:nvSpPr>
        <p:spPr>
          <a:xfrm>
            <a:off x="1703513" y="1988840"/>
            <a:ext cx="977455" cy="369332"/>
          </a:xfrm>
          <a:prstGeom prst="rect">
            <a:avLst/>
          </a:prstGeom>
          <a:solidFill>
            <a:srgbClr val="FFFF00"/>
          </a:solidFill>
          <a:ln w="28575">
            <a:solidFill>
              <a:schemeClr val="accent5">
                <a:lumMod val="75000"/>
              </a:schemeClr>
            </a:solidFill>
          </a:ln>
        </p:spPr>
        <p:txBody>
          <a:bodyPr wrap="square" rtlCol="0">
            <a:spAutoFit/>
          </a:bodyPr>
          <a:lstStyle/>
          <a:p>
            <a:pPr algn="ctr"/>
            <a:r>
              <a:rPr lang="en-GB" b="1" dirty="0">
                <a:solidFill>
                  <a:srgbClr val="4BACC6">
                    <a:lumMod val="75000"/>
                  </a:srgbClr>
                </a:solidFill>
              </a:rPr>
              <a:t>FEB</a:t>
            </a:r>
          </a:p>
        </p:txBody>
      </p:sp>
      <p:cxnSp>
        <p:nvCxnSpPr>
          <p:cNvPr id="22" name="Прямая со стрелкой 21"/>
          <p:cNvCxnSpPr>
            <a:stCxn id="9" idx="3"/>
          </p:cNvCxnSpPr>
          <p:nvPr/>
        </p:nvCxnSpPr>
        <p:spPr>
          <a:xfrm flipV="1">
            <a:off x="2752976" y="1412776"/>
            <a:ext cx="462705" cy="40650"/>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668017" y="3356993"/>
            <a:ext cx="977455" cy="646331"/>
          </a:xfrm>
          <a:prstGeom prst="rect">
            <a:avLst/>
          </a:prstGeom>
          <a:solidFill>
            <a:srgbClr val="FFFF00"/>
          </a:solidFill>
          <a:ln w="28575">
            <a:solidFill>
              <a:srgbClr val="FFFF00"/>
            </a:solidFill>
          </a:ln>
        </p:spPr>
        <p:txBody>
          <a:bodyPr wrap="square" rtlCol="0">
            <a:spAutoFit/>
          </a:bodyPr>
          <a:lstStyle/>
          <a:p>
            <a:r>
              <a:rPr lang="en-GB" dirty="0">
                <a:solidFill>
                  <a:prstClr val="black"/>
                </a:solidFill>
              </a:rPr>
              <a:t>Neutron shield.</a:t>
            </a:r>
          </a:p>
        </p:txBody>
      </p:sp>
      <p:cxnSp>
        <p:nvCxnSpPr>
          <p:cNvPr id="29" name="Прямая со стрелкой 28"/>
          <p:cNvCxnSpPr>
            <a:stCxn id="28" idx="3"/>
          </p:cNvCxnSpPr>
          <p:nvPr/>
        </p:nvCxnSpPr>
        <p:spPr>
          <a:xfrm>
            <a:off x="2645472" y="3680158"/>
            <a:ext cx="570209" cy="468922"/>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p:nvPr/>
        </p:nvCxnSpPr>
        <p:spPr>
          <a:xfrm flipH="1">
            <a:off x="4439816" y="4725144"/>
            <a:ext cx="1296144" cy="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a:off x="1847528" y="4725144"/>
            <a:ext cx="1368152" cy="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727848" y="4437113"/>
            <a:ext cx="2088232" cy="584775"/>
          </a:xfrm>
          <a:prstGeom prst="rect">
            <a:avLst/>
          </a:prstGeom>
          <a:solidFill>
            <a:srgbClr val="FFFF00"/>
          </a:solidFill>
          <a:ln w="28575">
            <a:solidFill>
              <a:srgbClr val="FF0000"/>
            </a:solidFill>
          </a:ln>
        </p:spPr>
        <p:txBody>
          <a:bodyPr wrap="square" rtlCol="0">
            <a:spAutoFit/>
          </a:bodyPr>
          <a:lstStyle/>
          <a:p>
            <a:r>
              <a:rPr lang="en-GB" sz="1600" b="1" dirty="0">
                <a:solidFill>
                  <a:prstClr val="black"/>
                </a:solidFill>
              </a:rPr>
              <a:t>670 mm </a:t>
            </a:r>
          </a:p>
          <a:p>
            <a:r>
              <a:rPr lang="en-GB" sz="1600" dirty="0">
                <a:solidFill>
                  <a:prstClr val="black"/>
                </a:solidFill>
              </a:rPr>
              <a:t>between YE2 and YE3</a:t>
            </a:r>
          </a:p>
        </p:txBody>
      </p:sp>
      <p:sp>
        <p:nvSpPr>
          <p:cNvPr id="68" name="Прямоугольник 67"/>
          <p:cNvSpPr/>
          <p:nvPr/>
        </p:nvSpPr>
        <p:spPr>
          <a:xfrm>
            <a:off x="4918566" y="1"/>
            <a:ext cx="2835456" cy="461665"/>
          </a:xfrm>
          <a:prstGeom prst="rect">
            <a:avLst/>
          </a:prstGeom>
        </p:spPr>
        <p:txBody>
          <a:bodyPr wrap="none">
            <a:spAutoFit/>
          </a:bodyPr>
          <a:lstStyle/>
          <a:p>
            <a:r>
              <a:rPr lang="en-GB" sz="2400" b="1" dirty="0">
                <a:solidFill>
                  <a:prstClr val="black"/>
                </a:solidFill>
              </a:rPr>
              <a:t>RPC RE3/1 chambers</a:t>
            </a:r>
            <a:endParaRPr lang="en-GB" sz="2400" dirty="0">
              <a:solidFill>
                <a:prstClr val="black"/>
              </a:solidFill>
            </a:endParaRPr>
          </a:p>
        </p:txBody>
      </p:sp>
      <p:sp>
        <p:nvSpPr>
          <p:cNvPr id="69" name="TextBox 68"/>
          <p:cNvSpPr txBox="1"/>
          <p:nvPr/>
        </p:nvSpPr>
        <p:spPr>
          <a:xfrm>
            <a:off x="9150994" y="683404"/>
            <a:ext cx="977455" cy="369332"/>
          </a:xfrm>
          <a:prstGeom prst="rect">
            <a:avLst/>
          </a:prstGeom>
          <a:noFill/>
        </p:spPr>
        <p:txBody>
          <a:bodyPr wrap="square" rtlCol="0">
            <a:spAutoFit/>
          </a:bodyPr>
          <a:lstStyle/>
          <a:p>
            <a:r>
              <a:rPr lang="en-GB" dirty="0">
                <a:solidFill>
                  <a:prstClr val="white"/>
                </a:solidFill>
              </a:rPr>
              <a:t>FEB</a:t>
            </a:r>
          </a:p>
        </p:txBody>
      </p:sp>
      <p:sp>
        <p:nvSpPr>
          <p:cNvPr id="32" name="Прямоугольник 31"/>
          <p:cNvSpPr/>
          <p:nvPr/>
        </p:nvSpPr>
        <p:spPr>
          <a:xfrm>
            <a:off x="2063553" y="116632"/>
            <a:ext cx="2611099" cy="369332"/>
          </a:xfrm>
          <a:prstGeom prst="rect">
            <a:avLst/>
          </a:prstGeom>
        </p:spPr>
        <p:txBody>
          <a:bodyPr wrap="none">
            <a:spAutoFit/>
          </a:bodyPr>
          <a:lstStyle/>
          <a:p>
            <a:r>
              <a:rPr lang="en-GB" dirty="0">
                <a:solidFill>
                  <a:prstClr val="black"/>
                </a:solidFill>
              </a:rPr>
              <a:t>Cross section YE3 and YE2</a:t>
            </a:r>
          </a:p>
        </p:txBody>
      </p:sp>
      <p:sp>
        <p:nvSpPr>
          <p:cNvPr id="51" name="TextBox 50"/>
          <p:cNvSpPr txBox="1"/>
          <p:nvPr/>
        </p:nvSpPr>
        <p:spPr>
          <a:xfrm>
            <a:off x="1991545" y="404664"/>
            <a:ext cx="632273" cy="369332"/>
          </a:xfrm>
          <a:prstGeom prst="rect">
            <a:avLst/>
          </a:prstGeom>
          <a:solidFill>
            <a:srgbClr val="FFFF00"/>
          </a:solidFill>
        </p:spPr>
        <p:txBody>
          <a:bodyPr wrap="square" rtlCol="0">
            <a:spAutoFit/>
          </a:bodyPr>
          <a:lstStyle/>
          <a:p>
            <a:r>
              <a:rPr lang="en-GB" dirty="0">
                <a:solidFill>
                  <a:prstClr val="black"/>
                </a:solidFill>
              </a:rPr>
              <a:t>YE3</a:t>
            </a:r>
          </a:p>
        </p:txBody>
      </p:sp>
      <p:cxnSp>
        <p:nvCxnSpPr>
          <p:cNvPr id="67" name="Прямая со стрелкой 66"/>
          <p:cNvCxnSpPr>
            <a:stCxn id="21" idx="3"/>
          </p:cNvCxnSpPr>
          <p:nvPr/>
        </p:nvCxnSpPr>
        <p:spPr>
          <a:xfrm flipV="1">
            <a:off x="2680968" y="2132856"/>
            <a:ext cx="606721" cy="40650"/>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72" name="Прямая со стрелкой 71"/>
          <p:cNvCxnSpPr>
            <a:stCxn id="21" idx="3"/>
          </p:cNvCxnSpPr>
          <p:nvPr/>
        </p:nvCxnSpPr>
        <p:spPr>
          <a:xfrm>
            <a:off x="2680968" y="2173506"/>
            <a:ext cx="606721" cy="1471518"/>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pic>
        <p:nvPicPr>
          <p:cNvPr id="1029" name="Picture 5"/>
          <p:cNvPicPr>
            <a:picLocks noChangeAspect="1" noChangeArrowheads="1"/>
          </p:cNvPicPr>
          <p:nvPr/>
        </p:nvPicPr>
        <p:blipFill>
          <a:blip r:embed="rId3" cstate="print"/>
          <a:srcRect/>
          <a:stretch>
            <a:fillRect/>
          </a:stretch>
        </p:blipFill>
        <p:spPr bwMode="auto">
          <a:xfrm>
            <a:off x="7896709" y="567880"/>
            <a:ext cx="2771800" cy="4155678"/>
          </a:xfrm>
          <a:prstGeom prst="rect">
            <a:avLst/>
          </a:prstGeom>
          <a:ln>
            <a:noFill/>
          </a:ln>
          <a:effectLst>
            <a:outerShdw blurRad="190500" algn="tl" rotWithShape="0">
              <a:srgbClr val="000000">
                <a:alpha val="70000"/>
              </a:srgbClr>
            </a:outerShdw>
          </a:effectLst>
        </p:spPr>
      </p:pic>
      <p:cxnSp>
        <p:nvCxnSpPr>
          <p:cNvPr id="94" name="Прямая со стрелкой 93"/>
          <p:cNvCxnSpPr/>
          <p:nvPr/>
        </p:nvCxnSpPr>
        <p:spPr>
          <a:xfrm>
            <a:off x="8472264" y="4797152"/>
            <a:ext cx="648072"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Прямая соединительная линия 95"/>
          <p:cNvCxnSpPr/>
          <p:nvPr/>
        </p:nvCxnSpPr>
        <p:spPr>
          <a:xfrm>
            <a:off x="8472264" y="4365104"/>
            <a:ext cx="0" cy="504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Прямая соединительная линия 96"/>
          <p:cNvCxnSpPr/>
          <p:nvPr/>
        </p:nvCxnSpPr>
        <p:spPr>
          <a:xfrm>
            <a:off x="9120336" y="1412776"/>
            <a:ext cx="0" cy="34563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112224" y="4941168"/>
            <a:ext cx="1944216" cy="677108"/>
          </a:xfrm>
          <a:prstGeom prst="rect">
            <a:avLst/>
          </a:prstGeom>
          <a:solidFill>
            <a:srgbClr val="FFFF00"/>
          </a:solidFill>
          <a:ln>
            <a:solidFill>
              <a:schemeClr val="tx1"/>
            </a:solidFill>
          </a:ln>
        </p:spPr>
        <p:txBody>
          <a:bodyPr wrap="square" rtlCol="0">
            <a:spAutoFit/>
          </a:bodyPr>
          <a:lstStyle/>
          <a:p>
            <a:pPr algn="ctr"/>
            <a:r>
              <a:rPr lang="en-GB" sz="1600" b="1" dirty="0">
                <a:solidFill>
                  <a:srgbClr val="FF0000"/>
                </a:solidFill>
              </a:rPr>
              <a:t>96 mm</a:t>
            </a:r>
          </a:p>
          <a:p>
            <a:r>
              <a:rPr lang="en-GB" sz="1100" b="1" dirty="0">
                <a:solidFill>
                  <a:prstClr val="black"/>
                </a:solidFill>
              </a:rPr>
              <a:t>between CSC (high electronics board) and </a:t>
            </a:r>
            <a:r>
              <a:rPr lang="en-GB" sz="1100" b="1" dirty="0" smtClean="0">
                <a:solidFill>
                  <a:prstClr val="black"/>
                </a:solidFill>
              </a:rPr>
              <a:t>Neutron Shield</a:t>
            </a:r>
            <a:r>
              <a:rPr lang="en-GB" sz="1100" b="1" dirty="0">
                <a:solidFill>
                  <a:prstClr val="black"/>
                </a:solidFill>
              </a:rPr>
              <a:t>.</a:t>
            </a:r>
          </a:p>
        </p:txBody>
      </p:sp>
      <p:sp>
        <p:nvSpPr>
          <p:cNvPr id="106" name="TextBox 105"/>
          <p:cNvSpPr txBox="1"/>
          <p:nvPr/>
        </p:nvSpPr>
        <p:spPr>
          <a:xfrm>
            <a:off x="6545641" y="2106148"/>
            <a:ext cx="1144779" cy="383261"/>
          </a:xfrm>
          <a:prstGeom prst="rect">
            <a:avLst/>
          </a:prstGeom>
          <a:solidFill>
            <a:srgbClr val="FFFF00"/>
          </a:solidFill>
          <a:ln w="28575">
            <a:solidFill>
              <a:srgbClr val="7030A0"/>
            </a:solidFill>
          </a:ln>
        </p:spPr>
        <p:txBody>
          <a:bodyPr wrap="square" rtlCol="0">
            <a:spAutoFit/>
          </a:bodyPr>
          <a:lstStyle/>
          <a:p>
            <a:pPr algn="ctr"/>
            <a:r>
              <a:rPr lang="en-GB" b="1" dirty="0" smtClean="0">
                <a:solidFill>
                  <a:srgbClr val="7030A0"/>
                </a:solidFill>
              </a:rPr>
              <a:t>FEB</a:t>
            </a:r>
            <a:r>
              <a:rPr lang="en-GB" sz="1400" b="1" dirty="0" smtClean="0">
                <a:solidFill>
                  <a:srgbClr val="7030A0"/>
                </a:solidFill>
              </a:rPr>
              <a:t>s, </a:t>
            </a:r>
            <a:r>
              <a:rPr lang="en-GB" sz="1200" b="1" dirty="0" smtClean="0">
                <a:solidFill>
                  <a:srgbClr val="7030A0"/>
                </a:solidFill>
              </a:rPr>
              <a:t>high R </a:t>
            </a:r>
            <a:endParaRPr lang="en-GB" sz="1200" b="1" dirty="0">
              <a:solidFill>
                <a:srgbClr val="7030A0"/>
              </a:solidFill>
            </a:endParaRPr>
          </a:p>
        </p:txBody>
      </p:sp>
      <p:cxnSp>
        <p:nvCxnSpPr>
          <p:cNvPr id="107" name="Прямая со стрелкой 106"/>
          <p:cNvCxnSpPr>
            <a:stCxn id="106" idx="3"/>
          </p:cNvCxnSpPr>
          <p:nvPr/>
        </p:nvCxnSpPr>
        <p:spPr>
          <a:xfrm flipV="1">
            <a:off x="7690420" y="1566419"/>
            <a:ext cx="833533" cy="731360"/>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10" name="Прямоугольник 109"/>
          <p:cNvSpPr/>
          <p:nvPr/>
        </p:nvSpPr>
        <p:spPr>
          <a:xfrm>
            <a:off x="8331162" y="116632"/>
            <a:ext cx="1797287" cy="369332"/>
          </a:xfrm>
          <a:prstGeom prst="rect">
            <a:avLst/>
          </a:prstGeom>
        </p:spPr>
        <p:txBody>
          <a:bodyPr wrap="none">
            <a:spAutoFit/>
          </a:bodyPr>
          <a:lstStyle/>
          <a:p>
            <a:r>
              <a:rPr lang="en-GB" dirty="0">
                <a:solidFill>
                  <a:prstClr val="black"/>
                </a:solidFill>
              </a:rPr>
              <a:t>Principle scheme</a:t>
            </a:r>
          </a:p>
        </p:txBody>
      </p:sp>
      <p:cxnSp>
        <p:nvCxnSpPr>
          <p:cNvPr id="131" name="Прямая соединительная линия 130"/>
          <p:cNvCxnSpPr/>
          <p:nvPr/>
        </p:nvCxnSpPr>
        <p:spPr>
          <a:xfrm flipV="1">
            <a:off x="9229805" y="1145072"/>
            <a:ext cx="592611" cy="871727"/>
          </a:xfrm>
          <a:prstGeom prst="line">
            <a:avLst/>
          </a:prstGeom>
          <a:ln>
            <a:solidFill>
              <a:schemeClr val="tx1"/>
            </a:solidFill>
            <a:headEnd type="stealth"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5" name="Прямая соединительная линия 134"/>
          <p:cNvCxnSpPr>
            <a:endCxn id="136" idx="1"/>
          </p:cNvCxnSpPr>
          <p:nvPr/>
        </p:nvCxnSpPr>
        <p:spPr>
          <a:xfrm flipV="1">
            <a:off x="3431704" y="2370168"/>
            <a:ext cx="1057618" cy="698793"/>
          </a:xfrm>
          <a:prstGeom prst="line">
            <a:avLst/>
          </a:prstGeom>
          <a:ln w="19050">
            <a:solidFill>
              <a:schemeClr val="tx1"/>
            </a:solidFill>
            <a:headEnd type="stealth" w="med" len="med"/>
            <a:tailEnd type="none" w="med" len="med"/>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4489322" y="2139335"/>
            <a:ext cx="1342846" cy="461665"/>
          </a:xfrm>
          <a:prstGeom prst="rect">
            <a:avLst/>
          </a:prstGeom>
          <a:solidFill>
            <a:schemeClr val="bg1"/>
          </a:solidFill>
        </p:spPr>
        <p:txBody>
          <a:bodyPr wrap="square" rtlCol="0">
            <a:spAutoFit/>
          </a:bodyPr>
          <a:lstStyle/>
          <a:p>
            <a:r>
              <a:rPr lang="en-GB" sz="1200" dirty="0">
                <a:solidFill>
                  <a:prstClr val="black"/>
                </a:solidFill>
              </a:rPr>
              <a:t>CSC, Highest  Electronics Cover</a:t>
            </a:r>
          </a:p>
        </p:txBody>
      </p:sp>
      <p:sp>
        <p:nvSpPr>
          <p:cNvPr id="42" name="TextBox 41"/>
          <p:cNvSpPr txBox="1"/>
          <p:nvPr/>
        </p:nvSpPr>
        <p:spPr>
          <a:xfrm>
            <a:off x="9336360" y="661534"/>
            <a:ext cx="1292834" cy="461665"/>
          </a:xfrm>
          <a:prstGeom prst="rect">
            <a:avLst/>
          </a:prstGeom>
          <a:solidFill>
            <a:srgbClr val="FFC000"/>
          </a:solidFill>
        </p:spPr>
        <p:txBody>
          <a:bodyPr wrap="square" rtlCol="0">
            <a:spAutoFit/>
          </a:bodyPr>
          <a:lstStyle/>
          <a:p>
            <a:r>
              <a:rPr lang="en-GB" sz="1200" dirty="0">
                <a:solidFill>
                  <a:prstClr val="black"/>
                </a:solidFill>
              </a:rPr>
              <a:t>CSC, Highest  Electronics Cover</a:t>
            </a:r>
          </a:p>
        </p:txBody>
      </p:sp>
      <p:sp>
        <p:nvSpPr>
          <p:cNvPr id="2" name="Slide Number Placeholder 1"/>
          <p:cNvSpPr>
            <a:spLocks noGrp="1"/>
          </p:cNvSpPr>
          <p:nvPr>
            <p:ph type="sldNum" sz="quarter" idx="12"/>
          </p:nvPr>
        </p:nvSpPr>
        <p:spPr/>
        <p:txBody>
          <a:bodyPr/>
          <a:lstStyle/>
          <a:p>
            <a:fld id="{725C68B6-61C2-468F-89AB-4B9F7531AA68}" type="slidenum">
              <a:rPr lang="ru-RU" smtClean="0">
                <a:solidFill>
                  <a:prstClr val="black">
                    <a:tint val="75000"/>
                  </a:prstClr>
                </a:solidFill>
              </a:rPr>
              <a:pPr/>
              <a:t>3</a:t>
            </a:fld>
            <a:endParaRPr lang="ru-RU">
              <a:solidFill>
                <a:prstClr val="black">
                  <a:tint val="75000"/>
                </a:prstClr>
              </a:solidFill>
            </a:endParaRPr>
          </a:p>
        </p:txBody>
      </p:sp>
    </p:spTree>
    <p:extLst>
      <p:ext uri="{BB962C8B-B14F-4D97-AF65-F5344CB8AC3E}">
        <p14:creationId xmlns:p14="http://schemas.microsoft.com/office/powerpoint/2010/main" val="24151449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But it gets worse in the last 5% of the path length</a:t>
            </a:r>
            <a:endParaRPr lang="en-GB" sz="32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370475" y="2033845"/>
            <a:ext cx="4968554" cy="372641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4072" y="1412776"/>
            <a:ext cx="3374144" cy="253060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440149" y="4437112"/>
            <a:ext cx="2606059" cy="1954544"/>
          </a:xfrm>
          <a:prstGeom prst="rect">
            <a:avLst/>
          </a:prstGeom>
        </p:spPr>
      </p:pic>
      <p:sp>
        <p:nvSpPr>
          <p:cNvPr id="7" name="TextBox 6"/>
          <p:cNvSpPr txBox="1"/>
          <p:nvPr/>
        </p:nvSpPr>
        <p:spPr>
          <a:xfrm>
            <a:off x="2606282" y="5085184"/>
            <a:ext cx="1944216" cy="923330"/>
          </a:xfrm>
          <a:prstGeom prst="rect">
            <a:avLst/>
          </a:prstGeom>
          <a:solidFill>
            <a:schemeClr val="accent6">
              <a:lumMod val="40000"/>
              <a:lumOff val="60000"/>
            </a:schemeClr>
          </a:solidFill>
        </p:spPr>
        <p:txBody>
          <a:bodyPr wrap="square" rtlCol="0">
            <a:spAutoFit/>
          </a:bodyPr>
          <a:lstStyle/>
          <a:p>
            <a:r>
              <a:rPr lang="en-US" dirty="0">
                <a:solidFill>
                  <a:prstClr val="black"/>
                </a:solidFill>
              </a:rPr>
              <a:t>The Main Cable chains in X0 under CMS</a:t>
            </a:r>
            <a:endParaRPr lang="en-GB" dirty="0">
              <a:solidFill>
                <a:prstClr val="black"/>
              </a:solidFill>
            </a:endParaRPr>
          </a:p>
        </p:txBody>
      </p:sp>
      <p:sp>
        <p:nvSpPr>
          <p:cNvPr id="8" name="TextBox 7"/>
          <p:cNvSpPr txBox="1"/>
          <p:nvPr/>
        </p:nvSpPr>
        <p:spPr>
          <a:xfrm>
            <a:off x="6384032" y="3140969"/>
            <a:ext cx="2160240" cy="646331"/>
          </a:xfrm>
          <a:prstGeom prst="rect">
            <a:avLst/>
          </a:prstGeom>
          <a:solidFill>
            <a:schemeClr val="accent5">
              <a:lumMod val="60000"/>
              <a:lumOff val="40000"/>
            </a:schemeClr>
          </a:solidFill>
        </p:spPr>
        <p:txBody>
          <a:bodyPr wrap="square" rtlCol="0">
            <a:spAutoFit/>
          </a:bodyPr>
          <a:lstStyle/>
          <a:p>
            <a:r>
              <a:rPr lang="en-US" dirty="0">
                <a:solidFill>
                  <a:prstClr val="black"/>
                </a:solidFill>
              </a:rPr>
              <a:t>Clamp of </a:t>
            </a:r>
            <a:r>
              <a:rPr lang="en-US" dirty="0" smtClean="0">
                <a:solidFill>
                  <a:prstClr val="black"/>
                </a:solidFill>
              </a:rPr>
              <a:t>the </a:t>
            </a:r>
            <a:r>
              <a:rPr lang="en-US" dirty="0">
                <a:solidFill>
                  <a:prstClr val="black"/>
                </a:solidFill>
              </a:rPr>
              <a:t>Cable under PP YE1</a:t>
            </a:r>
            <a:endParaRPr lang="en-GB" dirty="0">
              <a:solidFill>
                <a:prstClr val="black"/>
              </a:solidFill>
            </a:endParaRPr>
          </a:p>
        </p:txBody>
      </p:sp>
      <p:sp>
        <p:nvSpPr>
          <p:cNvPr id="9" name="TextBox 8"/>
          <p:cNvSpPr txBox="1"/>
          <p:nvPr/>
        </p:nvSpPr>
        <p:spPr>
          <a:xfrm>
            <a:off x="6735622" y="5685349"/>
            <a:ext cx="1584177" cy="646331"/>
          </a:xfrm>
          <a:prstGeom prst="rect">
            <a:avLst/>
          </a:prstGeom>
          <a:solidFill>
            <a:schemeClr val="accent5">
              <a:lumMod val="60000"/>
              <a:lumOff val="40000"/>
            </a:schemeClr>
          </a:solidFill>
        </p:spPr>
        <p:txBody>
          <a:bodyPr wrap="square" rtlCol="0">
            <a:spAutoFit/>
          </a:bodyPr>
          <a:lstStyle/>
          <a:p>
            <a:r>
              <a:rPr lang="en-US" dirty="0">
                <a:solidFill>
                  <a:prstClr val="black"/>
                </a:solidFill>
              </a:rPr>
              <a:t>Access to rear of the PP</a:t>
            </a:r>
            <a:endParaRPr lang="en-GB" dirty="0">
              <a:solidFill>
                <a:prstClr val="black"/>
              </a:solidFill>
            </a:endParaRPr>
          </a:p>
        </p:txBody>
      </p:sp>
      <p:sp>
        <p:nvSpPr>
          <p:cNvPr id="3" name="Slide Number Placeholder 2"/>
          <p:cNvSpPr>
            <a:spLocks noGrp="1"/>
          </p:cNvSpPr>
          <p:nvPr>
            <p:ph type="sldNum" sz="quarter" idx="12"/>
          </p:nvPr>
        </p:nvSpPr>
        <p:spPr/>
        <p:txBody>
          <a:bodyPr/>
          <a:lstStyle/>
          <a:p>
            <a:fld id="{A7F6C5AA-CC08-F142-945E-BC6481BB1251}" type="slidenum">
              <a:rPr lang="en-US" smtClean="0">
                <a:solidFill>
                  <a:prstClr val="black">
                    <a:tint val="75000"/>
                  </a:prstClr>
                </a:solidFill>
              </a:rPr>
              <a:pPr/>
              <a:t>30</a:t>
            </a:fld>
            <a:endParaRPr lang="en-US">
              <a:solidFill>
                <a:prstClr val="black">
                  <a:tint val="75000"/>
                </a:prstClr>
              </a:solidFill>
            </a:endParaRPr>
          </a:p>
        </p:txBody>
      </p:sp>
    </p:spTree>
    <p:extLst>
      <p:ext uri="{BB962C8B-B14F-4D97-AF65-F5344CB8AC3E}">
        <p14:creationId xmlns:p14="http://schemas.microsoft.com/office/powerpoint/2010/main" val="611295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5617" y="0"/>
            <a:ext cx="3503984" cy="4671978"/>
          </a:xfrm>
          <a:prstGeom prst="rect">
            <a:avLst/>
          </a:prstGeom>
        </p:spPr>
      </p:pic>
      <p:sp>
        <p:nvSpPr>
          <p:cNvPr id="5" name="TextBox 4"/>
          <p:cNvSpPr txBox="1"/>
          <p:nvPr/>
        </p:nvSpPr>
        <p:spPr>
          <a:xfrm>
            <a:off x="1174209" y="230291"/>
            <a:ext cx="6239845" cy="523220"/>
          </a:xfrm>
          <a:prstGeom prst="rect">
            <a:avLst/>
          </a:prstGeom>
          <a:noFill/>
        </p:spPr>
        <p:txBody>
          <a:bodyPr wrap="square" rtlCol="0">
            <a:spAutoFit/>
          </a:bodyPr>
          <a:lstStyle/>
          <a:p>
            <a:r>
              <a:rPr lang="en-GB" sz="2800" dirty="0" smtClean="0">
                <a:solidFill>
                  <a:prstClr val="black"/>
                </a:solidFill>
              </a:rPr>
              <a:t>YE 1 Main Patch Panel (PP) for HV and OF</a:t>
            </a:r>
            <a:endParaRPr lang="en-GB" sz="2800" dirty="0">
              <a:solidFill>
                <a:prstClr val="black"/>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6187" y="4065620"/>
            <a:ext cx="3631660" cy="272374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738" y="1163537"/>
            <a:ext cx="3803920" cy="5071893"/>
          </a:xfrm>
          <a:prstGeom prst="rect">
            <a:avLst/>
          </a:prstGeom>
        </p:spPr>
      </p:pic>
      <p:sp>
        <p:nvSpPr>
          <p:cNvPr id="2" name="TextBox 1"/>
          <p:cNvSpPr txBox="1"/>
          <p:nvPr/>
        </p:nvSpPr>
        <p:spPr>
          <a:xfrm>
            <a:off x="4303821" y="928031"/>
            <a:ext cx="2788771" cy="1569660"/>
          </a:xfrm>
          <a:prstGeom prst="rect">
            <a:avLst/>
          </a:prstGeom>
          <a:noFill/>
        </p:spPr>
        <p:txBody>
          <a:bodyPr wrap="square" rtlCol="0">
            <a:spAutoFit/>
          </a:bodyPr>
          <a:lstStyle/>
          <a:p>
            <a:r>
              <a:rPr lang="en-GB" sz="1600" dirty="0" smtClean="0">
                <a:solidFill>
                  <a:prstClr val="black"/>
                </a:solidFill>
              </a:rPr>
              <a:t>There are slots available in the HV PP sufficient for the 3 pole connectors. In the case of the coaxial option an additional PP mounted in front of the present one will be added </a:t>
            </a:r>
            <a:endParaRPr lang="en-GB" sz="1600" dirty="0">
              <a:solidFill>
                <a:prstClr val="black"/>
              </a:solidFill>
            </a:endParaRPr>
          </a:p>
        </p:txBody>
      </p:sp>
      <p:sp>
        <p:nvSpPr>
          <p:cNvPr id="3" name="Down Arrow 2"/>
          <p:cNvSpPr/>
          <p:nvPr/>
        </p:nvSpPr>
        <p:spPr>
          <a:xfrm rot="3703509">
            <a:off x="2996110" y="816361"/>
            <a:ext cx="262201" cy="2570542"/>
          </a:xfrm>
          <a:prstGeom prst="downArrow">
            <a:avLst>
              <a:gd name="adj1" fmla="val 50000"/>
              <a:gd name="adj2" fmla="val 1198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TextBox 7"/>
          <p:cNvSpPr txBox="1"/>
          <p:nvPr/>
        </p:nvSpPr>
        <p:spPr>
          <a:xfrm>
            <a:off x="4873557" y="3171217"/>
            <a:ext cx="2540497" cy="1569660"/>
          </a:xfrm>
          <a:prstGeom prst="rect">
            <a:avLst/>
          </a:prstGeom>
          <a:noFill/>
        </p:spPr>
        <p:txBody>
          <a:bodyPr wrap="square" rtlCol="0">
            <a:spAutoFit/>
          </a:bodyPr>
          <a:lstStyle/>
          <a:p>
            <a:r>
              <a:rPr lang="en-GB" sz="1600" dirty="0" smtClean="0">
                <a:solidFill>
                  <a:prstClr val="black"/>
                </a:solidFill>
              </a:rPr>
              <a:t>Present OF PP that will be needed to be able to make the junction between the </a:t>
            </a:r>
            <a:r>
              <a:rPr lang="en-GB" sz="1600" dirty="0" err="1" smtClean="0">
                <a:solidFill>
                  <a:prstClr val="black"/>
                </a:solidFill>
              </a:rPr>
              <a:t>MainCC</a:t>
            </a:r>
            <a:r>
              <a:rPr lang="en-GB" sz="1600" dirty="0" smtClean="0">
                <a:solidFill>
                  <a:prstClr val="black"/>
                </a:solidFill>
              </a:rPr>
              <a:t> and the </a:t>
            </a:r>
            <a:r>
              <a:rPr lang="en-GB" sz="1600" dirty="0" err="1" smtClean="0">
                <a:solidFill>
                  <a:prstClr val="black"/>
                </a:solidFill>
              </a:rPr>
              <a:t>Ofs</a:t>
            </a:r>
            <a:r>
              <a:rPr lang="en-GB" sz="1600" dirty="0" smtClean="0">
                <a:solidFill>
                  <a:prstClr val="black"/>
                </a:solidFill>
              </a:rPr>
              <a:t> from the </a:t>
            </a:r>
            <a:r>
              <a:rPr lang="en-GB" sz="1600" dirty="0" err="1" smtClean="0">
                <a:solidFill>
                  <a:prstClr val="black"/>
                </a:solidFill>
              </a:rPr>
              <a:t>MiniCC</a:t>
            </a:r>
            <a:r>
              <a:rPr lang="en-GB" sz="1600" dirty="0" smtClean="0">
                <a:solidFill>
                  <a:prstClr val="black"/>
                </a:solidFill>
              </a:rPr>
              <a:t>. There is limited space.</a:t>
            </a:r>
            <a:endParaRPr lang="en-GB" sz="1600" dirty="0">
              <a:solidFill>
                <a:prstClr val="black"/>
              </a:solidFill>
            </a:endParaRPr>
          </a:p>
        </p:txBody>
      </p:sp>
      <p:sp>
        <p:nvSpPr>
          <p:cNvPr id="9" name="Down Arrow 8"/>
          <p:cNvSpPr/>
          <p:nvPr/>
        </p:nvSpPr>
        <p:spPr>
          <a:xfrm rot="14925944">
            <a:off x="8477225" y="1835172"/>
            <a:ext cx="262201" cy="2460637"/>
          </a:xfrm>
          <a:prstGeom prst="downArrow">
            <a:avLst>
              <a:gd name="adj1" fmla="val 50000"/>
              <a:gd name="adj2" fmla="val 1198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Down Arrow 9"/>
          <p:cNvSpPr/>
          <p:nvPr/>
        </p:nvSpPr>
        <p:spPr>
          <a:xfrm rot="16844544">
            <a:off x="7454020" y="3298669"/>
            <a:ext cx="262201" cy="3420144"/>
          </a:xfrm>
          <a:prstGeom prst="downArrow">
            <a:avLst>
              <a:gd name="adj1" fmla="val 50000"/>
              <a:gd name="adj2" fmla="val 1198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Slide Number Placeholder 10"/>
          <p:cNvSpPr>
            <a:spLocks noGrp="1"/>
          </p:cNvSpPr>
          <p:nvPr>
            <p:ph type="sldNum" sz="quarter" idx="12"/>
          </p:nvPr>
        </p:nvSpPr>
        <p:spPr/>
        <p:txBody>
          <a:bodyPr/>
          <a:lstStyle/>
          <a:p>
            <a:fld id="{EDBE65E2-01A7-4774-B3FE-3AF8D42C6740}" type="slidenum">
              <a:rPr lang="en-GB" smtClean="0"/>
              <a:t>31</a:t>
            </a:fld>
            <a:endParaRPr lang="en-GB"/>
          </a:p>
        </p:txBody>
      </p:sp>
    </p:spTree>
    <p:extLst>
      <p:ext uri="{BB962C8B-B14F-4D97-AF65-F5344CB8AC3E}">
        <p14:creationId xmlns:p14="http://schemas.microsoft.com/office/powerpoint/2010/main" val="6873210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851104" cy="1138138"/>
          </a:xfrm>
        </p:spPr>
        <p:txBody>
          <a:bodyPr>
            <a:normAutofit/>
          </a:bodyPr>
          <a:lstStyle/>
          <a:p>
            <a:r>
              <a:rPr lang="en-US" sz="3200" dirty="0"/>
              <a:t>The path is clear and we </a:t>
            </a:r>
            <a:r>
              <a:rPr lang="en-US" sz="3200" dirty="0" smtClean="0"/>
              <a:t>already have the cable. </a:t>
            </a:r>
            <a:r>
              <a:rPr lang="en-US" sz="3200" dirty="0"/>
              <a:t>This is a big job</a:t>
            </a:r>
            <a:endParaRPr lang="en-GB" sz="3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512143" y="1793997"/>
            <a:ext cx="4238240" cy="3178680"/>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8240" y="2962825"/>
            <a:ext cx="6488517" cy="4053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9861421" y="2128469"/>
            <a:ext cx="1656184" cy="369332"/>
          </a:xfrm>
          <a:prstGeom prst="rect">
            <a:avLst/>
          </a:prstGeom>
          <a:solidFill>
            <a:schemeClr val="accent5">
              <a:lumMod val="60000"/>
              <a:lumOff val="40000"/>
            </a:schemeClr>
          </a:solidFill>
        </p:spPr>
        <p:txBody>
          <a:bodyPr wrap="square" rtlCol="0">
            <a:spAutoFit/>
          </a:bodyPr>
          <a:lstStyle/>
          <a:p>
            <a:r>
              <a:rPr lang="en-US" dirty="0" err="1">
                <a:solidFill>
                  <a:prstClr val="black"/>
                </a:solidFill>
              </a:rPr>
              <a:t>Approx</a:t>
            </a:r>
            <a:r>
              <a:rPr lang="en-US" dirty="0">
                <a:solidFill>
                  <a:prstClr val="black"/>
                </a:solidFill>
              </a:rPr>
              <a:t> 1.5km</a:t>
            </a:r>
            <a:endParaRPr lang="en-GB" dirty="0">
              <a:solidFill>
                <a:prstClr val="black"/>
              </a:solidFill>
            </a:endParaRPr>
          </a:p>
        </p:txBody>
      </p:sp>
      <p:sp>
        <p:nvSpPr>
          <p:cNvPr id="7" name="TextBox 6"/>
          <p:cNvSpPr txBox="1"/>
          <p:nvPr/>
        </p:nvSpPr>
        <p:spPr>
          <a:xfrm>
            <a:off x="1330581" y="5873879"/>
            <a:ext cx="1512168" cy="646331"/>
          </a:xfrm>
          <a:prstGeom prst="rect">
            <a:avLst/>
          </a:prstGeom>
          <a:solidFill>
            <a:schemeClr val="accent5">
              <a:lumMod val="60000"/>
              <a:lumOff val="40000"/>
            </a:schemeClr>
          </a:solidFill>
        </p:spPr>
        <p:txBody>
          <a:bodyPr wrap="square" rtlCol="0">
            <a:spAutoFit/>
          </a:bodyPr>
          <a:lstStyle/>
          <a:p>
            <a:r>
              <a:rPr lang="en-US" dirty="0">
                <a:solidFill>
                  <a:prstClr val="black"/>
                </a:solidFill>
              </a:rPr>
              <a:t>Cable length 57-90m</a:t>
            </a:r>
            <a:endParaRPr lang="en-GB" dirty="0">
              <a:solidFill>
                <a:prstClr val="black"/>
              </a:solidFill>
            </a:endParaRPr>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902047" y="1394506"/>
            <a:ext cx="3881405" cy="2911054"/>
          </a:xfrm>
        </p:spPr>
      </p:pic>
      <p:sp>
        <p:nvSpPr>
          <p:cNvPr id="3" name="Slide Number Placeholder 2"/>
          <p:cNvSpPr>
            <a:spLocks noGrp="1"/>
          </p:cNvSpPr>
          <p:nvPr>
            <p:ph type="sldNum" sz="quarter" idx="12"/>
          </p:nvPr>
        </p:nvSpPr>
        <p:spPr/>
        <p:txBody>
          <a:bodyPr/>
          <a:lstStyle/>
          <a:p>
            <a:fld id="{A7F6C5AA-CC08-F142-945E-BC6481BB1251}" type="slidenum">
              <a:rPr lang="en-US" smtClean="0">
                <a:solidFill>
                  <a:prstClr val="black">
                    <a:tint val="75000"/>
                  </a:prstClr>
                </a:solidFill>
              </a:rPr>
              <a:pPr/>
              <a:t>32</a:t>
            </a:fld>
            <a:endParaRPr lang="en-US">
              <a:solidFill>
                <a:prstClr val="black">
                  <a:tint val="75000"/>
                </a:prstClr>
              </a:solidFill>
            </a:endParaRPr>
          </a:p>
        </p:txBody>
      </p:sp>
    </p:spTree>
    <p:extLst>
      <p:ext uri="{BB962C8B-B14F-4D97-AF65-F5344CB8AC3E}">
        <p14:creationId xmlns:p14="http://schemas.microsoft.com/office/powerpoint/2010/main" val="37249375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33815" y="1070920"/>
            <a:ext cx="6689563" cy="523220"/>
          </a:xfrm>
          <a:prstGeom prst="rect">
            <a:avLst/>
          </a:prstGeom>
          <a:noFill/>
        </p:spPr>
        <p:txBody>
          <a:bodyPr wrap="square" rtlCol="0">
            <a:spAutoFit/>
          </a:bodyPr>
          <a:lstStyle/>
          <a:p>
            <a:r>
              <a:rPr lang="en-GB" sz="2800" dirty="0" smtClean="0">
                <a:solidFill>
                  <a:prstClr val="black"/>
                </a:solidFill>
              </a:rPr>
              <a:t>Mini Cable chain Installation and Occupation </a:t>
            </a:r>
            <a:endParaRPr lang="en-GB" sz="2800" dirty="0">
              <a:solidFill>
                <a:prstClr val="black"/>
              </a:solidFill>
            </a:endParaRPr>
          </a:p>
        </p:txBody>
      </p:sp>
      <p:sp>
        <p:nvSpPr>
          <p:cNvPr id="5" name="TextBox 4"/>
          <p:cNvSpPr txBox="1"/>
          <p:nvPr/>
        </p:nvSpPr>
        <p:spPr>
          <a:xfrm>
            <a:off x="1556950" y="2084172"/>
            <a:ext cx="10635050" cy="2308324"/>
          </a:xfrm>
          <a:prstGeom prst="rect">
            <a:avLst/>
          </a:prstGeom>
          <a:noFill/>
        </p:spPr>
        <p:txBody>
          <a:bodyPr wrap="square" rtlCol="0">
            <a:spAutoFit/>
          </a:bodyPr>
          <a:lstStyle/>
          <a:p>
            <a:r>
              <a:rPr lang="en-GB" dirty="0" smtClean="0">
                <a:solidFill>
                  <a:prstClr val="black"/>
                </a:solidFill>
              </a:rPr>
              <a:t>HV Cable	  2 options</a:t>
            </a:r>
            <a:r>
              <a:rPr lang="en-GB" dirty="0">
                <a:solidFill>
                  <a:prstClr val="black"/>
                </a:solidFill>
              </a:rPr>
              <a:t>	</a:t>
            </a:r>
            <a:r>
              <a:rPr lang="en-GB" dirty="0" smtClean="0">
                <a:solidFill>
                  <a:prstClr val="black"/>
                </a:solidFill>
              </a:rPr>
              <a:t>Original 4 conductor (2 </a:t>
            </a:r>
            <a:r>
              <a:rPr lang="en-GB" dirty="0" err="1" smtClean="0">
                <a:solidFill>
                  <a:prstClr val="black"/>
                </a:solidFill>
              </a:rPr>
              <a:t>ch</a:t>
            </a:r>
            <a:r>
              <a:rPr lang="en-GB" dirty="0" smtClean="0">
                <a:solidFill>
                  <a:prstClr val="black"/>
                </a:solidFill>
              </a:rPr>
              <a:t> dia. 7.3mm) for the 3 pole connector </a:t>
            </a:r>
          </a:p>
          <a:p>
            <a:r>
              <a:rPr lang="en-GB" dirty="0">
                <a:solidFill>
                  <a:prstClr val="black"/>
                </a:solidFill>
              </a:rPr>
              <a:t>	</a:t>
            </a:r>
            <a:r>
              <a:rPr lang="en-GB" dirty="0" smtClean="0">
                <a:solidFill>
                  <a:prstClr val="black"/>
                </a:solidFill>
              </a:rPr>
              <a:t>		USC coaxial cable (dia. 5.0mm) for “Jupiter” style connector  </a:t>
            </a:r>
          </a:p>
          <a:p>
            <a:r>
              <a:rPr lang="en-GB" dirty="0">
                <a:solidFill>
                  <a:prstClr val="black"/>
                </a:solidFill>
              </a:rPr>
              <a:t>	</a:t>
            </a:r>
            <a:endParaRPr lang="en-GB" dirty="0" smtClean="0">
              <a:solidFill>
                <a:prstClr val="black"/>
              </a:solidFill>
            </a:endParaRPr>
          </a:p>
          <a:p>
            <a:r>
              <a:rPr lang="en-GB" dirty="0" smtClean="0">
                <a:solidFill>
                  <a:prstClr val="black"/>
                </a:solidFill>
              </a:rPr>
              <a:t>OF for Data/Trigger and DCS		Using MPO OF requires x3 dia. 3mm fibres per station. They will					be installed in a rigid conduit for protection and installation. </a:t>
            </a:r>
          </a:p>
          <a:p>
            <a:r>
              <a:rPr lang="en-GB" dirty="0">
                <a:solidFill>
                  <a:prstClr val="black"/>
                </a:solidFill>
              </a:rPr>
              <a:t>	</a:t>
            </a:r>
            <a:r>
              <a:rPr lang="en-GB" dirty="0" smtClean="0">
                <a:solidFill>
                  <a:prstClr val="black"/>
                </a:solidFill>
              </a:rPr>
              <a:t>			One conduit dia. 16mm	</a:t>
            </a:r>
          </a:p>
          <a:p>
            <a:endParaRPr lang="en-GB" dirty="0">
              <a:solidFill>
                <a:prstClr val="black"/>
              </a:solidFill>
            </a:endParaRPr>
          </a:p>
          <a:p>
            <a:r>
              <a:rPr lang="en-GB" dirty="0" smtClean="0">
                <a:solidFill>
                  <a:prstClr val="black"/>
                </a:solidFill>
              </a:rPr>
              <a:t>		There is a solution for these services on the near side YE3 to YE1 mini cable chain.</a:t>
            </a:r>
            <a:endParaRPr lang="en-GB" dirty="0">
              <a:solidFill>
                <a:prstClr val="black"/>
              </a:solidFill>
            </a:endParaRPr>
          </a:p>
        </p:txBody>
      </p:sp>
      <p:pic>
        <p:nvPicPr>
          <p:cNvPr id="6" name="Picture 5"/>
          <p:cNvPicPr>
            <a:picLocks noChangeAspect="1"/>
          </p:cNvPicPr>
          <p:nvPr/>
        </p:nvPicPr>
        <p:blipFill>
          <a:blip r:embed="rId2"/>
          <a:stretch>
            <a:fillRect/>
          </a:stretch>
        </p:blipFill>
        <p:spPr>
          <a:xfrm>
            <a:off x="671208" y="4748116"/>
            <a:ext cx="3974836" cy="1930817"/>
          </a:xfrm>
          <a:prstGeom prst="rect">
            <a:avLst/>
          </a:prstGeom>
        </p:spPr>
      </p:pic>
      <p:sp>
        <p:nvSpPr>
          <p:cNvPr id="2" name="Slide Number Placeholder 1"/>
          <p:cNvSpPr>
            <a:spLocks noGrp="1"/>
          </p:cNvSpPr>
          <p:nvPr>
            <p:ph type="sldNum" sz="quarter" idx="12"/>
          </p:nvPr>
        </p:nvSpPr>
        <p:spPr/>
        <p:txBody>
          <a:bodyPr/>
          <a:lstStyle/>
          <a:p>
            <a:fld id="{A7F6C5AA-CC08-F142-945E-BC6481BB1251}" type="slidenum">
              <a:rPr lang="en-US" smtClean="0">
                <a:solidFill>
                  <a:prstClr val="black">
                    <a:tint val="75000"/>
                  </a:prstClr>
                </a:solidFill>
              </a:rPr>
              <a:pPr/>
              <a:t>33</a:t>
            </a:fld>
            <a:endParaRPr lang="en-US">
              <a:solidFill>
                <a:prstClr val="black">
                  <a:tint val="75000"/>
                </a:prstClr>
              </a:solidFill>
            </a:endParaRPr>
          </a:p>
        </p:txBody>
      </p:sp>
    </p:spTree>
    <p:extLst>
      <p:ext uri="{BB962C8B-B14F-4D97-AF65-F5344CB8AC3E}">
        <p14:creationId xmlns:p14="http://schemas.microsoft.com/office/powerpoint/2010/main" val="2087952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0340" y="2790458"/>
            <a:ext cx="4612060" cy="3931018"/>
          </a:xfrm>
          <a:prstGeom prst="rect">
            <a:avLst/>
          </a:prstGeom>
        </p:spPr>
      </p:pic>
      <p:sp>
        <p:nvSpPr>
          <p:cNvPr id="5" name="TextBox 4"/>
          <p:cNvSpPr txBox="1"/>
          <p:nvPr/>
        </p:nvSpPr>
        <p:spPr>
          <a:xfrm>
            <a:off x="2305454" y="489793"/>
            <a:ext cx="5856051" cy="982494"/>
          </a:xfrm>
          <a:prstGeom prst="rect">
            <a:avLst/>
          </a:prstGeom>
          <a:noFill/>
        </p:spPr>
        <p:txBody>
          <a:bodyPr wrap="square" rtlCol="0">
            <a:spAutoFit/>
          </a:bodyPr>
          <a:lstStyle/>
          <a:p>
            <a:r>
              <a:rPr lang="en-GB" sz="2800" dirty="0" smtClean="0"/>
              <a:t>Overall Dimensions of RE3/1 with inner Mount to Neutron shielding</a:t>
            </a:r>
            <a:endParaRPr lang="en-GB" sz="2800"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8646" t="16006" r="31086" b="42366"/>
          <a:stretch/>
        </p:blipFill>
        <p:spPr>
          <a:xfrm>
            <a:off x="155642" y="2175805"/>
            <a:ext cx="4357992" cy="3839910"/>
          </a:xfrm>
          <a:prstGeom prst="rect">
            <a:avLst/>
          </a:prstGeom>
        </p:spPr>
      </p:pic>
      <p:sp>
        <p:nvSpPr>
          <p:cNvPr id="7" name="TextBox 6"/>
          <p:cNvSpPr txBox="1"/>
          <p:nvPr/>
        </p:nvSpPr>
        <p:spPr>
          <a:xfrm>
            <a:off x="4831988" y="1557668"/>
            <a:ext cx="3572710" cy="923330"/>
          </a:xfrm>
          <a:prstGeom prst="rect">
            <a:avLst/>
          </a:prstGeom>
          <a:solidFill>
            <a:srgbClr val="FFC000"/>
          </a:solidFill>
        </p:spPr>
        <p:txBody>
          <a:bodyPr wrap="square" rtlCol="0">
            <a:spAutoFit/>
          </a:bodyPr>
          <a:lstStyle/>
          <a:p>
            <a:r>
              <a:rPr lang="en-GB" dirty="0" smtClean="0"/>
              <a:t>The inner R mount of the chamber will be made directly to the </a:t>
            </a:r>
            <a:r>
              <a:rPr lang="en-GB" dirty="0" err="1" smtClean="0"/>
              <a:t>Pb</a:t>
            </a:r>
            <a:r>
              <a:rPr lang="en-GB" dirty="0" smtClean="0"/>
              <a:t> layer of the Neutron Shielding</a:t>
            </a:r>
            <a:endParaRPr lang="en-GB" dirty="0"/>
          </a:p>
        </p:txBody>
      </p:sp>
      <p:cxnSp>
        <p:nvCxnSpPr>
          <p:cNvPr id="9" name="Straight Arrow Connector 8"/>
          <p:cNvCxnSpPr/>
          <p:nvPr/>
        </p:nvCxnSpPr>
        <p:spPr>
          <a:xfrm flipV="1">
            <a:off x="2178996" y="3706239"/>
            <a:ext cx="807396" cy="311285"/>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301211" y="3206630"/>
            <a:ext cx="839821" cy="356683"/>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725C68B6-61C2-468F-89AB-4B9F7531AA68}" type="slidenum">
              <a:rPr lang="ru-RU" smtClean="0">
                <a:solidFill>
                  <a:prstClr val="black">
                    <a:tint val="75000"/>
                  </a:prstClr>
                </a:solidFill>
              </a:rPr>
              <a:pPr/>
              <a:t>4</a:t>
            </a:fld>
            <a:endParaRPr lang="ru-RU">
              <a:solidFill>
                <a:prstClr val="black">
                  <a:tint val="75000"/>
                </a:prstClr>
              </a:solidFill>
            </a:endParaRPr>
          </a:p>
        </p:txBody>
      </p:sp>
      <p:sp>
        <p:nvSpPr>
          <p:cNvPr id="8" name="TextBox 7"/>
          <p:cNvSpPr txBox="1"/>
          <p:nvPr/>
        </p:nvSpPr>
        <p:spPr>
          <a:xfrm>
            <a:off x="3544402" y="3696511"/>
            <a:ext cx="2424864" cy="642026"/>
          </a:xfrm>
          <a:prstGeom prst="rect">
            <a:avLst/>
          </a:prstGeom>
          <a:solidFill>
            <a:srgbClr val="FFC000"/>
          </a:solidFill>
        </p:spPr>
        <p:txBody>
          <a:bodyPr wrap="square" rtlCol="0">
            <a:spAutoFit/>
          </a:bodyPr>
          <a:lstStyle/>
          <a:p>
            <a:r>
              <a:rPr lang="en-GB" dirty="0" smtClean="0"/>
              <a:t>The lost coverage here will be recovered</a:t>
            </a:r>
            <a:endParaRPr lang="en-GB" dirty="0"/>
          </a:p>
        </p:txBody>
      </p:sp>
    </p:spTree>
    <p:extLst>
      <p:ext uri="{BB962C8B-B14F-4D97-AF65-F5344CB8AC3E}">
        <p14:creationId xmlns:p14="http://schemas.microsoft.com/office/powerpoint/2010/main" val="57897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58" y="272374"/>
            <a:ext cx="6054983" cy="344359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8768" y="1750979"/>
            <a:ext cx="7819490" cy="3793787"/>
          </a:xfrm>
          <a:prstGeom prst="rect">
            <a:avLst/>
          </a:prstGeom>
        </p:spPr>
      </p:pic>
      <p:sp>
        <p:nvSpPr>
          <p:cNvPr id="6" name="TextBox 5"/>
          <p:cNvSpPr txBox="1"/>
          <p:nvPr/>
        </p:nvSpPr>
        <p:spPr>
          <a:xfrm>
            <a:off x="428703" y="4435813"/>
            <a:ext cx="3423449" cy="1200329"/>
          </a:xfrm>
          <a:prstGeom prst="rect">
            <a:avLst/>
          </a:prstGeom>
          <a:noFill/>
        </p:spPr>
        <p:txBody>
          <a:bodyPr wrap="square" rtlCol="0">
            <a:spAutoFit/>
          </a:bodyPr>
          <a:lstStyle/>
          <a:p>
            <a:r>
              <a:rPr lang="en-GB" dirty="0" smtClean="0"/>
              <a:t>Cooling will be plugged into the RE3/2 circuit by removing the link between two of the RE3/2s at their low “R”</a:t>
            </a:r>
            <a:endParaRPr lang="en-GB" dirty="0"/>
          </a:p>
        </p:txBody>
      </p:sp>
      <p:cxnSp>
        <p:nvCxnSpPr>
          <p:cNvPr id="8" name="Straight Arrow Connector 7"/>
          <p:cNvCxnSpPr/>
          <p:nvPr/>
        </p:nvCxnSpPr>
        <p:spPr>
          <a:xfrm flipV="1">
            <a:off x="1410511" y="2334638"/>
            <a:ext cx="1099225" cy="196498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120647" y="272374"/>
            <a:ext cx="2422187" cy="646331"/>
          </a:xfrm>
          <a:prstGeom prst="rect">
            <a:avLst/>
          </a:prstGeom>
          <a:solidFill>
            <a:srgbClr val="FF0000"/>
          </a:solidFill>
        </p:spPr>
        <p:txBody>
          <a:bodyPr wrap="square" rtlCol="0">
            <a:spAutoFit/>
          </a:bodyPr>
          <a:lstStyle/>
          <a:p>
            <a:r>
              <a:rPr lang="en-GB" dirty="0" smtClean="0"/>
              <a:t>Replace with correct cable routing</a:t>
            </a:r>
            <a:endParaRPr lang="en-GB" dirty="0"/>
          </a:p>
        </p:txBody>
      </p:sp>
      <p:sp>
        <p:nvSpPr>
          <p:cNvPr id="3" name="Slide Number Placeholder 2"/>
          <p:cNvSpPr>
            <a:spLocks noGrp="1"/>
          </p:cNvSpPr>
          <p:nvPr>
            <p:ph type="sldNum" sz="quarter" idx="12"/>
          </p:nvPr>
        </p:nvSpPr>
        <p:spPr/>
        <p:txBody>
          <a:bodyPr/>
          <a:lstStyle/>
          <a:p>
            <a:fld id="{725C68B6-61C2-468F-89AB-4B9F7531AA68}" type="slidenum">
              <a:rPr lang="ru-RU" smtClean="0">
                <a:solidFill>
                  <a:prstClr val="black">
                    <a:tint val="75000"/>
                  </a:prstClr>
                </a:solidFill>
              </a:rPr>
              <a:pPr/>
              <a:t>5</a:t>
            </a:fld>
            <a:endParaRPr lang="ru-RU">
              <a:solidFill>
                <a:prstClr val="black">
                  <a:tint val="75000"/>
                </a:prstClr>
              </a:solidFill>
            </a:endParaRPr>
          </a:p>
        </p:txBody>
      </p:sp>
    </p:spTree>
    <p:extLst>
      <p:ext uri="{BB962C8B-B14F-4D97-AF65-F5344CB8AC3E}">
        <p14:creationId xmlns:p14="http://schemas.microsoft.com/office/powerpoint/2010/main" val="3503431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96067" y="196242"/>
            <a:ext cx="7652470" cy="786175"/>
          </a:xfrm>
        </p:spPr>
        <p:txBody>
          <a:bodyPr>
            <a:normAutofit/>
          </a:bodyPr>
          <a:lstStyle/>
          <a:p>
            <a:r>
              <a:rPr lang="en-US" sz="3200" b="1" dirty="0">
                <a:solidFill>
                  <a:schemeClr val="tx2"/>
                </a:solidFill>
              </a:rPr>
              <a:t>Design </a:t>
            </a:r>
            <a:r>
              <a:rPr lang="en-US" sz="3200" b="1" dirty="0" smtClean="0">
                <a:solidFill>
                  <a:schemeClr val="tx2"/>
                </a:solidFill>
              </a:rPr>
              <a:t>RE3/1 </a:t>
            </a:r>
            <a:r>
              <a:rPr lang="en-US" sz="3200" b="1" dirty="0">
                <a:solidFill>
                  <a:schemeClr val="tx2"/>
                </a:solidFill>
              </a:rPr>
              <a:t>RPC chambers </a:t>
            </a:r>
            <a:endParaRPr lang="it-IT" sz="3200" dirty="0"/>
          </a:p>
        </p:txBody>
      </p:sp>
      <p:pic>
        <p:nvPicPr>
          <p:cNvPr id="3076" name="Picture 4"/>
          <p:cNvPicPr>
            <a:picLocks noChangeAspect="1" noChangeArrowheads="1"/>
          </p:cNvPicPr>
          <p:nvPr/>
        </p:nvPicPr>
        <p:blipFill>
          <a:blip r:embed="rId2" cstate="print"/>
          <a:srcRect/>
          <a:stretch>
            <a:fillRect/>
          </a:stretch>
        </p:blipFill>
        <p:spPr bwMode="auto">
          <a:xfrm>
            <a:off x="891555" y="858274"/>
            <a:ext cx="4124325" cy="4629150"/>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3791745" y="4293096"/>
            <a:ext cx="6572349" cy="2448272"/>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5015880" y="4005064"/>
            <a:ext cx="5004048" cy="369332"/>
          </a:xfrm>
          <a:prstGeom prst="rect">
            <a:avLst/>
          </a:prstGeom>
          <a:noFill/>
        </p:spPr>
        <p:txBody>
          <a:bodyPr wrap="square" rtlCol="0">
            <a:spAutoFit/>
          </a:bodyPr>
          <a:lstStyle/>
          <a:p>
            <a:r>
              <a:rPr lang="en-US" dirty="0">
                <a:solidFill>
                  <a:prstClr val="black"/>
                </a:solidFill>
                <a:latin typeface="Aharoni" pitchFamily="2" charset="-79"/>
                <a:cs typeface="Aharoni" pitchFamily="2" charset="-79"/>
              </a:rPr>
              <a:t>Cross section of </a:t>
            </a:r>
            <a:r>
              <a:rPr lang="it-IT" dirty="0">
                <a:solidFill>
                  <a:prstClr val="black"/>
                </a:solidFill>
                <a:latin typeface="Aharoni" pitchFamily="2" charset="-79"/>
                <a:cs typeface="Aharoni" pitchFamily="2" charset="-79"/>
              </a:rPr>
              <a:t> </a:t>
            </a:r>
            <a:r>
              <a:rPr lang="it-IT" b="1" dirty="0">
                <a:solidFill>
                  <a:prstClr val="black"/>
                </a:solidFill>
                <a:latin typeface="Aharoni" pitchFamily="2" charset="-79"/>
                <a:cs typeface="Aharoni" pitchFamily="2" charset="-79"/>
              </a:rPr>
              <a:t>double gap RPC chamber</a:t>
            </a:r>
            <a:endParaRPr lang="it-IT" dirty="0">
              <a:solidFill>
                <a:prstClr val="black"/>
              </a:solidFill>
              <a:latin typeface="Aharoni" pitchFamily="2" charset="-79"/>
              <a:cs typeface="Aharoni" pitchFamily="2" charset="-79"/>
            </a:endParaRPr>
          </a:p>
        </p:txBody>
      </p:sp>
      <p:sp>
        <p:nvSpPr>
          <p:cNvPr id="11" name="Прямоугольник 10"/>
          <p:cNvSpPr/>
          <p:nvPr/>
        </p:nvSpPr>
        <p:spPr>
          <a:xfrm>
            <a:off x="1847529" y="404664"/>
            <a:ext cx="2948243" cy="369332"/>
          </a:xfrm>
          <a:prstGeom prst="rect">
            <a:avLst/>
          </a:prstGeom>
        </p:spPr>
        <p:txBody>
          <a:bodyPr wrap="none">
            <a:spAutoFit/>
          </a:bodyPr>
          <a:lstStyle/>
          <a:p>
            <a:r>
              <a:rPr lang="it-IT" b="1" dirty="0">
                <a:solidFill>
                  <a:prstClr val="black"/>
                </a:solidFill>
                <a:latin typeface="Aharoni" pitchFamily="2" charset="-79"/>
                <a:cs typeface="Aharoni" pitchFamily="2" charset="-79"/>
              </a:rPr>
              <a:t>Double gap RPC chamber</a:t>
            </a:r>
            <a:endParaRPr lang="it-IT" dirty="0">
              <a:solidFill>
                <a:prstClr val="black"/>
              </a:solidFill>
            </a:endParaRPr>
          </a:p>
        </p:txBody>
      </p:sp>
      <p:sp>
        <p:nvSpPr>
          <p:cNvPr id="12" name="TextBox 11"/>
          <p:cNvSpPr txBox="1"/>
          <p:nvPr/>
        </p:nvSpPr>
        <p:spPr>
          <a:xfrm>
            <a:off x="5807968" y="1556792"/>
            <a:ext cx="5292080" cy="1200329"/>
          </a:xfrm>
          <a:prstGeom prst="rect">
            <a:avLst/>
          </a:prstGeom>
          <a:noFill/>
        </p:spPr>
        <p:txBody>
          <a:bodyPr wrap="square" rtlCol="0">
            <a:spAutoFit/>
          </a:bodyPr>
          <a:lstStyle/>
          <a:p>
            <a:endParaRPr lang="en-US" dirty="0">
              <a:solidFill>
                <a:prstClr val="black"/>
              </a:solidFill>
            </a:endParaRPr>
          </a:p>
          <a:p>
            <a:r>
              <a:rPr lang="en-US" dirty="0" smtClean="0">
                <a:solidFill>
                  <a:prstClr val="black"/>
                </a:solidFill>
              </a:rPr>
              <a:t> </a:t>
            </a:r>
            <a:r>
              <a:rPr lang="en-US" b="1" dirty="0">
                <a:solidFill>
                  <a:srgbClr val="4F81BD">
                    <a:lumMod val="75000"/>
                  </a:srgbClr>
                </a:solidFill>
              </a:rPr>
              <a:t>T</a:t>
            </a:r>
            <a:r>
              <a:rPr lang="en-US" b="1" dirty="0" smtClean="0">
                <a:solidFill>
                  <a:srgbClr val="4F81BD">
                    <a:lumMod val="75000"/>
                  </a:srgbClr>
                </a:solidFill>
              </a:rPr>
              <a:t>hickness </a:t>
            </a:r>
            <a:r>
              <a:rPr lang="en-US" b="1" dirty="0">
                <a:solidFill>
                  <a:srgbClr val="4F81BD">
                    <a:lumMod val="75000"/>
                  </a:srgbClr>
                </a:solidFill>
              </a:rPr>
              <a:t>RPC chamber is 25 mm;</a:t>
            </a:r>
          </a:p>
          <a:p>
            <a:r>
              <a:rPr lang="en-US" b="1" dirty="0">
                <a:solidFill>
                  <a:srgbClr val="4F81BD">
                    <a:lumMod val="75000"/>
                  </a:srgbClr>
                </a:solidFill>
              </a:rPr>
              <a:t> </a:t>
            </a:r>
            <a:r>
              <a:rPr lang="en-US" b="1" dirty="0" smtClean="0">
                <a:solidFill>
                  <a:srgbClr val="4F81BD">
                    <a:lumMod val="75000"/>
                  </a:srgbClr>
                </a:solidFill>
              </a:rPr>
              <a:t>Thicknesses honeycomb panel is 5 </a:t>
            </a:r>
            <a:r>
              <a:rPr lang="en-US" b="1" dirty="0">
                <a:solidFill>
                  <a:srgbClr val="4F81BD">
                    <a:lumMod val="75000"/>
                  </a:srgbClr>
                </a:solidFill>
              </a:rPr>
              <a:t>mm</a:t>
            </a:r>
            <a:r>
              <a:rPr lang="en-US" dirty="0">
                <a:solidFill>
                  <a:srgbClr val="4F81BD">
                    <a:lumMod val="75000"/>
                  </a:srgbClr>
                </a:solidFill>
              </a:rPr>
              <a:t>.</a:t>
            </a:r>
          </a:p>
          <a:p>
            <a:r>
              <a:rPr lang="en-US" dirty="0">
                <a:solidFill>
                  <a:prstClr val="black"/>
                </a:solidFill>
              </a:rPr>
              <a:t>   </a:t>
            </a:r>
            <a:endParaRPr lang="it-IT" dirty="0">
              <a:solidFill>
                <a:prstClr val="black"/>
              </a:solidFill>
            </a:endParaRPr>
          </a:p>
        </p:txBody>
      </p:sp>
      <p:sp>
        <p:nvSpPr>
          <p:cNvPr id="8" name="TextBox 7"/>
          <p:cNvSpPr txBox="1"/>
          <p:nvPr/>
        </p:nvSpPr>
        <p:spPr>
          <a:xfrm>
            <a:off x="2567608" y="1268760"/>
            <a:ext cx="1872208" cy="369332"/>
          </a:xfrm>
          <a:prstGeom prst="rect">
            <a:avLst/>
          </a:prstGeom>
          <a:solidFill>
            <a:srgbClr val="FFC000"/>
          </a:solidFill>
        </p:spPr>
        <p:txBody>
          <a:bodyPr wrap="square" rtlCol="0">
            <a:spAutoFit/>
          </a:bodyPr>
          <a:lstStyle/>
          <a:p>
            <a:r>
              <a:rPr lang="en-US" dirty="0">
                <a:solidFill>
                  <a:prstClr val="black"/>
                </a:solidFill>
              </a:rPr>
              <a:t>PP under  work</a:t>
            </a:r>
            <a:endParaRPr lang="it-IT" dirty="0">
              <a:solidFill>
                <a:prstClr val="black"/>
              </a:solidFill>
            </a:endParaRPr>
          </a:p>
        </p:txBody>
      </p:sp>
      <p:cxnSp>
        <p:nvCxnSpPr>
          <p:cNvPr id="10" name="Прямая со стрелкой 9"/>
          <p:cNvCxnSpPr/>
          <p:nvPr/>
        </p:nvCxnSpPr>
        <p:spPr>
          <a:xfrm flipH="1">
            <a:off x="2711624" y="1556792"/>
            <a:ext cx="57606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04733" y="5453739"/>
            <a:ext cx="3287012" cy="923330"/>
          </a:xfrm>
          <a:prstGeom prst="rect">
            <a:avLst/>
          </a:prstGeom>
          <a:solidFill>
            <a:srgbClr val="FFC000"/>
          </a:solidFill>
        </p:spPr>
        <p:txBody>
          <a:bodyPr wrap="square" rtlCol="0">
            <a:spAutoFit/>
          </a:bodyPr>
          <a:lstStyle/>
          <a:p>
            <a:r>
              <a:rPr lang="en-GB" dirty="0" smtClean="0"/>
              <a:t>From </a:t>
            </a:r>
            <a:r>
              <a:rPr lang="en-GB" dirty="0" err="1" smtClean="0"/>
              <a:t>Kodel</a:t>
            </a:r>
            <a:r>
              <a:rPr lang="en-GB" dirty="0" smtClean="0"/>
              <a:t> Beam Test design we know that the chamber will fit in this mechanics</a:t>
            </a:r>
            <a:endParaRPr lang="en-GB" dirty="0"/>
          </a:p>
        </p:txBody>
      </p:sp>
      <p:sp>
        <p:nvSpPr>
          <p:cNvPr id="4" name="Slide Number Placeholder 3"/>
          <p:cNvSpPr>
            <a:spLocks noGrp="1"/>
          </p:cNvSpPr>
          <p:nvPr>
            <p:ph type="sldNum" sz="quarter" idx="12"/>
          </p:nvPr>
        </p:nvSpPr>
        <p:spPr/>
        <p:txBody>
          <a:bodyPr/>
          <a:lstStyle/>
          <a:p>
            <a:fld id="{725C68B6-61C2-468F-89AB-4B9F7531AA68}" type="slidenum">
              <a:rPr lang="ru-RU" smtClean="0">
                <a:solidFill>
                  <a:prstClr val="black">
                    <a:tint val="75000"/>
                  </a:prstClr>
                </a:solidFill>
              </a:rPr>
              <a:pPr/>
              <a:t>6</a:t>
            </a:fld>
            <a:endParaRPr lang="ru-RU">
              <a:solidFill>
                <a:prstClr val="black">
                  <a:tint val="75000"/>
                </a:prstClr>
              </a:solidFill>
            </a:endParaRPr>
          </a:p>
        </p:txBody>
      </p:sp>
    </p:spTree>
    <p:extLst>
      <p:ext uri="{BB962C8B-B14F-4D97-AF65-F5344CB8AC3E}">
        <p14:creationId xmlns:p14="http://schemas.microsoft.com/office/powerpoint/2010/main" val="2470281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RE4/1</a:t>
            </a:r>
            <a:endParaRPr lang="en-GB" dirty="0"/>
          </a:p>
        </p:txBody>
      </p:sp>
      <p:sp>
        <p:nvSpPr>
          <p:cNvPr id="3" name="Content Placeholder 2"/>
          <p:cNvSpPr>
            <a:spLocks noGrp="1"/>
          </p:cNvSpPr>
          <p:nvPr>
            <p:ph idx="1"/>
          </p:nvPr>
        </p:nvSpPr>
        <p:spPr/>
        <p:txBody>
          <a:bodyPr/>
          <a:lstStyle/>
          <a:p>
            <a:r>
              <a:rPr lang="en-GB" dirty="0" smtClean="0"/>
              <a:t>Work on the volume definition is less developed. We have worked so far based on the IO drawings, imposing an abutted configuration.</a:t>
            </a:r>
          </a:p>
          <a:p>
            <a:pPr marL="0" indent="0">
              <a:buNone/>
            </a:pPr>
            <a:endParaRPr lang="en-GB" dirty="0" smtClean="0"/>
          </a:p>
          <a:p>
            <a:r>
              <a:rPr lang="en-GB" dirty="0" smtClean="0"/>
              <a:t>However in situ measurements, by using the “Push-back” system, will give confidence in the space available. This should lead to an overlapped configuration as is in the RE3/1 case.</a:t>
            </a:r>
            <a:endParaRPr lang="en-GB" dirty="0"/>
          </a:p>
        </p:txBody>
      </p:sp>
      <p:sp>
        <p:nvSpPr>
          <p:cNvPr id="4" name="Slide Number Placeholder 3"/>
          <p:cNvSpPr>
            <a:spLocks noGrp="1"/>
          </p:cNvSpPr>
          <p:nvPr>
            <p:ph type="sldNum" sz="quarter" idx="12"/>
          </p:nvPr>
        </p:nvSpPr>
        <p:spPr/>
        <p:txBody>
          <a:bodyPr/>
          <a:lstStyle/>
          <a:p>
            <a:fld id="{EDBE65E2-01A7-4774-B3FE-3AF8D42C6740}" type="slidenum">
              <a:rPr lang="en-GB" smtClean="0"/>
              <a:t>7</a:t>
            </a:fld>
            <a:endParaRPr lang="en-GB"/>
          </a:p>
        </p:txBody>
      </p:sp>
    </p:spTree>
    <p:extLst>
      <p:ext uri="{BB962C8B-B14F-4D97-AF65-F5344CB8AC3E}">
        <p14:creationId xmlns:p14="http://schemas.microsoft.com/office/powerpoint/2010/main" val="1369248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Websites\p\project-cms-rpc-endcap\RPC\UpscopeHighEta\RPCDevelopements\RE31and41\RE41\Photos\11122013464.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631504" y="116632"/>
            <a:ext cx="8824326" cy="66182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47728" y="332657"/>
            <a:ext cx="4392488" cy="646331"/>
          </a:xfrm>
          <a:prstGeom prst="rect">
            <a:avLst/>
          </a:prstGeom>
          <a:solidFill>
            <a:srgbClr val="FFC000"/>
          </a:solidFill>
        </p:spPr>
        <p:txBody>
          <a:bodyPr wrap="square" rtlCol="0">
            <a:spAutoFit/>
          </a:bodyPr>
          <a:lstStyle/>
          <a:p>
            <a:r>
              <a:rPr lang="en-GB" sz="3600" dirty="0"/>
              <a:t>RE4/1 Mounting</a:t>
            </a:r>
          </a:p>
        </p:txBody>
      </p:sp>
      <p:sp>
        <p:nvSpPr>
          <p:cNvPr id="3" name="TextBox 2"/>
          <p:cNvSpPr txBox="1"/>
          <p:nvPr/>
        </p:nvSpPr>
        <p:spPr>
          <a:xfrm>
            <a:off x="4511824" y="1556792"/>
            <a:ext cx="3616730" cy="648072"/>
          </a:xfrm>
          <a:prstGeom prst="rect">
            <a:avLst/>
          </a:prstGeom>
          <a:solidFill>
            <a:srgbClr val="FFC000"/>
          </a:solidFill>
        </p:spPr>
        <p:txBody>
          <a:bodyPr wrap="square" rtlCol="0">
            <a:spAutoFit/>
          </a:bodyPr>
          <a:lstStyle/>
          <a:p>
            <a:r>
              <a:rPr lang="en-GB" dirty="0"/>
              <a:t>Chambers to be mounted between the shielding, CSCs and RE4 SMs</a:t>
            </a:r>
          </a:p>
        </p:txBody>
      </p:sp>
      <p:cxnSp>
        <p:nvCxnSpPr>
          <p:cNvPr id="6" name="Straight Arrow Connector 5"/>
          <p:cNvCxnSpPr/>
          <p:nvPr/>
        </p:nvCxnSpPr>
        <p:spPr>
          <a:xfrm flipH="1">
            <a:off x="4367808" y="2139886"/>
            <a:ext cx="1049462" cy="128586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7368620" y="2139886"/>
            <a:ext cx="1103645" cy="128586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407844" y="2130458"/>
            <a:ext cx="2200325" cy="2090630"/>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133708" y="2121031"/>
            <a:ext cx="1186429" cy="694278"/>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054066" y="5490055"/>
            <a:ext cx="3353778" cy="947136"/>
          </a:xfrm>
          <a:prstGeom prst="rect">
            <a:avLst/>
          </a:prstGeom>
          <a:solidFill>
            <a:srgbClr val="FFC000"/>
          </a:solidFill>
        </p:spPr>
        <p:txBody>
          <a:bodyPr wrap="square" rtlCol="0">
            <a:spAutoFit/>
          </a:bodyPr>
          <a:lstStyle/>
          <a:p>
            <a:r>
              <a:rPr lang="en-GB" dirty="0" smtClean="0"/>
              <a:t>Notice that the Neutron shielding (YE4) moves </a:t>
            </a:r>
            <a:r>
              <a:rPr lang="en-GB" dirty="0" err="1" smtClean="0"/>
              <a:t>wrt</a:t>
            </a:r>
            <a:r>
              <a:rPr lang="en-GB" dirty="0" smtClean="0"/>
              <a:t> to the future RE4/1 on the mounted on YE3.</a:t>
            </a:r>
            <a:endParaRPr lang="en-GB" dirty="0"/>
          </a:p>
        </p:txBody>
      </p:sp>
      <p:sp>
        <p:nvSpPr>
          <p:cNvPr id="10" name="Slide Number Placeholder 9"/>
          <p:cNvSpPr>
            <a:spLocks noGrp="1"/>
          </p:cNvSpPr>
          <p:nvPr>
            <p:ph type="sldNum" sz="quarter" idx="12"/>
          </p:nvPr>
        </p:nvSpPr>
        <p:spPr/>
        <p:txBody>
          <a:bodyPr/>
          <a:lstStyle/>
          <a:p>
            <a:fld id="{EDBE65E2-01A7-4774-B3FE-3AF8D42C6740}" type="slidenum">
              <a:rPr lang="en-GB" smtClean="0"/>
              <a:t>8</a:t>
            </a:fld>
            <a:endParaRPr lang="en-GB"/>
          </a:p>
        </p:txBody>
      </p:sp>
    </p:spTree>
    <p:extLst>
      <p:ext uri="{BB962C8B-B14F-4D97-AF65-F5344CB8AC3E}">
        <p14:creationId xmlns:p14="http://schemas.microsoft.com/office/powerpoint/2010/main" val="867033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78444" y="291922"/>
            <a:ext cx="4751156" cy="707886"/>
          </a:xfrm>
          <a:prstGeom prst="rect">
            <a:avLst/>
          </a:prstGeom>
        </p:spPr>
        <p:txBody>
          <a:bodyPr wrap="square">
            <a:spAutoFit/>
          </a:bodyPr>
          <a:lstStyle/>
          <a:p>
            <a:pPr algn="ctr"/>
            <a:r>
              <a:rPr lang="en-US" sz="2000" b="1" dirty="0"/>
              <a:t>Mounting </a:t>
            </a:r>
            <a:r>
              <a:rPr lang="en-US" sz="2000" b="1" dirty="0" smtClean="0"/>
              <a:t>Plate (MP) for </a:t>
            </a:r>
            <a:r>
              <a:rPr lang="en-US" sz="2000" b="1" dirty="0"/>
              <a:t>RE4/1 </a:t>
            </a:r>
            <a:r>
              <a:rPr lang="en-US" sz="2000" b="1" dirty="0" smtClean="0"/>
              <a:t>chambers with abutted chambers. </a:t>
            </a:r>
            <a:endParaRPr lang="en-US" sz="2000" dirty="0"/>
          </a:p>
        </p:txBody>
      </p:sp>
      <p:pic>
        <p:nvPicPr>
          <p:cNvPr id="6146" name="Picture 2"/>
          <p:cNvPicPr>
            <a:picLocks noChangeAspect="1" noChangeArrowheads="1"/>
          </p:cNvPicPr>
          <p:nvPr/>
        </p:nvPicPr>
        <p:blipFill>
          <a:blip r:embed="rId2" cstate="print"/>
          <a:srcRect/>
          <a:stretch>
            <a:fillRect/>
          </a:stretch>
        </p:blipFill>
        <p:spPr bwMode="auto">
          <a:xfrm>
            <a:off x="5351995" y="1847002"/>
            <a:ext cx="6814051" cy="4172108"/>
          </a:xfrm>
          <a:prstGeom prst="rect">
            <a:avLst/>
          </a:prstGeom>
          <a:noFill/>
          <a:ln w="9525">
            <a:noFill/>
            <a:miter lim="800000"/>
            <a:headEnd/>
            <a:tailEnd/>
          </a:ln>
        </p:spPr>
      </p:pic>
      <p:grpSp>
        <p:nvGrpSpPr>
          <p:cNvPr id="7" name="Group 6"/>
          <p:cNvGrpSpPr/>
          <p:nvPr/>
        </p:nvGrpSpPr>
        <p:grpSpPr>
          <a:xfrm>
            <a:off x="5988062" y="2432360"/>
            <a:ext cx="2304256" cy="2088230"/>
            <a:chOff x="3215680" y="1484786"/>
            <a:chExt cx="2304256" cy="2088230"/>
          </a:xfrm>
        </p:grpSpPr>
        <p:sp>
          <p:nvSpPr>
            <p:cNvPr id="4" name="TextBox 3"/>
            <p:cNvSpPr txBox="1"/>
            <p:nvPr/>
          </p:nvSpPr>
          <p:spPr>
            <a:xfrm>
              <a:off x="3215680" y="1628801"/>
              <a:ext cx="1368152" cy="584775"/>
            </a:xfrm>
            <a:prstGeom prst="rect">
              <a:avLst/>
            </a:prstGeom>
            <a:solidFill>
              <a:srgbClr val="FFFF00"/>
            </a:solidFill>
            <a:ln>
              <a:solidFill>
                <a:srgbClr val="FFFF00"/>
              </a:solidFill>
            </a:ln>
          </p:spPr>
          <p:txBody>
            <a:bodyPr wrap="square" rtlCol="0">
              <a:spAutoFit/>
            </a:bodyPr>
            <a:lstStyle/>
            <a:p>
              <a:r>
                <a:rPr lang="en-US" sz="1600" b="1" i="1" dirty="0"/>
                <a:t>Mounting plates</a:t>
              </a:r>
            </a:p>
          </p:txBody>
        </p:sp>
        <p:cxnSp>
          <p:nvCxnSpPr>
            <p:cNvPr id="6" name="Прямая со стрелкой 5"/>
            <p:cNvCxnSpPr>
              <a:stCxn id="4" idx="3"/>
            </p:cNvCxnSpPr>
            <p:nvPr/>
          </p:nvCxnSpPr>
          <p:spPr>
            <a:xfrm flipV="1">
              <a:off x="4583832" y="1484786"/>
              <a:ext cx="648072" cy="436403"/>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a:stCxn id="4" idx="3"/>
            </p:cNvCxnSpPr>
            <p:nvPr/>
          </p:nvCxnSpPr>
          <p:spPr>
            <a:xfrm>
              <a:off x="4583832" y="1921188"/>
              <a:ext cx="936104" cy="64371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a:stCxn id="4" idx="3"/>
            </p:cNvCxnSpPr>
            <p:nvPr/>
          </p:nvCxnSpPr>
          <p:spPr>
            <a:xfrm>
              <a:off x="4583832" y="1921188"/>
              <a:ext cx="648072" cy="165182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7883975" y="5085184"/>
            <a:ext cx="2016224" cy="369332"/>
          </a:xfrm>
          <a:prstGeom prst="rect">
            <a:avLst/>
          </a:prstGeom>
          <a:noFill/>
        </p:spPr>
        <p:txBody>
          <a:bodyPr wrap="square" rtlCol="0">
            <a:spAutoFit/>
          </a:bodyPr>
          <a:lstStyle/>
          <a:p>
            <a:r>
              <a:rPr lang="en-US" b="1" dirty="0"/>
              <a:t>Thickness is 8 mm</a:t>
            </a:r>
            <a:endParaRPr lang="it-IT" b="1" dirty="0"/>
          </a:p>
        </p:txBody>
      </p:sp>
      <p:pic>
        <p:nvPicPr>
          <p:cNvPr id="12" name="Picture 3"/>
          <p:cNvPicPr>
            <a:picLocks noChangeAspect="1" noChangeArrowheads="1"/>
          </p:cNvPicPr>
          <p:nvPr/>
        </p:nvPicPr>
        <p:blipFill>
          <a:blip r:embed="rId3" cstate="print"/>
          <a:srcRect/>
          <a:stretch>
            <a:fillRect/>
          </a:stretch>
        </p:blipFill>
        <p:spPr bwMode="auto">
          <a:xfrm>
            <a:off x="524250" y="955693"/>
            <a:ext cx="3872652" cy="3028424"/>
          </a:xfrm>
          <a:prstGeom prst="rect">
            <a:avLst/>
          </a:prstGeom>
          <a:noFill/>
          <a:ln w="9525">
            <a:noFill/>
            <a:miter lim="800000"/>
            <a:headEnd/>
            <a:tailEnd/>
          </a:ln>
        </p:spPr>
      </p:pic>
      <p:pic>
        <p:nvPicPr>
          <p:cNvPr id="6149" name="Picture 5"/>
          <p:cNvPicPr>
            <a:picLocks noChangeAspect="1" noChangeArrowheads="1"/>
          </p:cNvPicPr>
          <p:nvPr/>
        </p:nvPicPr>
        <p:blipFill>
          <a:blip r:embed="rId4" cstate="print"/>
          <a:srcRect/>
          <a:stretch>
            <a:fillRect/>
          </a:stretch>
        </p:blipFill>
        <p:spPr bwMode="auto">
          <a:xfrm>
            <a:off x="1404244" y="3128194"/>
            <a:ext cx="3551826" cy="3456384"/>
          </a:xfrm>
          <a:prstGeom prst="rect">
            <a:avLst/>
          </a:prstGeom>
          <a:ln>
            <a:noFill/>
          </a:ln>
          <a:effectLst>
            <a:outerShdw blurRad="190500" algn="tl" rotWithShape="0">
              <a:srgbClr val="000000">
                <a:alpha val="70000"/>
              </a:srgbClr>
            </a:outerShdw>
          </a:effectLst>
        </p:spPr>
      </p:pic>
      <p:sp>
        <p:nvSpPr>
          <p:cNvPr id="5" name="TextBox 4"/>
          <p:cNvSpPr txBox="1"/>
          <p:nvPr/>
        </p:nvSpPr>
        <p:spPr>
          <a:xfrm>
            <a:off x="2291774" y="4169345"/>
            <a:ext cx="1872208" cy="923330"/>
          </a:xfrm>
          <a:prstGeom prst="rect">
            <a:avLst/>
          </a:prstGeom>
          <a:solidFill>
            <a:schemeClr val="bg1"/>
          </a:solidFill>
        </p:spPr>
        <p:txBody>
          <a:bodyPr wrap="square" rtlCol="0">
            <a:spAutoFit/>
          </a:bodyPr>
          <a:lstStyle/>
          <a:p>
            <a:r>
              <a:rPr lang="en-US" b="1" i="1" dirty="0"/>
              <a:t>Preliminary design of the mounting plate</a:t>
            </a:r>
            <a:endParaRPr lang="it-IT" b="1" i="1" dirty="0"/>
          </a:p>
        </p:txBody>
      </p:sp>
      <p:sp>
        <p:nvSpPr>
          <p:cNvPr id="9" name="TextBox 8"/>
          <p:cNvSpPr txBox="1"/>
          <p:nvPr/>
        </p:nvSpPr>
        <p:spPr>
          <a:xfrm>
            <a:off x="5542385" y="1183414"/>
            <a:ext cx="3354480" cy="646331"/>
          </a:xfrm>
          <a:prstGeom prst="rect">
            <a:avLst/>
          </a:prstGeom>
          <a:solidFill>
            <a:srgbClr val="FFC000"/>
          </a:solidFill>
        </p:spPr>
        <p:txBody>
          <a:bodyPr wrap="square" rtlCol="0">
            <a:spAutoFit/>
          </a:bodyPr>
          <a:lstStyle/>
          <a:p>
            <a:r>
              <a:rPr lang="en-GB" dirty="0" smtClean="0"/>
              <a:t>The MP design with overlapped chambers will require a redesign</a:t>
            </a:r>
            <a:endParaRPr lang="en-GB" dirty="0"/>
          </a:p>
        </p:txBody>
      </p:sp>
      <p:sp>
        <p:nvSpPr>
          <p:cNvPr id="11" name="Slide Number Placeholder 10"/>
          <p:cNvSpPr>
            <a:spLocks noGrp="1"/>
          </p:cNvSpPr>
          <p:nvPr>
            <p:ph type="sldNum" sz="quarter" idx="12"/>
          </p:nvPr>
        </p:nvSpPr>
        <p:spPr/>
        <p:txBody>
          <a:bodyPr/>
          <a:lstStyle/>
          <a:p>
            <a:fld id="{EDBE65E2-01A7-4774-B3FE-3AF8D42C6740}" type="slidenum">
              <a:rPr lang="en-GB" smtClean="0"/>
              <a:t>9</a:t>
            </a:fld>
            <a:endParaRPr lang="en-GB"/>
          </a:p>
        </p:txBody>
      </p:sp>
    </p:spTree>
    <p:extLst>
      <p:ext uri="{BB962C8B-B14F-4D97-AF65-F5344CB8AC3E}">
        <p14:creationId xmlns:p14="http://schemas.microsoft.com/office/powerpoint/2010/main" val="16548866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24267</TotalTime>
  <Words>1160</Words>
  <Application>Microsoft Office PowerPoint</Application>
  <PresentationFormat>Widescreen</PresentationFormat>
  <Paragraphs>214</Paragraphs>
  <Slides>33</Slides>
  <Notes>2</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33</vt:i4>
      </vt:variant>
    </vt:vector>
  </HeadingPairs>
  <TitlesOfParts>
    <vt:vector size="41" baseType="lpstr">
      <vt:lpstr>Aharoni</vt:lpstr>
      <vt:lpstr>Arial</vt:lpstr>
      <vt:lpstr>Calibri</vt:lpstr>
      <vt:lpstr>Calibri Light</vt:lpstr>
      <vt:lpstr>Office Theme</vt:lpstr>
      <vt:lpstr>Тема Office</vt:lpstr>
      <vt:lpstr>1_Office Theme</vt:lpstr>
      <vt:lpstr>1_Тема Office</vt:lpstr>
      <vt:lpstr>Integration and Services RE3/1 and RE4/1</vt:lpstr>
      <vt:lpstr>Covered topics</vt:lpstr>
      <vt:lpstr>PowerPoint Presentation</vt:lpstr>
      <vt:lpstr>PowerPoint Presentation</vt:lpstr>
      <vt:lpstr>PowerPoint Presentation</vt:lpstr>
      <vt:lpstr>Design RE3/1 RPC chambers </vt:lpstr>
      <vt:lpstr>RE4/1</vt:lpstr>
      <vt:lpstr>PowerPoint Presentation</vt:lpstr>
      <vt:lpstr>PowerPoint Presentation</vt:lpstr>
      <vt:lpstr>Services</vt:lpstr>
      <vt:lpstr>PowerPoint Presentation</vt:lpstr>
      <vt:lpstr>PowerPoint Presentation</vt:lpstr>
      <vt:lpstr>PowerPoint Presentation</vt:lpstr>
      <vt:lpstr>PowerPoint Presentation</vt:lpstr>
      <vt:lpstr>PowerPoint Presentation</vt:lpstr>
      <vt:lpstr>PowerPoint Presentation</vt:lpstr>
      <vt:lpstr>RE3/1 service passages</vt:lpstr>
      <vt:lpstr>PowerPoint Presentation</vt:lpstr>
      <vt:lpstr>PowerPoint Presentation</vt:lpstr>
      <vt:lpstr>PowerPoint Presentation</vt:lpstr>
      <vt:lpstr>RE4/1 Mini manifold schematic</vt:lpstr>
      <vt:lpstr>RE3/1 cooling link to RE3/2</vt:lpstr>
      <vt:lpstr>Link Board Upgrade</vt:lpstr>
      <vt:lpstr>Schedule</vt:lpstr>
      <vt:lpstr>Conclusions</vt:lpstr>
      <vt:lpstr>PowerPoint Presentation</vt:lpstr>
      <vt:lpstr>Back up</vt:lpstr>
      <vt:lpstr>PowerPoint Presentation</vt:lpstr>
      <vt:lpstr>PowerPoint Presentation</vt:lpstr>
      <vt:lpstr>But it gets worse in the last 5% of the path length</vt:lpstr>
      <vt:lpstr>PowerPoint Presentation</vt:lpstr>
      <vt:lpstr>The path is clear and we already have the cable. This is a big job</vt:lpstr>
      <vt:lpstr>PowerPoint Presentation</vt:lpstr>
    </vt:vector>
  </TitlesOfParts>
  <Company>CERN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Chamber Desogn and Integration</dc:title>
  <dc:creator>Ian Crotty</dc:creator>
  <cp:lastModifiedBy>Ian Crotty</cp:lastModifiedBy>
  <cp:revision>173</cp:revision>
  <cp:lastPrinted>2017-06-12T09:23:51Z</cp:lastPrinted>
  <dcterms:created xsi:type="dcterms:W3CDTF">2017-05-29T13:29:39Z</dcterms:created>
  <dcterms:modified xsi:type="dcterms:W3CDTF">2017-06-15T16:55:29Z</dcterms:modified>
</cp:coreProperties>
</file>