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2"/>
  </p:notesMasterIdLst>
  <p:sldIdLst>
    <p:sldId id="256" r:id="rId5"/>
    <p:sldId id="257" r:id="rId6"/>
    <p:sldId id="258" r:id="rId7"/>
    <p:sldId id="272" r:id="rId8"/>
    <p:sldId id="273" r:id="rId9"/>
    <p:sldId id="301" r:id="rId10"/>
    <p:sldId id="300" r:id="rId11"/>
    <p:sldId id="274" r:id="rId12"/>
    <p:sldId id="263" r:id="rId13"/>
    <p:sldId id="281" r:id="rId14"/>
    <p:sldId id="265" r:id="rId15"/>
    <p:sldId id="264" r:id="rId16"/>
    <p:sldId id="268" r:id="rId17"/>
    <p:sldId id="260" r:id="rId18"/>
    <p:sldId id="285" r:id="rId19"/>
    <p:sldId id="278" r:id="rId20"/>
    <p:sldId id="303" r:id="rId21"/>
    <p:sldId id="279" r:id="rId22"/>
    <p:sldId id="304" r:id="rId23"/>
    <p:sldId id="306" r:id="rId24"/>
    <p:sldId id="293" r:id="rId25"/>
    <p:sldId id="283" r:id="rId26"/>
    <p:sldId id="307" r:id="rId27"/>
    <p:sldId id="288" r:id="rId28"/>
    <p:sldId id="290" r:id="rId29"/>
    <p:sldId id="291" r:id="rId30"/>
    <p:sldId id="292" r:id="rId31"/>
    <p:sldId id="308" r:id="rId32"/>
    <p:sldId id="309" r:id="rId33"/>
    <p:sldId id="294" r:id="rId34"/>
    <p:sldId id="310" r:id="rId35"/>
    <p:sldId id="269" r:id="rId36"/>
    <p:sldId id="311" r:id="rId37"/>
    <p:sldId id="267" r:id="rId38"/>
    <p:sldId id="295" r:id="rId39"/>
    <p:sldId id="298" r:id="rId40"/>
    <p:sldId id="296" r:id="rId4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98" d="100"/>
          <a:sy n="98" d="100"/>
        </p:scale>
        <p:origin x="102"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69198D8-12A7-4231-9D46-9A1FA710E923}" type="datetimeFigureOut">
              <a:rPr lang="en-GB" smtClean="0"/>
              <a:t>14/06/2017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40D330F-BDF1-49D6-8BC3-AABD4C86D1A1}" type="slidenum">
              <a:rPr lang="en-GB" smtClean="0"/>
              <a:t>‹#›</a:t>
            </a:fld>
            <a:endParaRPr lang="en-GB"/>
          </a:p>
        </p:txBody>
      </p:sp>
    </p:spTree>
    <p:extLst>
      <p:ext uri="{BB962C8B-B14F-4D97-AF65-F5344CB8AC3E}">
        <p14:creationId xmlns:p14="http://schemas.microsoft.com/office/powerpoint/2010/main" val="334468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469693-CF96-44FE-BFA0-C46FF95BC358}" type="slidenum">
              <a:rPr lang="en-GB" smtClean="0"/>
              <a:t>15</a:t>
            </a:fld>
            <a:endParaRPr lang="en-GB"/>
          </a:p>
        </p:txBody>
      </p:sp>
    </p:spTree>
    <p:extLst>
      <p:ext uri="{BB962C8B-B14F-4D97-AF65-F5344CB8AC3E}">
        <p14:creationId xmlns:p14="http://schemas.microsoft.com/office/powerpoint/2010/main" val="333373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77705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05769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08507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82879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39776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7499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6194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492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512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17734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757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D10A59-F8F4-46F4-9510-3DC89A633BBA}" type="datetimeFigureOut">
              <a:rPr lang="en-GB" smtClean="0"/>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127306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09690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326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80609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796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08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473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04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166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1162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24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10A59-F8F4-46F4-9510-3DC89A633BBA}" type="datetimeFigureOut">
              <a:rPr lang="en-GB" smtClean="0"/>
              <a:t>14/06/2017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4045015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070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698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772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37CC985-778C-2B40-BBB8-93CB301D8E2F}" type="datetimeFigureOut">
              <a:rPr lang="en-US" smtClean="0">
                <a:solidFill>
                  <a:prstClr val="black">
                    <a:tint val="75000"/>
                  </a:prstClr>
                </a:solidFill>
              </a:rPr>
              <a:pPr/>
              <a:t>6/14/2017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F6C5AA-CC08-F142-945E-BC6481BB12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24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24002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5003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75890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0836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98661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956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D10A59-F8F4-46F4-9510-3DC89A633BBA}" type="datetimeFigureOut">
              <a:rPr lang="en-GB" smtClean="0"/>
              <a:t>14/06/2017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3148037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3983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70912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6286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875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3739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D10A59-F8F4-46F4-9510-3DC89A633BBA}" type="datetimeFigureOut">
              <a:rPr lang="en-GB" smtClean="0"/>
              <a:t>14/06/2017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15194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D10A59-F8F4-46F4-9510-3DC89A633BBA}" type="datetimeFigureOut">
              <a:rPr lang="en-GB" smtClean="0"/>
              <a:t>14/06/2017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36077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10A59-F8F4-46F4-9510-3DC89A633BBA}" type="datetimeFigureOut">
              <a:rPr lang="en-GB" smtClean="0"/>
              <a:t>14/06/2017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2425977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10A59-F8F4-46F4-9510-3DC89A633BBA}" type="datetimeFigureOut">
              <a:rPr lang="en-GB" smtClean="0"/>
              <a:t>14/06/2017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108556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10A59-F8F4-46F4-9510-3DC89A633BBA}" type="datetimeFigureOut">
              <a:rPr lang="en-GB" smtClean="0"/>
              <a:t>14/06/2017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BE65E2-01A7-4774-B3FE-3AF8D42C6740}" type="slidenum">
              <a:rPr lang="en-GB" smtClean="0"/>
              <a:t>‹#›</a:t>
            </a:fld>
            <a:endParaRPr lang="en-GB"/>
          </a:p>
        </p:txBody>
      </p:sp>
    </p:spTree>
    <p:extLst>
      <p:ext uri="{BB962C8B-B14F-4D97-AF65-F5344CB8AC3E}">
        <p14:creationId xmlns:p14="http://schemas.microsoft.com/office/powerpoint/2010/main" val="344544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10A59-F8F4-46F4-9510-3DC89A633BBA}" type="datetimeFigureOut">
              <a:rPr lang="en-GB" smtClean="0"/>
              <a:t>14/06/2017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E65E2-01A7-4774-B3FE-3AF8D42C6740}" type="slidenum">
              <a:rPr lang="en-GB" smtClean="0"/>
              <a:t>‹#›</a:t>
            </a:fld>
            <a:endParaRPr lang="en-GB"/>
          </a:p>
        </p:txBody>
      </p:sp>
    </p:spTree>
    <p:extLst>
      <p:ext uri="{BB962C8B-B14F-4D97-AF65-F5344CB8AC3E}">
        <p14:creationId xmlns:p14="http://schemas.microsoft.com/office/powerpoint/2010/main" val="2345451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160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37CC985-778C-2B40-BBB8-93CB301D8E2F}" type="datetimeFigureOut">
              <a:rPr lang="en-US" smtClean="0">
                <a:solidFill>
                  <a:prstClr val="black">
                    <a:tint val="75000"/>
                  </a:prstClr>
                </a:solidFill>
              </a:rPr>
              <a:pPr defTabSz="457200"/>
              <a:t>6/14/2017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7F6C5AA-CC08-F142-945E-BC6481BB125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06294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14.06.2017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22904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4.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4.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4.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Chamber Design and Integration</a:t>
            </a:r>
            <a:br>
              <a:rPr lang="en-GB" dirty="0" smtClean="0"/>
            </a:br>
            <a:r>
              <a:rPr lang="en-GB" dirty="0" smtClean="0"/>
              <a:t>RE3/1 and RE4/1</a:t>
            </a:r>
            <a:endParaRPr lang="en-GB" dirty="0"/>
          </a:p>
        </p:txBody>
      </p:sp>
      <p:sp>
        <p:nvSpPr>
          <p:cNvPr id="3" name="Subtitle 2"/>
          <p:cNvSpPr>
            <a:spLocks noGrp="1"/>
          </p:cNvSpPr>
          <p:nvPr>
            <p:ph type="subTitle" idx="1"/>
          </p:nvPr>
        </p:nvSpPr>
        <p:spPr/>
        <p:txBody>
          <a:bodyPr/>
          <a:lstStyle/>
          <a:p>
            <a:endParaRPr lang="en-GB" dirty="0" smtClean="0"/>
          </a:p>
          <a:p>
            <a:r>
              <a:rPr lang="en-GB" dirty="0" smtClean="0"/>
              <a:t>Elena and Ian</a:t>
            </a:r>
          </a:p>
          <a:p>
            <a:r>
              <a:rPr lang="en-GB" dirty="0" smtClean="0"/>
              <a:t>On behalf of the RPC colleagues</a:t>
            </a:r>
            <a:endParaRPr lang="en-GB" dirty="0"/>
          </a:p>
        </p:txBody>
      </p:sp>
    </p:spTree>
    <p:extLst>
      <p:ext uri="{BB962C8B-B14F-4D97-AF65-F5344CB8AC3E}">
        <p14:creationId xmlns:p14="http://schemas.microsoft.com/office/powerpoint/2010/main" val="1514269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Websites\p\project-cms-rpc-endcap\RPC\UpscopeHighEta\RPCDevelopements\RE31and41\RE41\Photos\11122013464.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31504" y="116632"/>
            <a:ext cx="8824326" cy="66182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47728" y="332657"/>
            <a:ext cx="4392488" cy="646331"/>
          </a:xfrm>
          <a:prstGeom prst="rect">
            <a:avLst/>
          </a:prstGeom>
          <a:solidFill>
            <a:srgbClr val="FFC000"/>
          </a:solidFill>
        </p:spPr>
        <p:txBody>
          <a:bodyPr wrap="square" rtlCol="0">
            <a:spAutoFit/>
          </a:bodyPr>
          <a:lstStyle/>
          <a:p>
            <a:r>
              <a:rPr lang="en-GB" sz="3600" dirty="0"/>
              <a:t>RE4/1 Mounting</a:t>
            </a:r>
          </a:p>
        </p:txBody>
      </p:sp>
      <p:sp>
        <p:nvSpPr>
          <p:cNvPr id="3" name="TextBox 2"/>
          <p:cNvSpPr txBox="1"/>
          <p:nvPr/>
        </p:nvSpPr>
        <p:spPr>
          <a:xfrm>
            <a:off x="4511824" y="1556792"/>
            <a:ext cx="3616730" cy="648072"/>
          </a:xfrm>
          <a:prstGeom prst="rect">
            <a:avLst/>
          </a:prstGeom>
          <a:solidFill>
            <a:srgbClr val="FFC000"/>
          </a:solidFill>
        </p:spPr>
        <p:txBody>
          <a:bodyPr wrap="square" rtlCol="0">
            <a:spAutoFit/>
          </a:bodyPr>
          <a:lstStyle/>
          <a:p>
            <a:r>
              <a:rPr lang="en-GB" dirty="0"/>
              <a:t>Chambers to be mounted between the shielding, CSCs and RE4 SMs</a:t>
            </a:r>
          </a:p>
        </p:txBody>
      </p:sp>
      <p:cxnSp>
        <p:nvCxnSpPr>
          <p:cNvPr id="6" name="Straight Arrow Connector 5"/>
          <p:cNvCxnSpPr/>
          <p:nvPr/>
        </p:nvCxnSpPr>
        <p:spPr>
          <a:xfrm flipH="1">
            <a:off x="4367808" y="2139886"/>
            <a:ext cx="1049462"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68620" y="2139886"/>
            <a:ext cx="1103645" cy="128586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407844" y="2130458"/>
            <a:ext cx="2200325" cy="2090630"/>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33708" y="2121031"/>
            <a:ext cx="1186429" cy="6942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51686" y="6365544"/>
            <a:ext cx="9183962" cy="369332"/>
          </a:xfrm>
          <a:prstGeom prst="rect">
            <a:avLst/>
          </a:prstGeom>
          <a:solidFill>
            <a:srgbClr val="FFC000"/>
          </a:solidFill>
        </p:spPr>
        <p:txBody>
          <a:bodyPr wrap="square" rtlCol="0">
            <a:spAutoFit/>
          </a:bodyPr>
          <a:lstStyle/>
          <a:p>
            <a:r>
              <a:rPr lang="en-GB" dirty="0" smtClean="0"/>
              <a:t>Notice that the Neutron shielding (YE4) moves </a:t>
            </a:r>
            <a:r>
              <a:rPr lang="en-GB" dirty="0" err="1" smtClean="0"/>
              <a:t>wrt</a:t>
            </a:r>
            <a:r>
              <a:rPr lang="en-GB" dirty="0" smtClean="0"/>
              <a:t> to the future RE4/1 on the mounted on YE3.</a:t>
            </a:r>
            <a:endParaRPr lang="en-GB" dirty="0"/>
          </a:p>
        </p:txBody>
      </p:sp>
    </p:spTree>
    <p:extLst>
      <p:ext uri="{BB962C8B-B14F-4D97-AF65-F5344CB8AC3E}">
        <p14:creationId xmlns:p14="http://schemas.microsoft.com/office/powerpoint/2010/main" val="86703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cstate="print"/>
          <a:srcRect/>
          <a:stretch>
            <a:fillRect/>
          </a:stretch>
        </p:blipFill>
        <p:spPr bwMode="auto">
          <a:xfrm>
            <a:off x="3103356" y="1818112"/>
            <a:ext cx="7447913" cy="453650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807968" y="3717032"/>
            <a:ext cx="1224136" cy="369332"/>
          </a:xfrm>
          <a:prstGeom prst="rect">
            <a:avLst/>
          </a:prstGeom>
          <a:solidFill>
            <a:srgbClr val="FFC000"/>
          </a:solidFill>
          <a:ln w="22225">
            <a:solidFill>
              <a:schemeClr val="tx1"/>
            </a:solidFill>
          </a:ln>
        </p:spPr>
        <p:txBody>
          <a:bodyPr wrap="square" rtlCol="0">
            <a:spAutoFit/>
          </a:bodyPr>
          <a:lstStyle/>
          <a:p>
            <a:pPr algn="ctr"/>
            <a:r>
              <a:rPr lang="en-US" b="1" dirty="0"/>
              <a:t>85 mm !</a:t>
            </a:r>
            <a:endParaRPr lang="it-IT" b="1" dirty="0"/>
          </a:p>
        </p:txBody>
      </p:sp>
      <p:cxnSp>
        <p:nvCxnSpPr>
          <p:cNvPr id="8" name="Прямая соединительная линия 7"/>
          <p:cNvCxnSpPr>
            <a:stCxn id="6" idx="2"/>
          </p:cNvCxnSpPr>
          <p:nvPr/>
        </p:nvCxnSpPr>
        <p:spPr>
          <a:xfrm flipH="1">
            <a:off x="5375920" y="4086364"/>
            <a:ext cx="1044116" cy="35074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28048" y="5373216"/>
            <a:ext cx="1656184" cy="523220"/>
          </a:xfrm>
          <a:prstGeom prst="rect">
            <a:avLst/>
          </a:prstGeom>
          <a:noFill/>
        </p:spPr>
        <p:txBody>
          <a:bodyPr wrap="square" rtlCol="0">
            <a:spAutoFit/>
          </a:bodyPr>
          <a:lstStyle/>
          <a:p>
            <a:r>
              <a:rPr lang="en-US" sz="2800" b="1" dirty="0"/>
              <a:t>ME4/1</a:t>
            </a:r>
            <a:endParaRPr lang="it-IT" sz="2800" b="1" dirty="0"/>
          </a:p>
        </p:txBody>
      </p:sp>
      <p:sp>
        <p:nvSpPr>
          <p:cNvPr id="10" name="TextBox 9"/>
          <p:cNvSpPr txBox="1"/>
          <p:nvPr/>
        </p:nvSpPr>
        <p:spPr>
          <a:xfrm>
            <a:off x="9011816" y="2708920"/>
            <a:ext cx="1656184" cy="400110"/>
          </a:xfrm>
          <a:prstGeom prst="rect">
            <a:avLst/>
          </a:prstGeom>
          <a:noFill/>
        </p:spPr>
        <p:txBody>
          <a:bodyPr wrap="square" rtlCol="0">
            <a:spAutoFit/>
          </a:bodyPr>
          <a:lstStyle/>
          <a:p>
            <a:r>
              <a:rPr lang="en-US" sz="2000" b="1" dirty="0"/>
              <a:t>YE/3</a:t>
            </a:r>
            <a:endParaRPr lang="it-IT" sz="2000" b="1" dirty="0"/>
          </a:p>
        </p:txBody>
      </p:sp>
      <p:sp>
        <p:nvSpPr>
          <p:cNvPr id="11" name="TextBox 10"/>
          <p:cNvSpPr txBox="1"/>
          <p:nvPr/>
        </p:nvSpPr>
        <p:spPr>
          <a:xfrm>
            <a:off x="3863752" y="3356992"/>
            <a:ext cx="1080120" cy="400110"/>
          </a:xfrm>
          <a:prstGeom prst="rect">
            <a:avLst/>
          </a:prstGeom>
          <a:noFill/>
        </p:spPr>
        <p:txBody>
          <a:bodyPr wrap="square" rtlCol="0">
            <a:spAutoFit/>
          </a:bodyPr>
          <a:lstStyle/>
          <a:p>
            <a:r>
              <a:rPr lang="en-US" sz="2000" b="1" dirty="0"/>
              <a:t>YE/4</a:t>
            </a:r>
            <a:endParaRPr lang="it-IT" sz="2000" b="1" dirty="0"/>
          </a:p>
        </p:txBody>
      </p:sp>
      <p:sp>
        <p:nvSpPr>
          <p:cNvPr id="12" name="TextBox 11"/>
          <p:cNvSpPr txBox="1"/>
          <p:nvPr/>
        </p:nvSpPr>
        <p:spPr>
          <a:xfrm>
            <a:off x="4439816" y="1228690"/>
            <a:ext cx="864096" cy="400110"/>
          </a:xfrm>
          <a:prstGeom prst="rect">
            <a:avLst/>
          </a:prstGeom>
          <a:noFill/>
          <a:ln>
            <a:solidFill>
              <a:schemeClr val="tx1"/>
            </a:solidFill>
          </a:ln>
        </p:spPr>
        <p:txBody>
          <a:bodyPr wrap="square" rtlCol="0">
            <a:spAutoFit/>
          </a:bodyPr>
          <a:lstStyle/>
          <a:p>
            <a:r>
              <a:rPr lang="en-US" sz="2000" b="1" dirty="0"/>
              <a:t>Shield</a:t>
            </a:r>
            <a:endParaRPr lang="it-IT" sz="2000" b="1" dirty="0"/>
          </a:p>
        </p:txBody>
      </p:sp>
      <p:sp>
        <p:nvSpPr>
          <p:cNvPr id="13" name="Прямоугольник 12"/>
          <p:cNvSpPr/>
          <p:nvPr/>
        </p:nvSpPr>
        <p:spPr>
          <a:xfrm>
            <a:off x="5703784" y="1268760"/>
            <a:ext cx="824265" cy="400110"/>
          </a:xfrm>
          <a:prstGeom prst="rect">
            <a:avLst/>
          </a:prstGeom>
          <a:ln>
            <a:solidFill>
              <a:schemeClr val="tx1"/>
            </a:solidFill>
          </a:ln>
        </p:spPr>
        <p:txBody>
          <a:bodyPr wrap="none">
            <a:spAutoFit/>
          </a:bodyPr>
          <a:lstStyle/>
          <a:p>
            <a:r>
              <a:rPr lang="en-US" sz="2000" b="1" dirty="0"/>
              <a:t>RE4/1</a:t>
            </a:r>
            <a:endParaRPr lang="it-IT" sz="2000" b="1" dirty="0"/>
          </a:p>
        </p:txBody>
      </p:sp>
      <p:cxnSp>
        <p:nvCxnSpPr>
          <p:cNvPr id="15" name="Прямая со стрелкой 14"/>
          <p:cNvCxnSpPr>
            <a:stCxn id="12" idx="2"/>
          </p:cNvCxnSpPr>
          <p:nvPr/>
        </p:nvCxnSpPr>
        <p:spPr>
          <a:xfrm>
            <a:off x="4871864" y="1628800"/>
            <a:ext cx="72008" cy="1008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13" idx="2"/>
          </p:cNvCxnSpPr>
          <p:nvPr/>
        </p:nvCxnSpPr>
        <p:spPr>
          <a:xfrm flipH="1">
            <a:off x="5591944" y="1668870"/>
            <a:ext cx="523972" cy="10400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3359697" y="188640"/>
            <a:ext cx="5188985" cy="523220"/>
          </a:xfrm>
          <a:prstGeom prst="rect">
            <a:avLst/>
          </a:prstGeom>
        </p:spPr>
        <p:txBody>
          <a:bodyPr wrap="none">
            <a:spAutoFit/>
          </a:bodyPr>
          <a:lstStyle/>
          <a:p>
            <a:pPr marL="514350" indent="-514350"/>
            <a:r>
              <a:rPr lang="en-US" sz="2800" b="1" dirty="0"/>
              <a:t>Studies of the value “Z” for RE4/1</a:t>
            </a:r>
          </a:p>
        </p:txBody>
      </p:sp>
      <p:sp>
        <p:nvSpPr>
          <p:cNvPr id="20" name="Прямоугольник 19"/>
          <p:cNvSpPr/>
          <p:nvPr/>
        </p:nvSpPr>
        <p:spPr>
          <a:xfrm>
            <a:off x="7104112" y="1268761"/>
            <a:ext cx="2660728" cy="461665"/>
          </a:xfrm>
          <a:prstGeom prst="rect">
            <a:avLst/>
          </a:prstGeom>
        </p:spPr>
        <p:txBody>
          <a:bodyPr wrap="none">
            <a:spAutoFit/>
          </a:bodyPr>
          <a:lstStyle/>
          <a:p>
            <a:pPr marL="514350" indent="-514350"/>
            <a:r>
              <a:rPr lang="en-US" sz="2400" b="1" dirty="0">
                <a:solidFill>
                  <a:schemeClr val="tx1">
                    <a:lumMod val="65000"/>
                    <a:lumOff val="35000"/>
                  </a:schemeClr>
                </a:solidFill>
              </a:rPr>
              <a:t>Cross section YE/4  </a:t>
            </a:r>
          </a:p>
        </p:txBody>
      </p:sp>
      <p:sp>
        <p:nvSpPr>
          <p:cNvPr id="14" name="Прямоугольник 13"/>
          <p:cNvSpPr/>
          <p:nvPr/>
        </p:nvSpPr>
        <p:spPr>
          <a:xfrm>
            <a:off x="1847528" y="764704"/>
            <a:ext cx="3858300" cy="369332"/>
          </a:xfrm>
          <a:prstGeom prst="rect">
            <a:avLst/>
          </a:prstGeom>
        </p:spPr>
        <p:txBody>
          <a:bodyPr wrap="none">
            <a:spAutoFit/>
          </a:bodyPr>
          <a:lstStyle/>
          <a:p>
            <a:r>
              <a:rPr lang="en-US" b="1" dirty="0"/>
              <a:t>Basis on the main drawing of the CMS </a:t>
            </a:r>
            <a:endParaRPr lang="it-IT" dirty="0"/>
          </a:p>
        </p:txBody>
      </p:sp>
      <p:sp>
        <p:nvSpPr>
          <p:cNvPr id="2" name="TextBox 1"/>
          <p:cNvSpPr txBox="1"/>
          <p:nvPr/>
        </p:nvSpPr>
        <p:spPr>
          <a:xfrm>
            <a:off x="418289" y="3717032"/>
            <a:ext cx="3093396" cy="1200329"/>
          </a:xfrm>
          <a:prstGeom prst="rect">
            <a:avLst/>
          </a:prstGeom>
          <a:noFill/>
        </p:spPr>
        <p:txBody>
          <a:bodyPr wrap="square" rtlCol="0">
            <a:spAutoFit/>
          </a:bodyPr>
          <a:lstStyle/>
          <a:p>
            <a:r>
              <a:rPr lang="en-GB" dirty="0" smtClean="0"/>
              <a:t>This smaller Z value will be evaluated to find space that will allow an overlap configuration</a:t>
            </a:r>
            <a:endParaRPr lang="en-GB" dirty="0"/>
          </a:p>
        </p:txBody>
      </p:sp>
    </p:spTree>
    <p:extLst>
      <p:ext uri="{BB962C8B-B14F-4D97-AF65-F5344CB8AC3E}">
        <p14:creationId xmlns:p14="http://schemas.microsoft.com/office/powerpoint/2010/main" val="1511472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8444" y="291922"/>
            <a:ext cx="4751156" cy="707886"/>
          </a:xfrm>
          <a:prstGeom prst="rect">
            <a:avLst/>
          </a:prstGeom>
        </p:spPr>
        <p:txBody>
          <a:bodyPr wrap="square">
            <a:spAutoFit/>
          </a:bodyPr>
          <a:lstStyle/>
          <a:p>
            <a:pPr algn="ctr"/>
            <a:r>
              <a:rPr lang="en-US" sz="2000" b="1" dirty="0"/>
              <a:t>Mounting </a:t>
            </a:r>
            <a:r>
              <a:rPr lang="en-US" sz="2000" b="1" dirty="0" smtClean="0"/>
              <a:t>Plate (MP) for </a:t>
            </a:r>
            <a:r>
              <a:rPr lang="en-US" sz="2000" b="1" dirty="0"/>
              <a:t>RE4/1 </a:t>
            </a:r>
            <a:r>
              <a:rPr lang="en-US" sz="2000" b="1" dirty="0" smtClean="0"/>
              <a:t>chambers with abutted chambers. </a:t>
            </a:r>
            <a:endParaRPr lang="en-US" sz="2000" dirty="0"/>
          </a:p>
        </p:txBody>
      </p:sp>
      <p:pic>
        <p:nvPicPr>
          <p:cNvPr id="6146" name="Picture 2"/>
          <p:cNvPicPr>
            <a:picLocks noChangeAspect="1" noChangeArrowheads="1"/>
          </p:cNvPicPr>
          <p:nvPr/>
        </p:nvPicPr>
        <p:blipFill>
          <a:blip r:embed="rId2" cstate="print"/>
          <a:srcRect/>
          <a:stretch>
            <a:fillRect/>
          </a:stretch>
        </p:blipFill>
        <p:spPr bwMode="auto">
          <a:xfrm>
            <a:off x="5351995" y="1847002"/>
            <a:ext cx="6814051" cy="4172108"/>
          </a:xfrm>
          <a:prstGeom prst="rect">
            <a:avLst/>
          </a:prstGeom>
          <a:noFill/>
          <a:ln w="9525">
            <a:noFill/>
            <a:miter lim="800000"/>
            <a:headEnd/>
            <a:tailEnd/>
          </a:ln>
        </p:spPr>
      </p:pic>
      <p:grpSp>
        <p:nvGrpSpPr>
          <p:cNvPr id="7" name="Group 6"/>
          <p:cNvGrpSpPr/>
          <p:nvPr/>
        </p:nvGrpSpPr>
        <p:grpSpPr>
          <a:xfrm>
            <a:off x="5988062" y="2432360"/>
            <a:ext cx="2304256" cy="2088230"/>
            <a:chOff x="3215680" y="1484786"/>
            <a:chExt cx="2304256" cy="2088230"/>
          </a:xfrm>
        </p:grpSpPr>
        <p:sp>
          <p:nvSpPr>
            <p:cNvPr id="4" name="TextBox 3"/>
            <p:cNvSpPr txBox="1"/>
            <p:nvPr/>
          </p:nvSpPr>
          <p:spPr>
            <a:xfrm>
              <a:off x="3215680" y="1628801"/>
              <a:ext cx="1368152" cy="584775"/>
            </a:xfrm>
            <a:prstGeom prst="rect">
              <a:avLst/>
            </a:prstGeom>
            <a:solidFill>
              <a:srgbClr val="FFFF00"/>
            </a:solidFill>
            <a:ln>
              <a:solidFill>
                <a:srgbClr val="FFFF00"/>
              </a:solidFill>
            </a:ln>
          </p:spPr>
          <p:txBody>
            <a:bodyPr wrap="square" rtlCol="0">
              <a:spAutoFit/>
            </a:bodyPr>
            <a:lstStyle/>
            <a:p>
              <a:r>
                <a:rPr lang="en-US" sz="1600" b="1" i="1" dirty="0"/>
                <a:t>Mounting plates</a:t>
              </a:r>
            </a:p>
          </p:txBody>
        </p:sp>
        <p:cxnSp>
          <p:nvCxnSpPr>
            <p:cNvPr id="6" name="Прямая со стрелкой 5"/>
            <p:cNvCxnSpPr>
              <a:stCxn id="4" idx="3"/>
            </p:cNvCxnSpPr>
            <p:nvPr/>
          </p:nvCxnSpPr>
          <p:spPr>
            <a:xfrm flipV="1">
              <a:off x="4583832" y="1484786"/>
              <a:ext cx="648072" cy="436403"/>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a:stCxn id="4" idx="3"/>
            </p:cNvCxnSpPr>
            <p:nvPr/>
          </p:nvCxnSpPr>
          <p:spPr>
            <a:xfrm>
              <a:off x="4583832" y="1921188"/>
              <a:ext cx="936104" cy="64371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 idx="3"/>
            </p:cNvCxnSpPr>
            <p:nvPr/>
          </p:nvCxnSpPr>
          <p:spPr>
            <a:xfrm>
              <a:off x="4583832" y="1921188"/>
              <a:ext cx="648072" cy="16518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883975" y="5085184"/>
            <a:ext cx="2016224" cy="369332"/>
          </a:xfrm>
          <a:prstGeom prst="rect">
            <a:avLst/>
          </a:prstGeom>
          <a:noFill/>
        </p:spPr>
        <p:txBody>
          <a:bodyPr wrap="square" rtlCol="0">
            <a:spAutoFit/>
          </a:bodyPr>
          <a:lstStyle/>
          <a:p>
            <a:r>
              <a:rPr lang="en-US" b="1" dirty="0"/>
              <a:t>Thickness is 8 mm</a:t>
            </a:r>
            <a:endParaRPr lang="it-IT" b="1" dirty="0"/>
          </a:p>
        </p:txBody>
      </p:sp>
      <p:pic>
        <p:nvPicPr>
          <p:cNvPr id="12" name="Picture 3"/>
          <p:cNvPicPr>
            <a:picLocks noChangeAspect="1" noChangeArrowheads="1"/>
          </p:cNvPicPr>
          <p:nvPr/>
        </p:nvPicPr>
        <p:blipFill>
          <a:blip r:embed="rId3" cstate="print"/>
          <a:srcRect/>
          <a:stretch>
            <a:fillRect/>
          </a:stretch>
        </p:blipFill>
        <p:spPr bwMode="auto">
          <a:xfrm>
            <a:off x="524250" y="955693"/>
            <a:ext cx="3872652" cy="3028424"/>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404244" y="3128194"/>
            <a:ext cx="3551826" cy="3456384"/>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91774" y="4169345"/>
            <a:ext cx="1872208" cy="923330"/>
          </a:xfrm>
          <a:prstGeom prst="rect">
            <a:avLst/>
          </a:prstGeom>
          <a:solidFill>
            <a:schemeClr val="bg1"/>
          </a:solidFill>
        </p:spPr>
        <p:txBody>
          <a:bodyPr wrap="square" rtlCol="0">
            <a:spAutoFit/>
          </a:bodyPr>
          <a:lstStyle/>
          <a:p>
            <a:r>
              <a:rPr lang="en-US" b="1" i="1" dirty="0"/>
              <a:t>Preliminary design of the mounting plate</a:t>
            </a:r>
            <a:endParaRPr lang="it-IT" b="1" i="1" dirty="0"/>
          </a:p>
        </p:txBody>
      </p:sp>
      <p:sp>
        <p:nvSpPr>
          <p:cNvPr id="9" name="TextBox 8"/>
          <p:cNvSpPr txBox="1"/>
          <p:nvPr/>
        </p:nvSpPr>
        <p:spPr>
          <a:xfrm>
            <a:off x="5542385" y="1183414"/>
            <a:ext cx="3354480" cy="646331"/>
          </a:xfrm>
          <a:prstGeom prst="rect">
            <a:avLst/>
          </a:prstGeom>
          <a:solidFill>
            <a:srgbClr val="FFC000"/>
          </a:solidFill>
        </p:spPr>
        <p:txBody>
          <a:bodyPr wrap="square" rtlCol="0">
            <a:spAutoFit/>
          </a:bodyPr>
          <a:lstStyle/>
          <a:p>
            <a:r>
              <a:rPr lang="en-GB" dirty="0" smtClean="0"/>
              <a:t>The MP design with overlapped chambers will require more work</a:t>
            </a:r>
            <a:endParaRPr lang="en-GB" dirty="0"/>
          </a:p>
        </p:txBody>
      </p:sp>
    </p:spTree>
    <p:extLst>
      <p:ext uri="{BB962C8B-B14F-4D97-AF65-F5344CB8AC3E}">
        <p14:creationId xmlns:p14="http://schemas.microsoft.com/office/powerpoint/2010/main" val="1654886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743" y="0"/>
            <a:ext cx="4944514" cy="6858000"/>
          </a:xfrm>
          <a:prstGeom prst="rect">
            <a:avLst/>
          </a:prstGeom>
        </p:spPr>
      </p:pic>
      <p:sp>
        <p:nvSpPr>
          <p:cNvPr id="3" name="TextBox 2"/>
          <p:cNvSpPr txBox="1"/>
          <p:nvPr/>
        </p:nvSpPr>
        <p:spPr>
          <a:xfrm>
            <a:off x="420130" y="1853514"/>
            <a:ext cx="3015048" cy="2031325"/>
          </a:xfrm>
          <a:prstGeom prst="rect">
            <a:avLst/>
          </a:prstGeom>
          <a:noFill/>
        </p:spPr>
        <p:txBody>
          <a:bodyPr wrap="square" rtlCol="0">
            <a:spAutoFit/>
          </a:bodyPr>
          <a:lstStyle/>
          <a:p>
            <a:r>
              <a:rPr lang="en-GB" dirty="0" smtClean="0"/>
              <a:t>We are working on the space available. Not yet cleat but looks good as we have gained 18mm from 650mm to 668mm. All values are nominal with no tolerance given yet.</a:t>
            </a:r>
            <a:endParaRPr lang="en-GB" dirty="0"/>
          </a:p>
        </p:txBody>
      </p:sp>
    </p:spTree>
    <p:extLst>
      <p:ext uri="{BB962C8B-B14F-4D97-AF65-F5344CB8AC3E}">
        <p14:creationId xmlns:p14="http://schemas.microsoft.com/office/powerpoint/2010/main" val="1403321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Services</a:t>
            </a:r>
            <a:endParaRPr lang="en-GB" dirty="0"/>
          </a:p>
        </p:txBody>
      </p:sp>
      <p:sp>
        <p:nvSpPr>
          <p:cNvPr id="3" name="Content Placeholder 2"/>
          <p:cNvSpPr>
            <a:spLocks noGrp="1"/>
          </p:cNvSpPr>
          <p:nvPr>
            <p:ph idx="1"/>
          </p:nvPr>
        </p:nvSpPr>
        <p:spPr/>
        <p:txBody>
          <a:bodyPr/>
          <a:lstStyle/>
          <a:p>
            <a:r>
              <a:rPr lang="en-GB" dirty="0" smtClean="0"/>
              <a:t>HV cables and connectors from USC</a:t>
            </a:r>
          </a:p>
          <a:p>
            <a:r>
              <a:rPr lang="en-GB" dirty="0" smtClean="0"/>
              <a:t>LV Power from X2 crates on near and far side</a:t>
            </a:r>
          </a:p>
          <a:p>
            <a:r>
              <a:rPr lang="en-GB" dirty="0" smtClean="0"/>
              <a:t>Fibre optics Data/trigger and DCS to USC</a:t>
            </a:r>
          </a:p>
          <a:p>
            <a:r>
              <a:rPr lang="en-GB" dirty="0" smtClean="0"/>
              <a:t>Cooling </a:t>
            </a:r>
          </a:p>
          <a:p>
            <a:r>
              <a:rPr lang="en-GB" dirty="0" smtClean="0"/>
              <a:t>Gas</a:t>
            </a:r>
          </a:p>
          <a:p>
            <a:endParaRPr lang="en-GB" dirty="0"/>
          </a:p>
        </p:txBody>
      </p:sp>
      <p:sp>
        <p:nvSpPr>
          <p:cNvPr id="4" name="TextBox 3"/>
          <p:cNvSpPr txBox="1"/>
          <p:nvPr/>
        </p:nvSpPr>
        <p:spPr>
          <a:xfrm>
            <a:off x="5593404" y="3735421"/>
            <a:ext cx="4289898" cy="1200329"/>
          </a:xfrm>
          <a:prstGeom prst="rect">
            <a:avLst/>
          </a:prstGeom>
          <a:solidFill>
            <a:srgbClr val="FF0000"/>
          </a:solidFill>
        </p:spPr>
        <p:txBody>
          <a:bodyPr wrap="square" rtlCol="0">
            <a:spAutoFit/>
          </a:bodyPr>
          <a:lstStyle/>
          <a:p>
            <a:r>
              <a:rPr lang="en-GB" dirty="0" smtClean="0"/>
              <a:t>HV </a:t>
            </a:r>
            <a:r>
              <a:rPr lang="en-GB" dirty="0" err="1" smtClean="0"/>
              <a:t>Systyem</a:t>
            </a:r>
            <a:r>
              <a:rPr lang="en-GB" dirty="0" smtClean="0"/>
              <a:t> </a:t>
            </a:r>
          </a:p>
          <a:p>
            <a:r>
              <a:rPr lang="en-GB" dirty="0" smtClean="0"/>
              <a:t>LV System</a:t>
            </a:r>
          </a:p>
          <a:p>
            <a:endParaRPr lang="en-GB" dirty="0"/>
          </a:p>
          <a:p>
            <a:r>
              <a:rPr lang="en-GB" dirty="0" smtClean="0"/>
              <a:t>Invert the paths and </a:t>
            </a:r>
            <a:r>
              <a:rPr lang="en-GB" smtClean="0"/>
              <a:t>the components</a:t>
            </a:r>
            <a:endParaRPr lang="en-GB" dirty="0"/>
          </a:p>
        </p:txBody>
      </p:sp>
    </p:spTree>
    <p:extLst>
      <p:ext uri="{BB962C8B-B14F-4D97-AF65-F5344CB8AC3E}">
        <p14:creationId xmlns:p14="http://schemas.microsoft.com/office/powerpoint/2010/main" val="342104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Websites\p\project-cms-rpc-endcap\RPC\UpscopeHighEta\RPCDevelopements\RE31and41\RE31\Drawings\YE3Boki07062016\YEP3IPSid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3795"/>
            <a:ext cx="9144000" cy="5049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32304" y="5229381"/>
            <a:ext cx="1368152" cy="1200329"/>
          </a:xfrm>
          <a:prstGeom prst="rect">
            <a:avLst/>
          </a:prstGeom>
          <a:solidFill>
            <a:srgbClr val="FFC000"/>
          </a:solidFill>
        </p:spPr>
        <p:txBody>
          <a:bodyPr wrap="square" rtlCol="0">
            <a:spAutoFit/>
          </a:bodyPr>
          <a:lstStyle/>
          <a:p>
            <a:r>
              <a:rPr lang="en-GB" dirty="0"/>
              <a:t>RPC Gas Rack with spare channels</a:t>
            </a:r>
          </a:p>
        </p:txBody>
      </p:sp>
      <p:sp>
        <p:nvSpPr>
          <p:cNvPr id="5" name="TextBox 4"/>
          <p:cNvSpPr txBox="1"/>
          <p:nvPr/>
        </p:nvSpPr>
        <p:spPr>
          <a:xfrm>
            <a:off x="9300356" y="2917710"/>
            <a:ext cx="792088" cy="646331"/>
          </a:xfrm>
          <a:prstGeom prst="rect">
            <a:avLst/>
          </a:prstGeom>
          <a:solidFill>
            <a:srgbClr val="FFC000"/>
          </a:solidFill>
        </p:spPr>
        <p:txBody>
          <a:bodyPr wrap="square" rtlCol="0">
            <a:spAutoFit/>
          </a:bodyPr>
          <a:lstStyle/>
          <a:p>
            <a:r>
              <a:rPr lang="en-GB" dirty="0"/>
              <a:t>LV racks</a:t>
            </a:r>
          </a:p>
        </p:txBody>
      </p:sp>
      <p:sp>
        <p:nvSpPr>
          <p:cNvPr id="7" name="TextBox 6"/>
          <p:cNvSpPr txBox="1"/>
          <p:nvPr/>
        </p:nvSpPr>
        <p:spPr>
          <a:xfrm>
            <a:off x="2436422" y="3162419"/>
            <a:ext cx="792088" cy="646331"/>
          </a:xfrm>
          <a:prstGeom prst="rect">
            <a:avLst/>
          </a:prstGeom>
          <a:solidFill>
            <a:srgbClr val="FFC000"/>
          </a:solidFill>
        </p:spPr>
        <p:txBody>
          <a:bodyPr wrap="square" rtlCol="0">
            <a:spAutoFit/>
          </a:bodyPr>
          <a:lstStyle/>
          <a:p>
            <a:r>
              <a:rPr lang="en-GB" dirty="0"/>
              <a:t>LV racks</a:t>
            </a:r>
          </a:p>
        </p:txBody>
      </p:sp>
      <p:sp>
        <p:nvSpPr>
          <p:cNvPr id="6" name="TextBox 5"/>
          <p:cNvSpPr txBox="1"/>
          <p:nvPr/>
        </p:nvSpPr>
        <p:spPr>
          <a:xfrm>
            <a:off x="8544272" y="1052737"/>
            <a:ext cx="2123728" cy="646331"/>
          </a:xfrm>
          <a:prstGeom prst="rect">
            <a:avLst/>
          </a:prstGeom>
          <a:solidFill>
            <a:srgbClr val="FFC000"/>
          </a:solidFill>
        </p:spPr>
        <p:txBody>
          <a:bodyPr wrap="square" rtlCol="0">
            <a:spAutoFit/>
          </a:bodyPr>
          <a:lstStyle/>
          <a:p>
            <a:r>
              <a:rPr lang="en-GB" dirty="0"/>
              <a:t>Mini Cable Chains for </a:t>
            </a:r>
            <a:r>
              <a:rPr lang="en-GB" dirty="0" smtClean="0"/>
              <a:t>HV and OF</a:t>
            </a:r>
            <a:endParaRPr lang="en-GB" dirty="0"/>
          </a:p>
        </p:txBody>
      </p:sp>
      <p:sp>
        <p:nvSpPr>
          <p:cNvPr id="8" name="TextBox 7"/>
          <p:cNvSpPr txBox="1"/>
          <p:nvPr/>
        </p:nvSpPr>
        <p:spPr>
          <a:xfrm>
            <a:off x="2423592" y="409020"/>
            <a:ext cx="6336704" cy="584775"/>
          </a:xfrm>
          <a:prstGeom prst="rect">
            <a:avLst/>
          </a:prstGeom>
          <a:noFill/>
        </p:spPr>
        <p:txBody>
          <a:bodyPr wrap="square" rtlCol="0">
            <a:spAutoFit/>
          </a:bodyPr>
          <a:lstStyle/>
          <a:p>
            <a:r>
              <a:rPr lang="en-GB" sz="3200" dirty="0"/>
              <a:t>Services on YE3 serving RE3 and RE4</a:t>
            </a:r>
          </a:p>
        </p:txBody>
      </p:sp>
      <p:cxnSp>
        <p:nvCxnSpPr>
          <p:cNvPr id="10" name="Straight Arrow Connector 9"/>
          <p:cNvCxnSpPr/>
          <p:nvPr/>
        </p:nvCxnSpPr>
        <p:spPr>
          <a:xfrm>
            <a:off x="2423592" y="1758009"/>
            <a:ext cx="1082914" cy="126784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497061" y="2503024"/>
            <a:ext cx="1706200" cy="184961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8040216" y="4816059"/>
            <a:ext cx="775532" cy="917199"/>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331138" y="3212107"/>
            <a:ext cx="969218" cy="35715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184232" y="1375902"/>
            <a:ext cx="360040" cy="1729933"/>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497061" y="4352636"/>
            <a:ext cx="1696755" cy="220981"/>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91508" y="4352636"/>
            <a:ext cx="1473117" cy="289817"/>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791508" y="2625541"/>
            <a:ext cx="1464438" cy="1705632"/>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61872" y="1096735"/>
            <a:ext cx="2017477" cy="661274"/>
          </a:xfrm>
          <a:prstGeom prst="rect">
            <a:avLst/>
          </a:prstGeom>
          <a:solidFill>
            <a:srgbClr val="FFC000"/>
          </a:solidFill>
        </p:spPr>
        <p:txBody>
          <a:bodyPr wrap="square" rtlCol="0">
            <a:spAutoFit/>
          </a:bodyPr>
          <a:lstStyle/>
          <a:p>
            <a:r>
              <a:rPr lang="en-GB" dirty="0"/>
              <a:t>Mini Cable Chains for </a:t>
            </a:r>
            <a:r>
              <a:rPr lang="en-GB" dirty="0" smtClean="0"/>
              <a:t>HV and OF</a:t>
            </a:r>
            <a:endParaRPr lang="en-GB" dirty="0"/>
          </a:p>
        </p:txBody>
      </p:sp>
      <p:sp>
        <p:nvSpPr>
          <p:cNvPr id="25" name="TextBox 24"/>
          <p:cNvSpPr txBox="1"/>
          <p:nvPr/>
        </p:nvSpPr>
        <p:spPr>
          <a:xfrm>
            <a:off x="5193816" y="4111951"/>
            <a:ext cx="1597692" cy="923330"/>
          </a:xfrm>
          <a:prstGeom prst="rect">
            <a:avLst/>
          </a:prstGeom>
          <a:solidFill>
            <a:srgbClr val="FFC000"/>
          </a:solidFill>
        </p:spPr>
        <p:txBody>
          <a:bodyPr wrap="square" rtlCol="0">
            <a:spAutoFit/>
          </a:bodyPr>
          <a:lstStyle/>
          <a:p>
            <a:r>
              <a:rPr lang="en-GB" dirty="0" smtClean="0"/>
              <a:t>Space for DCC and OF Patch panels</a:t>
            </a:r>
            <a:endParaRPr lang="en-GB" dirty="0"/>
          </a:p>
        </p:txBody>
      </p:sp>
    </p:spTree>
    <p:extLst>
      <p:ext uri="{BB962C8B-B14F-4D97-AF65-F5344CB8AC3E}">
        <p14:creationId xmlns:p14="http://schemas.microsoft.com/office/powerpoint/2010/main" val="1766077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82288"/>
            <a:ext cx="8229600" cy="1143000"/>
          </a:xfrm>
        </p:spPr>
        <p:txBody>
          <a:bodyPr/>
          <a:lstStyle/>
          <a:p>
            <a:r>
              <a:rPr lang="en-GB" dirty="0" smtClean="0"/>
              <a:t>RE3/1 service passages</a:t>
            </a:r>
            <a:endParaRPr lang="en-GB" dirty="0"/>
          </a:p>
        </p:txBody>
      </p:sp>
      <p:pic>
        <p:nvPicPr>
          <p:cNvPr id="1027" name="Picture 3" descr="G:\Websites\p\project-cms-rpc-endcap\RPC\UpscopeHighEta\RPCDevelopements\RE31and41\RE31\Photos040214\0402201453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10205" y="785291"/>
            <a:ext cx="3180932" cy="238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Websites\p\project-cms-rpc-endcap\RPC\UpscopeHighEta\RPCDevelopements\RE31and41\RE31\Photos040214\0402201454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31504" y="4387339"/>
            <a:ext cx="3252940" cy="243970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Websites\p\project-cms-rpc-endcap\RPC\UpscopeHighEta\RPCDevelopements\RE31and41\RE31\Photos040214\0402201455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158193" y="3311109"/>
            <a:ext cx="3887775" cy="2915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Websites\p\project-cms-rpc-endcap\RPC\UpscopeHighEta\RPCDevelopements\RE31and41\RE31\Photos040214\0402201456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5400000">
            <a:off x="4635472" y="1833687"/>
            <a:ext cx="3367262" cy="2525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6738" y="3208955"/>
            <a:ext cx="2880320" cy="923330"/>
          </a:xfrm>
          <a:prstGeom prst="rect">
            <a:avLst/>
          </a:prstGeom>
          <a:solidFill>
            <a:srgbClr val="FFC000"/>
          </a:solidFill>
        </p:spPr>
        <p:txBody>
          <a:bodyPr wrap="square" rtlCol="0">
            <a:spAutoFit/>
          </a:bodyPr>
          <a:lstStyle/>
          <a:p>
            <a:r>
              <a:rPr lang="en-GB" dirty="0"/>
              <a:t>Service passage to the periphery </a:t>
            </a:r>
            <a:r>
              <a:rPr lang="en-GB" dirty="0" smtClean="0"/>
              <a:t>is </a:t>
            </a:r>
            <a:r>
              <a:rPr lang="en-GB" dirty="0"/>
              <a:t>under the RE3/2 &amp; </a:t>
            </a:r>
            <a:r>
              <a:rPr lang="en-GB" dirty="0" smtClean="0"/>
              <a:t>RE3/3</a:t>
            </a:r>
            <a:r>
              <a:rPr lang="en-GB" dirty="0"/>
              <a:t>.</a:t>
            </a:r>
          </a:p>
        </p:txBody>
      </p:sp>
      <p:sp>
        <p:nvSpPr>
          <p:cNvPr id="4" name="TextBox 3"/>
          <p:cNvSpPr txBox="1"/>
          <p:nvPr/>
        </p:nvSpPr>
        <p:spPr>
          <a:xfrm>
            <a:off x="7896200" y="1628801"/>
            <a:ext cx="2411760" cy="646331"/>
          </a:xfrm>
          <a:prstGeom prst="rect">
            <a:avLst/>
          </a:prstGeom>
          <a:solidFill>
            <a:srgbClr val="FFC000"/>
          </a:solidFill>
        </p:spPr>
        <p:txBody>
          <a:bodyPr wrap="square" rtlCol="0">
            <a:spAutoFit/>
          </a:bodyPr>
          <a:lstStyle/>
          <a:p>
            <a:r>
              <a:rPr lang="en-GB" dirty="0"/>
              <a:t>Space on the periphery is very limited</a:t>
            </a:r>
          </a:p>
        </p:txBody>
      </p:sp>
      <p:cxnSp>
        <p:nvCxnSpPr>
          <p:cNvPr id="11" name="Straight Arrow Connector 10"/>
          <p:cNvCxnSpPr/>
          <p:nvPr/>
        </p:nvCxnSpPr>
        <p:spPr>
          <a:xfrm>
            <a:off x="2465886" y="4135100"/>
            <a:ext cx="701012" cy="1108109"/>
          </a:xfrm>
          <a:prstGeom prst="straightConnector1">
            <a:avLst/>
          </a:prstGeom>
          <a:ln w="25400">
            <a:solidFill>
              <a:srgbClr val="00B05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789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rot="5400000">
            <a:off x="4821256" y="1400078"/>
            <a:ext cx="5812533" cy="3877630"/>
          </a:xfrm>
          <a:prstGeom prst="rect">
            <a:avLst/>
          </a:prstGeom>
          <a:noFill/>
          <a:ln w="9525">
            <a:noFill/>
            <a:miter lim="800000"/>
            <a:headEnd/>
            <a:tailEnd/>
          </a:ln>
        </p:spPr>
      </p:pic>
      <p:sp>
        <p:nvSpPr>
          <p:cNvPr id="5" name="TextBox 4"/>
          <p:cNvSpPr txBox="1"/>
          <p:nvPr/>
        </p:nvSpPr>
        <p:spPr>
          <a:xfrm>
            <a:off x="1050587" y="1984443"/>
            <a:ext cx="3035030" cy="1477328"/>
          </a:xfrm>
          <a:prstGeom prst="rect">
            <a:avLst/>
          </a:prstGeom>
          <a:noFill/>
          <a:ln>
            <a:solidFill>
              <a:schemeClr val="tx1"/>
            </a:solidFill>
          </a:ln>
        </p:spPr>
        <p:txBody>
          <a:bodyPr wrap="square" rtlCol="0">
            <a:spAutoFit/>
          </a:bodyPr>
          <a:lstStyle/>
          <a:p>
            <a:r>
              <a:rPr lang="en-GB" dirty="0" smtClean="0"/>
              <a:t>Service passage between RE4/2 and the ME4/2.</a:t>
            </a:r>
          </a:p>
          <a:p>
            <a:r>
              <a:rPr lang="en-GB" dirty="0" smtClean="0"/>
              <a:t>The problems or fears of induced noise will have to be addressed.</a:t>
            </a:r>
            <a:endParaRPr lang="en-GB" dirty="0"/>
          </a:p>
        </p:txBody>
      </p:sp>
      <p:sp>
        <p:nvSpPr>
          <p:cNvPr id="6" name="TextBox 5"/>
          <p:cNvSpPr txBox="1"/>
          <p:nvPr/>
        </p:nvSpPr>
        <p:spPr>
          <a:xfrm>
            <a:off x="1284051" y="340468"/>
            <a:ext cx="4377447" cy="584775"/>
          </a:xfrm>
          <a:prstGeom prst="rect">
            <a:avLst/>
          </a:prstGeom>
          <a:noFill/>
        </p:spPr>
        <p:txBody>
          <a:bodyPr wrap="square" rtlCol="0">
            <a:spAutoFit/>
          </a:bodyPr>
          <a:lstStyle/>
          <a:p>
            <a:r>
              <a:rPr lang="en-GB" sz="3200" dirty="0" smtClean="0"/>
              <a:t>RE4/1 service passage</a:t>
            </a:r>
            <a:endParaRPr lang="en-GB" sz="3200" dirty="0"/>
          </a:p>
        </p:txBody>
      </p:sp>
      <p:cxnSp>
        <p:nvCxnSpPr>
          <p:cNvPr id="8" name="Straight Arrow Connector 7"/>
          <p:cNvCxnSpPr/>
          <p:nvPr/>
        </p:nvCxnSpPr>
        <p:spPr>
          <a:xfrm flipV="1">
            <a:off x="4085617" y="3210129"/>
            <a:ext cx="4883285" cy="25164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85617" y="3461771"/>
            <a:ext cx="4140740" cy="163228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38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5157" y="2318770"/>
            <a:ext cx="5084323" cy="3813242"/>
          </a:xfrm>
          <a:prstGeom prst="rect">
            <a:avLst/>
          </a:prstGeom>
        </p:spPr>
      </p:pic>
      <p:sp>
        <p:nvSpPr>
          <p:cNvPr id="5" name="TextBox 4"/>
          <p:cNvSpPr txBox="1"/>
          <p:nvPr/>
        </p:nvSpPr>
        <p:spPr>
          <a:xfrm>
            <a:off x="1322961" y="311684"/>
            <a:ext cx="7179013" cy="1077218"/>
          </a:xfrm>
          <a:prstGeom prst="rect">
            <a:avLst/>
          </a:prstGeom>
          <a:noFill/>
        </p:spPr>
        <p:txBody>
          <a:bodyPr wrap="square" rtlCol="0">
            <a:spAutoFit/>
          </a:bodyPr>
          <a:lstStyle/>
          <a:p>
            <a:r>
              <a:rPr lang="en-GB" sz="3200" dirty="0" smtClean="0"/>
              <a:t>Mini Cable chains between the YE3 and YE1 and its PP are very full.</a:t>
            </a:r>
            <a:endParaRPr lang="en-GB" sz="3200" dirty="0"/>
          </a:p>
        </p:txBody>
      </p:sp>
      <p:sp>
        <p:nvSpPr>
          <p:cNvPr id="6" name="TextBox 5"/>
          <p:cNvSpPr txBox="1"/>
          <p:nvPr/>
        </p:nvSpPr>
        <p:spPr>
          <a:xfrm>
            <a:off x="8174475" y="1750050"/>
            <a:ext cx="1225685" cy="369332"/>
          </a:xfrm>
          <a:prstGeom prst="rect">
            <a:avLst/>
          </a:prstGeom>
          <a:noFill/>
        </p:spPr>
        <p:txBody>
          <a:bodyPr wrap="square" rtlCol="0">
            <a:spAutoFit/>
          </a:bodyPr>
          <a:lstStyle/>
          <a:p>
            <a:r>
              <a:rPr lang="en-GB" dirty="0" smtClean="0"/>
              <a:t>X3S51 Far</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55" y="2675107"/>
            <a:ext cx="4993532" cy="3745149"/>
          </a:xfrm>
          <a:prstGeom prst="rect">
            <a:avLst/>
          </a:prstGeom>
        </p:spPr>
      </p:pic>
      <p:sp>
        <p:nvSpPr>
          <p:cNvPr id="8" name="TextBox 7"/>
          <p:cNvSpPr txBox="1"/>
          <p:nvPr/>
        </p:nvSpPr>
        <p:spPr>
          <a:xfrm>
            <a:off x="1504544" y="1934716"/>
            <a:ext cx="3242553" cy="646331"/>
          </a:xfrm>
          <a:prstGeom prst="rect">
            <a:avLst/>
          </a:prstGeom>
          <a:noFill/>
        </p:spPr>
        <p:txBody>
          <a:bodyPr wrap="square" rtlCol="0">
            <a:spAutoFit/>
          </a:bodyPr>
          <a:lstStyle/>
          <a:p>
            <a:r>
              <a:rPr lang="en-GB" dirty="0" smtClean="0"/>
              <a:t>X3V51 Near, there is some space for small HV cables and some FO</a:t>
            </a:r>
            <a:endParaRPr lang="en-GB" dirty="0"/>
          </a:p>
        </p:txBody>
      </p:sp>
    </p:spTree>
    <p:extLst>
      <p:ext uri="{BB962C8B-B14F-4D97-AF65-F5344CB8AC3E}">
        <p14:creationId xmlns:p14="http://schemas.microsoft.com/office/powerpoint/2010/main" val="168968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3815" y="1070920"/>
            <a:ext cx="6689563" cy="523220"/>
          </a:xfrm>
          <a:prstGeom prst="rect">
            <a:avLst/>
          </a:prstGeom>
          <a:noFill/>
        </p:spPr>
        <p:txBody>
          <a:bodyPr wrap="square" rtlCol="0">
            <a:spAutoFit/>
          </a:bodyPr>
          <a:lstStyle/>
          <a:p>
            <a:r>
              <a:rPr lang="en-GB" sz="2800" dirty="0" smtClean="0"/>
              <a:t>Mini Cable chain Installation and Occupation </a:t>
            </a:r>
            <a:endParaRPr lang="en-GB" sz="2800" dirty="0"/>
          </a:p>
        </p:txBody>
      </p:sp>
      <p:sp>
        <p:nvSpPr>
          <p:cNvPr id="5" name="TextBox 4"/>
          <p:cNvSpPr txBox="1"/>
          <p:nvPr/>
        </p:nvSpPr>
        <p:spPr>
          <a:xfrm>
            <a:off x="1556950" y="2084172"/>
            <a:ext cx="10635050" cy="3139321"/>
          </a:xfrm>
          <a:prstGeom prst="rect">
            <a:avLst/>
          </a:prstGeom>
          <a:noFill/>
        </p:spPr>
        <p:txBody>
          <a:bodyPr wrap="square" rtlCol="0">
            <a:spAutoFit/>
          </a:bodyPr>
          <a:lstStyle/>
          <a:p>
            <a:r>
              <a:rPr lang="en-GB" dirty="0" smtClean="0"/>
              <a:t>HV Cable	  2 options</a:t>
            </a:r>
            <a:r>
              <a:rPr lang="en-GB" dirty="0"/>
              <a:t>	</a:t>
            </a:r>
            <a:r>
              <a:rPr lang="en-GB" dirty="0" smtClean="0"/>
              <a:t>Original 4 conductor (2 </a:t>
            </a:r>
            <a:r>
              <a:rPr lang="en-GB" dirty="0" err="1" smtClean="0"/>
              <a:t>ch</a:t>
            </a:r>
            <a:r>
              <a:rPr lang="en-GB" dirty="0" smtClean="0"/>
              <a:t> dia. 7.3mm) for the 3 pole connector </a:t>
            </a:r>
            <a:r>
              <a:rPr lang="en-GB" dirty="0" smtClean="0"/>
              <a:t>= 19.2cm2</a:t>
            </a:r>
            <a:endParaRPr lang="en-GB" dirty="0" smtClean="0"/>
          </a:p>
          <a:p>
            <a:endParaRPr lang="en-GB" dirty="0" smtClean="0"/>
          </a:p>
          <a:p>
            <a:r>
              <a:rPr lang="en-GB" dirty="0" smtClean="0"/>
              <a:t>			USC </a:t>
            </a:r>
            <a:r>
              <a:rPr lang="en-GB" dirty="0" smtClean="0"/>
              <a:t>coaxial cable (dia. 5.0mm) for </a:t>
            </a:r>
            <a:r>
              <a:rPr lang="en-GB" dirty="0" smtClean="0"/>
              <a:t>"</a:t>
            </a:r>
            <a:r>
              <a:rPr lang="en-GB" dirty="0" smtClean="0"/>
              <a:t>Jupiter” </a:t>
            </a:r>
            <a:r>
              <a:rPr lang="en-GB" dirty="0" smtClean="0"/>
              <a:t>style connector  </a:t>
            </a:r>
            <a:r>
              <a:rPr lang="en-GB" dirty="0" smtClean="0"/>
              <a:t>  = 18.0cm2</a:t>
            </a:r>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OF </a:t>
            </a:r>
            <a:r>
              <a:rPr lang="en-GB" dirty="0" smtClean="0"/>
              <a:t>for Data/Trigger and DCS		Using MPO OF requires few dia. 3mm fibres per station. They will have to 				be installed in a rigid conduit for protection and installation. </a:t>
            </a:r>
          </a:p>
          <a:p>
            <a:r>
              <a:rPr lang="en-GB" dirty="0"/>
              <a:t>	</a:t>
            </a:r>
            <a:r>
              <a:rPr lang="en-GB" dirty="0" smtClean="0"/>
              <a:t>			One conduit dia. </a:t>
            </a:r>
            <a:r>
              <a:rPr lang="en-GB" dirty="0" err="1" smtClean="0"/>
              <a:t>XXmm</a:t>
            </a:r>
            <a:r>
              <a:rPr lang="en-GB" dirty="0" smtClean="0"/>
              <a:t>	</a:t>
            </a:r>
            <a:endParaRPr lang="en-GB" dirty="0"/>
          </a:p>
        </p:txBody>
      </p:sp>
      <p:pic>
        <p:nvPicPr>
          <p:cNvPr id="6" name="Picture 5"/>
          <p:cNvPicPr>
            <a:picLocks noChangeAspect="1"/>
          </p:cNvPicPr>
          <p:nvPr/>
        </p:nvPicPr>
        <p:blipFill>
          <a:blip r:embed="rId2"/>
          <a:stretch>
            <a:fillRect/>
          </a:stretch>
        </p:blipFill>
        <p:spPr>
          <a:xfrm>
            <a:off x="671208" y="4748116"/>
            <a:ext cx="3974836" cy="1930817"/>
          </a:xfrm>
          <a:prstGeom prst="rect">
            <a:avLst/>
          </a:prstGeom>
        </p:spPr>
      </p:pic>
    </p:spTree>
    <p:extLst>
      <p:ext uri="{BB962C8B-B14F-4D97-AF65-F5344CB8AC3E}">
        <p14:creationId xmlns:p14="http://schemas.microsoft.com/office/powerpoint/2010/main" val="98633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Covered topics</a:t>
            </a:r>
            <a:endParaRPr lang="en-GB" dirty="0"/>
          </a:p>
        </p:txBody>
      </p:sp>
      <p:sp>
        <p:nvSpPr>
          <p:cNvPr id="3" name="Content Placeholder 2"/>
          <p:cNvSpPr>
            <a:spLocks noGrp="1"/>
          </p:cNvSpPr>
          <p:nvPr>
            <p:ph idx="1"/>
          </p:nvPr>
        </p:nvSpPr>
        <p:spPr/>
        <p:txBody>
          <a:bodyPr/>
          <a:lstStyle/>
          <a:p>
            <a:endParaRPr lang="en-GB" dirty="0" smtClean="0"/>
          </a:p>
          <a:p>
            <a:endParaRPr lang="en-GB" dirty="0"/>
          </a:p>
          <a:p>
            <a:pPr algn="ctr"/>
            <a:r>
              <a:rPr lang="en-GB" dirty="0" smtClean="0"/>
              <a:t>Chamber, available volume</a:t>
            </a:r>
            <a:endParaRPr lang="en-GB" dirty="0" smtClean="0"/>
          </a:p>
          <a:p>
            <a:pPr algn="ctr"/>
            <a:r>
              <a:rPr lang="en-GB" dirty="0" smtClean="0"/>
              <a:t>Electronics read out volumes</a:t>
            </a:r>
            <a:endParaRPr lang="en-GB" dirty="0" smtClean="0"/>
          </a:p>
          <a:p>
            <a:pPr algn="ctr"/>
            <a:r>
              <a:rPr lang="en-GB" dirty="0" smtClean="0"/>
              <a:t>Services </a:t>
            </a:r>
            <a:r>
              <a:rPr lang="en-GB" dirty="0" smtClean="0"/>
              <a:t>routing</a:t>
            </a:r>
          </a:p>
          <a:p>
            <a:endParaRPr lang="en-GB" dirty="0"/>
          </a:p>
        </p:txBody>
      </p:sp>
    </p:spTree>
    <p:extLst>
      <p:ext uri="{BB962C8B-B14F-4D97-AF65-F5344CB8AC3E}">
        <p14:creationId xmlns:p14="http://schemas.microsoft.com/office/powerpoint/2010/main" val="162943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9377464" y="550267"/>
            <a:ext cx="633919" cy="5933872"/>
          </a:xfrm>
          <a:prstGeom prst="rect">
            <a:avLst/>
          </a:prstGeom>
          <a:pattFill prst="wdDnDiag">
            <a:fgClr>
              <a:schemeClr val="accent4"/>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662790" y="992220"/>
            <a:ext cx="503405" cy="398834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125494" y="992221"/>
            <a:ext cx="296693" cy="398834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08306" y="766864"/>
            <a:ext cx="710119" cy="369651"/>
          </a:xfrm>
          <a:prstGeom prst="rect">
            <a:avLst/>
          </a:prstGeom>
          <a:noFill/>
        </p:spPr>
        <p:txBody>
          <a:bodyPr wrap="square" rtlCol="0">
            <a:spAutoFit/>
          </a:bodyPr>
          <a:lstStyle/>
          <a:p>
            <a:r>
              <a:rPr lang="en-GB" dirty="0" smtClean="0"/>
              <a:t>YE3</a:t>
            </a:r>
            <a:endParaRPr lang="en-GB" dirty="0"/>
          </a:p>
        </p:txBody>
      </p:sp>
      <p:sp>
        <p:nvSpPr>
          <p:cNvPr id="7" name="TextBox 6"/>
          <p:cNvSpPr txBox="1"/>
          <p:nvPr/>
        </p:nvSpPr>
        <p:spPr>
          <a:xfrm>
            <a:off x="5140254" y="814286"/>
            <a:ext cx="710119" cy="369651"/>
          </a:xfrm>
          <a:prstGeom prst="rect">
            <a:avLst/>
          </a:prstGeom>
          <a:noFill/>
        </p:spPr>
        <p:txBody>
          <a:bodyPr wrap="square" rtlCol="0">
            <a:spAutoFit/>
          </a:bodyPr>
          <a:lstStyle/>
          <a:p>
            <a:r>
              <a:rPr lang="en-GB" dirty="0" smtClean="0"/>
              <a:t>YE1</a:t>
            </a:r>
            <a:endParaRPr lang="en-GB" dirty="0"/>
          </a:p>
        </p:txBody>
      </p:sp>
      <p:sp>
        <p:nvSpPr>
          <p:cNvPr id="8" name="Trapezoid 7"/>
          <p:cNvSpPr/>
          <p:nvPr/>
        </p:nvSpPr>
        <p:spPr>
          <a:xfrm rot="10800000">
            <a:off x="1575881" y="2709154"/>
            <a:ext cx="535022" cy="612842"/>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rapezoid 8"/>
          <p:cNvSpPr/>
          <p:nvPr/>
        </p:nvSpPr>
        <p:spPr>
          <a:xfrm rot="10800000">
            <a:off x="1690992" y="2709154"/>
            <a:ext cx="304800" cy="309663"/>
          </a:xfrm>
          <a:prstGeom prst="trapezoi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apezoid 12"/>
          <p:cNvSpPr/>
          <p:nvPr/>
        </p:nvSpPr>
        <p:spPr>
          <a:xfrm rot="10800000">
            <a:off x="2534054" y="2739149"/>
            <a:ext cx="535022" cy="612842"/>
          </a:xfrm>
          <a:prstGeom prst="trapezoi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apezoid 11"/>
          <p:cNvSpPr/>
          <p:nvPr/>
        </p:nvSpPr>
        <p:spPr>
          <a:xfrm rot="10800000">
            <a:off x="2634573" y="2739149"/>
            <a:ext cx="304800" cy="309663"/>
          </a:xfrm>
          <a:prstGeom prst="trapezoid">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ube 13"/>
          <p:cNvSpPr/>
          <p:nvPr/>
        </p:nvSpPr>
        <p:spPr>
          <a:xfrm>
            <a:off x="5857672" y="3745148"/>
            <a:ext cx="513945" cy="865762"/>
          </a:xfrm>
          <a:prstGeom prst="cube">
            <a:avLst>
              <a:gd name="adj" fmla="val 13643"/>
            </a:avLst>
          </a:prstGeom>
          <a:solidFill>
            <a:schemeClr val="accent5">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9377464" y="564524"/>
            <a:ext cx="0" cy="59338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Cube 16"/>
          <p:cNvSpPr/>
          <p:nvPr/>
        </p:nvSpPr>
        <p:spPr>
          <a:xfrm>
            <a:off x="10592032" y="1441476"/>
            <a:ext cx="903050" cy="1921212"/>
          </a:xfrm>
          <a:prstGeom prst="cube">
            <a:avLst>
              <a:gd name="adj" fmla="val 26892"/>
            </a:avLst>
          </a:prstGeom>
          <a:solidFill>
            <a:srgbClr val="00B0F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592032" y="992220"/>
            <a:ext cx="1274324" cy="369332"/>
          </a:xfrm>
          <a:prstGeom prst="rect">
            <a:avLst/>
          </a:prstGeom>
          <a:noFill/>
        </p:spPr>
        <p:txBody>
          <a:bodyPr wrap="square" rtlCol="0">
            <a:spAutoFit/>
          </a:bodyPr>
          <a:lstStyle/>
          <a:p>
            <a:r>
              <a:rPr lang="en-GB" dirty="0" smtClean="0"/>
              <a:t>USC Racks</a:t>
            </a:r>
            <a:endParaRPr lang="en-GB" dirty="0"/>
          </a:p>
        </p:txBody>
      </p:sp>
      <p:sp>
        <p:nvSpPr>
          <p:cNvPr id="20" name="Block Arc 19"/>
          <p:cNvSpPr/>
          <p:nvPr/>
        </p:nvSpPr>
        <p:spPr>
          <a:xfrm rot="16200000">
            <a:off x="1522381" y="1832043"/>
            <a:ext cx="573932" cy="573932"/>
          </a:xfrm>
          <a:prstGeom prst="blockArc">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Block Arc 20"/>
          <p:cNvSpPr/>
          <p:nvPr/>
        </p:nvSpPr>
        <p:spPr>
          <a:xfrm rot="5400000">
            <a:off x="5317786" y="1832043"/>
            <a:ext cx="573932" cy="573932"/>
          </a:xfrm>
          <a:prstGeom prst="blockArc">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ectangle 21"/>
          <p:cNvSpPr/>
          <p:nvPr/>
        </p:nvSpPr>
        <p:spPr>
          <a:xfrm>
            <a:off x="1801237" y="1832043"/>
            <a:ext cx="3803515" cy="14267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5544763" y="3332537"/>
            <a:ext cx="943587" cy="369332"/>
          </a:xfrm>
          <a:prstGeom prst="rect">
            <a:avLst/>
          </a:prstGeom>
          <a:noFill/>
        </p:spPr>
        <p:txBody>
          <a:bodyPr wrap="square" rtlCol="0">
            <a:spAutoFit/>
          </a:bodyPr>
          <a:lstStyle/>
          <a:p>
            <a:r>
              <a:rPr lang="en-GB" dirty="0" smtClean="0"/>
              <a:t>YE1 PP</a:t>
            </a:r>
            <a:endParaRPr lang="en-GB" dirty="0"/>
          </a:p>
        </p:txBody>
      </p:sp>
      <p:sp>
        <p:nvSpPr>
          <p:cNvPr id="33" name="Block Arc 32"/>
          <p:cNvSpPr/>
          <p:nvPr/>
        </p:nvSpPr>
        <p:spPr>
          <a:xfrm rot="16200000">
            <a:off x="4857440" y="5425889"/>
            <a:ext cx="936000" cy="936000"/>
          </a:xfrm>
          <a:prstGeom prst="blockArc">
            <a:avLst>
              <a:gd name="adj1" fmla="val 10800000"/>
              <a:gd name="adj2" fmla="val 0"/>
              <a:gd name="adj3" fmla="val 16258"/>
            </a:avLst>
          </a:prstGeom>
          <a:solidFill>
            <a:schemeClr val="accent4">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Block Arc 33"/>
          <p:cNvSpPr/>
          <p:nvPr/>
        </p:nvSpPr>
        <p:spPr>
          <a:xfrm rot="5400000">
            <a:off x="7374296" y="5435632"/>
            <a:ext cx="936000" cy="936000"/>
          </a:xfrm>
          <a:prstGeom prst="blockArc">
            <a:avLst>
              <a:gd name="adj1" fmla="val 10800000"/>
              <a:gd name="adj2" fmla="val 0"/>
              <a:gd name="adj3" fmla="val 16258"/>
            </a:avLst>
          </a:prstGeom>
          <a:solidFill>
            <a:schemeClr val="accent4">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p:cNvSpPr/>
          <p:nvPr/>
        </p:nvSpPr>
        <p:spPr>
          <a:xfrm>
            <a:off x="5325440" y="6204100"/>
            <a:ext cx="2527234" cy="16753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2738334" y="1528864"/>
            <a:ext cx="1918067" cy="338554"/>
          </a:xfrm>
          <a:prstGeom prst="rect">
            <a:avLst/>
          </a:prstGeom>
          <a:noFill/>
        </p:spPr>
        <p:txBody>
          <a:bodyPr wrap="square" rtlCol="0">
            <a:spAutoFit/>
          </a:bodyPr>
          <a:lstStyle/>
          <a:p>
            <a:r>
              <a:rPr lang="en-GB" sz="1600" dirty="0" smtClean="0"/>
              <a:t>Mini Cable Chains</a:t>
            </a:r>
            <a:endParaRPr lang="en-GB" sz="1600" dirty="0"/>
          </a:p>
        </p:txBody>
      </p:sp>
      <p:sp>
        <p:nvSpPr>
          <p:cNvPr id="37" name="TextBox 36"/>
          <p:cNvSpPr txBox="1"/>
          <p:nvPr/>
        </p:nvSpPr>
        <p:spPr>
          <a:xfrm>
            <a:off x="6017903" y="5875538"/>
            <a:ext cx="1918067" cy="338554"/>
          </a:xfrm>
          <a:prstGeom prst="rect">
            <a:avLst/>
          </a:prstGeom>
          <a:noFill/>
        </p:spPr>
        <p:txBody>
          <a:bodyPr wrap="square" rtlCol="0">
            <a:spAutoFit/>
          </a:bodyPr>
          <a:lstStyle/>
          <a:p>
            <a:r>
              <a:rPr lang="en-GB" sz="1600" dirty="0" smtClean="0"/>
              <a:t>Main Cable Chains</a:t>
            </a:r>
            <a:endParaRPr lang="en-GB" sz="1600" dirty="0"/>
          </a:p>
        </p:txBody>
      </p:sp>
      <p:sp>
        <p:nvSpPr>
          <p:cNvPr id="39" name="TextBox 38"/>
          <p:cNvSpPr txBox="1"/>
          <p:nvPr/>
        </p:nvSpPr>
        <p:spPr>
          <a:xfrm>
            <a:off x="8346738" y="474222"/>
            <a:ext cx="787940" cy="377758"/>
          </a:xfrm>
          <a:prstGeom prst="rect">
            <a:avLst/>
          </a:prstGeom>
          <a:solidFill>
            <a:srgbClr val="FFC000"/>
          </a:solidFill>
        </p:spPr>
        <p:txBody>
          <a:bodyPr wrap="square" rtlCol="0">
            <a:spAutoFit/>
          </a:bodyPr>
          <a:lstStyle/>
          <a:p>
            <a:r>
              <a:rPr lang="en-GB" dirty="0" smtClean="0"/>
              <a:t>UXC</a:t>
            </a:r>
            <a:endParaRPr lang="en-GB" dirty="0"/>
          </a:p>
        </p:txBody>
      </p:sp>
      <p:sp>
        <p:nvSpPr>
          <p:cNvPr id="40" name="TextBox 39"/>
          <p:cNvSpPr txBox="1"/>
          <p:nvPr/>
        </p:nvSpPr>
        <p:spPr>
          <a:xfrm>
            <a:off x="10212426" y="471789"/>
            <a:ext cx="787940" cy="377758"/>
          </a:xfrm>
          <a:prstGeom prst="rect">
            <a:avLst/>
          </a:prstGeom>
          <a:solidFill>
            <a:srgbClr val="FFC000"/>
          </a:solidFill>
          <a:ln>
            <a:solidFill>
              <a:srgbClr val="FFC000"/>
            </a:solidFill>
          </a:ln>
        </p:spPr>
        <p:txBody>
          <a:bodyPr wrap="square" rtlCol="0">
            <a:spAutoFit/>
          </a:bodyPr>
          <a:lstStyle/>
          <a:p>
            <a:r>
              <a:rPr lang="en-GB" dirty="0" smtClean="0"/>
              <a:t>USC</a:t>
            </a:r>
            <a:endParaRPr lang="en-GB" dirty="0"/>
          </a:p>
        </p:txBody>
      </p:sp>
      <p:sp>
        <p:nvSpPr>
          <p:cNvPr id="42" name="Freeform 41"/>
          <p:cNvSpPr/>
          <p:nvPr/>
        </p:nvSpPr>
        <p:spPr>
          <a:xfrm>
            <a:off x="1819072" y="2292451"/>
            <a:ext cx="1129521" cy="450749"/>
          </a:xfrm>
          <a:custGeom>
            <a:avLst/>
            <a:gdLst>
              <a:gd name="connsiteX0" fmla="*/ 0 w 1129521"/>
              <a:gd name="connsiteY0" fmla="*/ 13004 h 450749"/>
              <a:gd name="connsiteX1" fmla="*/ 379379 w 1129521"/>
              <a:gd name="connsiteY1" fmla="*/ 3277 h 450749"/>
              <a:gd name="connsiteX2" fmla="*/ 719847 w 1129521"/>
              <a:gd name="connsiteY2" fmla="*/ 3277 h 450749"/>
              <a:gd name="connsiteX3" fmla="*/ 963039 w 1129521"/>
              <a:gd name="connsiteY3" fmla="*/ 42187 h 450749"/>
              <a:gd name="connsiteX4" fmla="*/ 1108954 w 1129521"/>
              <a:gd name="connsiteY4" fmla="*/ 197830 h 450749"/>
              <a:gd name="connsiteX5" fmla="*/ 1128409 w 1129521"/>
              <a:gd name="connsiteY5" fmla="*/ 334017 h 450749"/>
              <a:gd name="connsiteX6" fmla="*/ 1108954 w 1129521"/>
              <a:gd name="connsiteY6" fmla="*/ 421566 h 450749"/>
              <a:gd name="connsiteX7" fmla="*/ 1108954 w 1129521"/>
              <a:gd name="connsiteY7" fmla="*/ 450749 h 450749"/>
              <a:gd name="connsiteX8" fmla="*/ 1108954 w 1129521"/>
              <a:gd name="connsiteY8" fmla="*/ 450749 h 4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521" h="450749">
                <a:moveTo>
                  <a:pt x="0" y="13004"/>
                </a:moveTo>
                <a:lnTo>
                  <a:pt x="379379" y="3277"/>
                </a:lnTo>
                <a:cubicBezTo>
                  <a:pt x="499353" y="1656"/>
                  <a:pt x="622570" y="-3208"/>
                  <a:pt x="719847" y="3277"/>
                </a:cubicBezTo>
                <a:cubicBezTo>
                  <a:pt x="817124" y="9762"/>
                  <a:pt x="898188" y="9761"/>
                  <a:pt x="963039" y="42187"/>
                </a:cubicBezTo>
                <a:cubicBezTo>
                  <a:pt x="1027890" y="74613"/>
                  <a:pt x="1081392" y="149192"/>
                  <a:pt x="1108954" y="197830"/>
                </a:cubicBezTo>
                <a:cubicBezTo>
                  <a:pt x="1136516" y="246468"/>
                  <a:pt x="1128409" y="296728"/>
                  <a:pt x="1128409" y="334017"/>
                </a:cubicBezTo>
                <a:cubicBezTo>
                  <a:pt x="1128409" y="371306"/>
                  <a:pt x="1112196" y="402111"/>
                  <a:pt x="1108954" y="421566"/>
                </a:cubicBezTo>
                <a:cubicBezTo>
                  <a:pt x="1105712" y="441021"/>
                  <a:pt x="1108954" y="450749"/>
                  <a:pt x="1108954" y="450749"/>
                </a:cubicBezTo>
                <a:lnTo>
                  <a:pt x="1108954" y="450749"/>
                </a:ln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1819072" y="2361983"/>
            <a:ext cx="429097" cy="342306"/>
          </a:xfrm>
          <a:custGeom>
            <a:avLst/>
            <a:gdLst>
              <a:gd name="connsiteX0" fmla="*/ 0 w 429097"/>
              <a:gd name="connsiteY0" fmla="*/ 1838 h 342306"/>
              <a:gd name="connsiteX1" fmla="*/ 204281 w 429097"/>
              <a:gd name="connsiteY1" fmla="*/ 11566 h 342306"/>
              <a:gd name="connsiteX2" fmla="*/ 418290 w 429097"/>
              <a:gd name="connsiteY2" fmla="*/ 89387 h 342306"/>
              <a:gd name="connsiteX3" fmla="*/ 379379 w 429097"/>
              <a:gd name="connsiteY3" fmla="*/ 225574 h 342306"/>
              <a:gd name="connsiteX4" fmla="*/ 223737 w 429097"/>
              <a:gd name="connsiteY4" fmla="*/ 254757 h 342306"/>
              <a:gd name="connsiteX5" fmla="*/ 87549 w 429097"/>
              <a:gd name="connsiteY5" fmla="*/ 274213 h 342306"/>
              <a:gd name="connsiteX6" fmla="*/ 48639 w 429097"/>
              <a:gd name="connsiteY6" fmla="*/ 342306 h 342306"/>
              <a:gd name="connsiteX7" fmla="*/ 48639 w 429097"/>
              <a:gd name="connsiteY7" fmla="*/ 342306 h 34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97" h="342306">
                <a:moveTo>
                  <a:pt x="0" y="1838"/>
                </a:moveTo>
                <a:cubicBezTo>
                  <a:pt x="67283" y="-594"/>
                  <a:pt x="134566" y="-3025"/>
                  <a:pt x="204281" y="11566"/>
                </a:cubicBezTo>
                <a:cubicBezTo>
                  <a:pt x="273996" y="26157"/>
                  <a:pt x="389107" y="53719"/>
                  <a:pt x="418290" y="89387"/>
                </a:cubicBezTo>
                <a:cubicBezTo>
                  <a:pt x="447473" y="125055"/>
                  <a:pt x="411805" y="198012"/>
                  <a:pt x="379379" y="225574"/>
                </a:cubicBezTo>
                <a:cubicBezTo>
                  <a:pt x="346954" y="253136"/>
                  <a:pt x="272375" y="246651"/>
                  <a:pt x="223737" y="254757"/>
                </a:cubicBezTo>
                <a:cubicBezTo>
                  <a:pt x="175099" y="262864"/>
                  <a:pt x="116732" y="259622"/>
                  <a:pt x="87549" y="274213"/>
                </a:cubicBezTo>
                <a:cubicBezTo>
                  <a:pt x="58366" y="288804"/>
                  <a:pt x="48639" y="342306"/>
                  <a:pt x="48639" y="342306"/>
                </a:cubicBezTo>
                <a:lnTo>
                  <a:pt x="48639" y="342306"/>
                </a:ln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5317428" y="2321592"/>
            <a:ext cx="548351" cy="1830317"/>
          </a:xfrm>
          <a:custGeom>
            <a:avLst/>
            <a:gdLst>
              <a:gd name="connsiteX0" fmla="*/ 275976 w 548351"/>
              <a:gd name="connsiteY0" fmla="*/ 13756 h 1823101"/>
              <a:gd name="connsiteX1" fmla="*/ 149517 w 548351"/>
              <a:gd name="connsiteY1" fmla="*/ 4029 h 1823101"/>
              <a:gd name="connsiteX2" fmla="*/ 23057 w 548351"/>
              <a:gd name="connsiteY2" fmla="*/ 72122 h 1823101"/>
              <a:gd name="connsiteX3" fmla="*/ 3602 w 548351"/>
              <a:gd name="connsiteY3" fmla="*/ 140216 h 1823101"/>
              <a:gd name="connsiteX4" fmla="*/ 3602 w 548351"/>
              <a:gd name="connsiteY4" fmla="*/ 344497 h 1823101"/>
              <a:gd name="connsiteX5" fmla="*/ 3602 w 548351"/>
              <a:gd name="connsiteY5" fmla="*/ 519595 h 1823101"/>
              <a:gd name="connsiteX6" fmla="*/ 52240 w 548351"/>
              <a:gd name="connsiteY6" fmla="*/ 772514 h 1823101"/>
              <a:gd name="connsiteX7" fmla="*/ 32785 w 548351"/>
              <a:gd name="connsiteY7" fmla="*/ 1083799 h 1823101"/>
              <a:gd name="connsiteX8" fmla="*/ 91151 w 548351"/>
              <a:gd name="connsiteY8" fmla="*/ 1326990 h 1823101"/>
              <a:gd name="connsiteX9" fmla="*/ 188427 w 548351"/>
              <a:gd name="connsiteY9" fmla="*/ 1696641 h 1823101"/>
              <a:gd name="connsiteX10" fmla="*/ 363525 w 548351"/>
              <a:gd name="connsiteY10" fmla="*/ 1793918 h 1823101"/>
              <a:gd name="connsiteX11" fmla="*/ 548351 w 548351"/>
              <a:gd name="connsiteY11" fmla="*/ 1823101 h 1823101"/>
              <a:gd name="connsiteX12" fmla="*/ 548351 w 548351"/>
              <a:gd name="connsiteY12" fmla="*/ 1823101 h 1823101"/>
              <a:gd name="connsiteX0" fmla="*/ 274536 w 546911"/>
              <a:gd name="connsiteY0" fmla="*/ 13756 h 1823101"/>
              <a:gd name="connsiteX1" fmla="*/ 148077 w 546911"/>
              <a:gd name="connsiteY1" fmla="*/ 4029 h 1823101"/>
              <a:gd name="connsiteX2" fmla="*/ 21617 w 546911"/>
              <a:gd name="connsiteY2" fmla="*/ 72122 h 1823101"/>
              <a:gd name="connsiteX3" fmla="*/ 2162 w 546911"/>
              <a:gd name="connsiteY3" fmla="*/ 140216 h 1823101"/>
              <a:gd name="connsiteX4" fmla="*/ 2162 w 546911"/>
              <a:gd name="connsiteY4" fmla="*/ 344497 h 1823101"/>
              <a:gd name="connsiteX5" fmla="*/ 2162 w 546911"/>
              <a:gd name="connsiteY5" fmla="*/ 519595 h 1823101"/>
              <a:gd name="connsiteX6" fmla="*/ 2162 w 546911"/>
              <a:gd name="connsiteY6" fmla="*/ 753058 h 1823101"/>
              <a:gd name="connsiteX7" fmla="*/ 31345 w 546911"/>
              <a:gd name="connsiteY7" fmla="*/ 1083799 h 1823101"/>
              <a:gd name="connsiteX8" fmla="*/ 89711 w 546911"/>
              <a:gd name="connsiteY8" fmla="*/ 1326990 h 1823101"/>
              <a:gd name="connsiteX9" fmla="*/ 186987 w 546911"/>
              <a:gd name="connsiteY9" fmla="*/ 1696641 h 1823101"/>
              <a:gd name="connsiteX10" fmla="*/ 362085 w 546911"/>
              <a:gd name="connsiteY10" fmla="*/ 1793918 h 1823101"/>
              <a:gd name="connsiteX11" fmla="*/ 546911 w 546911"/>
              <a:gd name="connsiteY11" fmla="*/ 1823101 h 1823101"/>
              <a:gd name="connsiteX12" fmla="*/ 546911 w 546911"/>
              <a:gd name="connsiteY12" fmla="*/ 1823101 h 1823101"/>
              <a:gd name="connsiteX0" fmla="*/ 274536 w 546911"/>
              <a:gd name="connsiteY0" fmla="*/ 13756 h 1823101"/>
              <a:gd name="connsiteX1" fmla="*/ 148077 w 546911"/>
              <a:gd name="connsiteY1" fmla="*/ 4029 h 1823101"/>
              <a:gd name="connsiteX2" fmla="*/ 21617 w 546911"/>
              <a:gd name="connsiteY2" fmla="*/ 72122 h 1823101"/>
              <a:gd name="connsiteX3" fmla="*/ 2162 w 546911"/>
              <a:gd name="connsiteY3" fmla="*/ 218037 h 1823101"/>
              <a:gd name="connsiteX4" fmla="*/ 2162 w 546911"/>
              <a:gd name="connsiteY4" fmla="*/ 344497 h 1823101"/>
              <a:gd name="connsiteX5" fmla="*/ 2162 w 546911"/>
              <a:gd name="connsiteY5" fmla="*/ 519595 h 1823101"/>
              <a:gd name="connsiteX6" fmla="*/ 2162 w 546911"/>
              <a:gd name="connsiteY6" fmla="*/ 753058 h 1823101"/>
              <a:gd name="connsiteX7" fmla="*/ 31345 w 546911"/>
              <a:gd name="connsiteY7" fmla="*/ 1083799 h 1823101"/>
              <a:gd name="connsiteX8" fmla="*/ 89711 w 546911"/>
              <a:gd name="connsiteY8" fmla="*/ 1326990 h 1823101"/>
              <a:gd name="connsiteX9" fmla="*/ 186987 w 546911"/>
              <a:gd name="connsiteY9" fmla="*/ 1696641 h 1823101"/>
              <a:gd name="connsiteX10" fmla="*/ 362085 w 546911"/>
              <a:gd name="connsiteY10" fmla="*/ 1793918 h 1823101"/>
              <a:gd name="connsiteX11" fmla="*/ 546911 w 546911"/>
              <a:gd name="connsiteY11" fmla="*/ 1823101 h 1823101"/>
              <a:gd name="connsiteX12" fmla="*/ 546911 w 546911"/>
              <a:gd name="connsiteY12" fmla="*/ 1823101 h 1823101"/>
              <a:gd name="connsiteX0" fmla="*/ 275976 w 548351"/>
              <a:gd name="connsiteY0" fmla="*/ 13046 h 1822391"/>
              <a:gd name="connsiteX1" fmla="*/ 149517 w 548351"/>
              <a:gd name="connsiteY1" fmla="*/ 3319 h 1822391"/>
              <a:gd name="connsiteX2" fmla="*/ 52240 w 548351"/>
              <a:gd name="connsiteY2" fmla="*/ 61685 h 1822391"/>
              <a:gd name="connsiteX3" fmla="*/ 3602 w 548351"/>
              <a:gd name="connsiteY3" fmla="*/ 217327 h 1822391"/>
              <a:gd name="connsiteX4" fmla="*/ 3602 w 548351"/>
              <a:gd name="connsiteY4" fmla="*/ 343787 h 1822391"/>
              <a:gd name="connsiteX5" fmla="*/ 3602 w 548351"/>
              <a:gd name="connsiteY5" fmla="*/ 518885 h 1822391"/>
              <a:gd name="connsiteX6" fmla="*/ 3602 w 548351"/>
              <a:gd name="connsiteY6" fmla="*/ 752348 h 1822391"/>
              <a:gd name="connsiteX7" fmla="*/ 32785 w 548351"/>
              <a:gd name="connsiteY7" fmla="*/ 1083089 h 1822391"/>
              <a:gd name="connsiteX8" fmla="*/ 91151 w 548351"/>
              <a:gd name="connsiteY8" fmla="*/ 1326280 h 1822391"/>
              <a:gd name="connsiteX9" fmla="*/ 188427 w 548351"/>
              <a:gd name="connsiteY9" fmla="*/ 1695931 h 1822391"/>
              <a:gd name="connsiteX10" fmla="*/ 363525 w 548351"/>
              <a:gd name="connsiteY10" fmla="*/ 1793208 h 1822391"/>
              <a:gd name="connsiteX11" fmla="*/ 548351 w 548351"/>
              <a:gd name="connsiteY11" fmla="*/ 1822391 h 1822391"/>
              <a:gd name="connsiteX12" fmla="*/ 548351 w 548351"/>
              <a:gd name="connsiteY12" fmla="*/ 1822391 h 1822391"/>
              <a:gd name="connsiteX0" fmla="*/ 275976 w 548351"/>
              <a:gd name="connsiteY0" fmla="*/ 13046 h 1822391"/>
              <a:gd name="connsiteX1" fmla="*/ 149517 w 548351"/>
              <a:gd name="connsiteY1" fmla="*/ 3319 h 1822391"/>
              <a:gd name="connsiteX2" fmla="*/ 52240 w 548351"/>
              <a:gd name="connsiteY2" fmla="*/ 61685 h 1822391"/>
              <a:gd name="connsiteX3" fmla="*/ 3602 w 548351"/>
              <a:gd name="connsiteY3" fmla="*/ 217327 h 1822391"/>
              <a:gd name="connsiteX4" fmla="*/ 3602 w 548351"/>
              <a:gd name="connsiteY4" fmla="*/ 343787 h 1822391"/>
              <a:gd name="connsiteX5" fmla="*/ 3602 w 548351"/>
              <a:gd name="connsiteY5" fmla="*/ 518885 h 1822391"/>
              <a:gd name="connsiteX6" fmla="*/ 3602 w 548351"/>
              <a:gd name="connsiteY6" fmla="*/ 752348 h 1822391"/>
              <a:gd name="connsiteX7" fmla="*/ 32785 w 548351"/>
              <a:gd name="connsiteY7" fmla="*/ 1083089 h 1822391"/>
              <a:gd name="connsiteX8" fmla="*/ 81423 w 548351"/>
              <a:gd name="connsiteY8" fmla="*/ 1433285 h 1822391"/>
              <a:gd name="connsiteX9" fmla="*/ 188427 w 548351"/>
              <a:gd name="connsiteY9" fmla="*/ 1695931 h 1822391"/>
              <a:gd name="connsiteX10" fmla="*/ 363525 w 548351"/>
              <a:gd name="connsiteY10" fmla="*/ 1793208 h 1822391"/>
              <a:gd name="connsiteX11" fmla="*/ 548351 w 548351"/>
              <a:gd name="connsiteY11" fmla="*/ 1822391 h 1822391"/>
              <a:gd name="connsiteX12" fmla="*/ 548351 w 548351"/>
              <a:gd name="connsiteY12" fmla="*/ 1822391 h 1822391"/>
              <a:gd name="connsiteX0" fmla="*/ 275976 w 548351"/>
              <a:gd name="connsiteY0" fmla="*/ 13046 h 1822391"/>
              <a:gd name="connsiteX1" fmla="*/ 149517 w 548351"/>
              <a:gd name="connsiteY1" fmla="*/ 3319 h 1822391"/>
              <a:gd name="connsiteX2" fmla="*/ 52240 w 548351"/>
              <a:gd name="connsiteY2" fmla="*/ 61685 h 1822391"/>
              <a:gd name="connsiteX3" fmla="*/ 3602 w 548351"/>
              <a:gd name="connsiteY3" fmla="*/ 217327 h 1822391"/>
              <a:gd name="connsiteX4" fmla="*/ 3602 w 548351"/>
              <a:gd name="connsiteY4" fmla="*/ 343787 h 1822391"/>
              <a:gd name="connsiteX5" fmla="*/ 3602 w 548351"/>
              <a:gd name="connsiteY5" fmla="*/ 518885 h 1822391"/>
              <a:gd name="connsiteX6" fmla="*/ 3602 w 548351"/>
              <a:gd name="connsiteY6" fmla="*/ 752348 h 1822391"/>
              <a:gd name="connsiteX7" fmla="*/ 32785 w 548351"/>
              <a:gd name="connsiteY7" fmla="*/ 1083089 h 1822391"/>
              <a:gd name="connsiteX8" fmla="*/ 81423 w 548351"/>
              <a:gd name="connsiteY8" fmla="*/ 1433285 h 1822391"/>
              <a:gd name="connsiteX9" fmla="*/ 139789 w 548351"/>
              <a:gd name="connsiteY9" fmla="*/ 1715386 h 1822391"/>
              <a:gd name="connsiteX10" fmla="*/ 363525 w 548351"/>
              <a:gd name="connsiteY10" fmla="*/ 1793208 h 1822391"/>
              <a:gd name="connsiteX11" fmla="*/ 548351 w 548351"/>
              <a:gd name="connsiteY11" fmla="*/ 1822391 h 1822391"/>
              <a:gd name="connsiteX12" fmla="*/ 548351 w 548351"/>
              <a:gd name="connsiteY12" fmla="*/ 1822391 h 1822391"/>
              <a:gd name="connsiteX0" fmla="*/ 275976 w 548351"/>
              <a:gd name="connsiteY0" fmla="*/ 13046 h 1830317"/>
              <a:gd name="connsiteX1" fmla="*/ 149517 w 548351"/>
              <a:gd name="connsiteY1" fmla="*/ 3319 h 1830317"/>
              <a:gd name="connsiteX2" fmla="*/ 52240 w 548351"/>
              <a:gd name="connsiteY2" fmla="*/ 61685 h 1830317"/>
              <a:gd name="connsiteX3" fmla="*/ 3602 w 548351"/>
              <a:gd name="connsiteY3" fmla="*/ 217327 h 1830317"/>
              <a:gd name="connsiteX4" fmla="*/ 3602 w 548351"/>
              <a:gd name="connsiteY4" fmla="*/ 343787 h 1830317"/>
              <a:gd name="connsiteX5" fmla="*/ 3602 w 548351"/>
              <a:gd name="connsiteY5" fmla="*/ 518885 h 1830317"/>
              <a:gd name="connsiteX6" fmla="*/ 3602 w 548351"/>
              <a:gd name="connsiteY6" fmla="*/ 752348 h 1830317"/>
              <a:gd name="connsiteX7" fmla="*/ 32785 w 548351"/>
              <a:gd name="connsiteY7" fmla="*/ 1083089 h 1830317"/>
              <a:gd name="connsiteX8" fmla="*/ 81423 w 548351"/>
              <a:gd name="connsiteY8" fmla="*/ 1433285 h 1830317"/>
              <a:gd name="connsiteX9" fmla="*/ 139789 w 548351"/>
              <a:gd name="connsiteY9" fmla="*/ 1715386 h 1830317"/>
              <a:gd name="connsiteX10" fmla="*/ 295431 w 548351"/>
              <a:gd name="connsiteY10" fmla="*/ 1822391 h 1830317"/>
              <a:gd name="connsiteX11" fmla="*/ 548351 w 548351"/>
              <a:gd name="connsiteY11" fmla="*/ 1822391 h 1830317"/>
              <a:gd name="connsiteX12" fmla="*/ 548351 w 548351"/>
              <a:gd name="connsiteY12" fmla="*/ 1822391 h 183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351" h="1830317">
                <a:moveTo>
                  <a:pt x="275976" y="13046"/>
                </a:moveTo>
                <a:cubicBezTo>
                  <a:pt x="233823" y="3318"/>
                  <a:pt x="186806" y="-4787"/>
                  <a:pt x="149517" y="3319"/>
                </a:cubicBezTo>
                <a:cubicBezTo>
                  <a:pt x="112228" y="11425"/>
                  <a:pt x="76559" y="26017"/>
                  <a:pt x="52240" y="61685"/>
                </a:cubicBezTo>
                <a:cubicBezTo>
                  <a:pt x="27921" y="97353"/>
                  <a:pt x="11708" y="170310"/>
                  <a:pt x="3602" y="217327"/>
                </a:cubicBezTo>
                <a:cubicBezTo>
                  <a:pt x="-4504" y="264344"/>
                  <a:pt x="3602" y="293527"/>
                  <a:pt x="3602" y="343787"/>
                </a:cubicBezTo>
                <a:lnTo>
                  <a:pt x="3602" y="518885"/>
                </a:lnTo>
                <a:cubicBezTo>
                  <a:pt x="3602" y="586978"/>
                  <a:pt x="-1262" y="658314"/>
                  <a:pt x="3602" y="752348"/>
                </a:cubicBezTo>
                <a:cubicBezTo>
                  <a:pt x="8466" y="846382"/>
                  <a:pt x="19815" y="969600"/>
                  <a:pt x="32785" y="1083089"/>
                </a:cubicBezTo>
                <a:cubicBezTo>
                  <a:pt x="45755" y="1196578"/>
                  <a:pt x="63589" y="1327902"/>
                  <a:pt x="81423" y="1433285"/>
                </a:cubicBezTo>
                <a:cubicBezTo>
                  <a:pt x="99257" y="1538668"/>
                  <a:pt x="104121" y="1650535"/>
                  <a:pt x="139789" y="1715386"/>
                </a:cubicBezTo>
                <a:cubicBezTo>
                  <a:pt x="175457" y="1780237"/>
                  <a:pt x="227337" y="1804557"/>
                  <a:pt x="295431" y="1822391"/>
                </a:cubicBezTo>
                <a:cubicBezTo>
                  <a:pt x="363525" y="1840225"/>
                  <a:pt x="506198" y="1822391"/>
                  <a:pt x="548351" y="1822391"/>
                </a:cubicBezTo>
                <a:lnTo>
                  <a:pt x="548351" y="1822391"/>
                </a:ln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5329317" y="4610912"/>
            <a:ext cx="771883" cy="945744"/>
          </a:xfrm>
          <a:custGeom>
            <a:avLst/>
            <a:gdLst>
              <a:gd name="connsiteX0" fmla="*/ 749867 w 769323"/>
              <a:gd name="connsiteY0" fmla="*/ 0 h 944103"/>
              <a:gd name="connsiteX1" fmla="*/ 769323 w 769323"/>
              <a:gd name="connsiteY1" fmla="*/ 359923 h 944103"/>
              <a:gd name="connsiteX2" fmla="*/ 749867 w 769323"/>
              <a:gd name="connsiteY2" fmla="*/ 535021 h 944103"/>
              <a:gd name="connsiteX3" fmla="*/ 672046 w 769323"/>
              <a:gd name="connsiteY3" fmla="*/ 817123 h 944103"/>
              <a:gd name="connsiteX4" fmla="*/ 477493 w 769323"/>
              <a:gd name="connsiteY4" fmla="*/ 914400 h 944103"/>
              <a:gd name="connsiteX5" fmla="*/ 292667 w 769323"/>
              <a:gd name="connsiteY5" fmla="*/ 943583 h 944103"/>
              <a:gd name="connsiteX6" fmla="*/ 137025 w 769323"/>
              <a:gd name="connsiteY6" fmla="*/ 933855 h 944103"/>
              <a:gd name="connsiteX7" fmla="*/ 20293 w 769323"/>
              <a:gd name="connsiteY7" fmla="*/ 943583 h 944103"/>
              <a:gd name="connsiteX8" fmla="*/ 837 w 769323"/>
              <a:gd name="connsiteY8" fmla="*/ 933855 h 944103"/>
              <a:gd name="connsiteX0" fmla="*/ 749867 w 771280"/>
              <a:gd name="connsiteY0" fmla="*/ 0 h 944103"/>
              <a:gd name="connsiteX1" fmla="*/ 769323 w 771280"/>
              <a:gd name="connsiteY1" fmla="*/ 359923 h 944103"/>
              <a:gd name="connsiteX2" fmla="*/ 759595 w 771280"/>
              <a:gd name="connsiteY2" fmla="*/ 622570 h 944103"/>
              <a:gd name="connsiteX3" fmla="*/ 672046 w 771280"/>
              <a:gd name="connsiteY3" fmla="*/ 817123 h 944103"/>
              <a:gd name="connsiteX4" fmla="*/ 477493 w 771280"/>
              <a:gd name="connsiteY4" fmla="*/ 914400 h 944103"/>
              <a:gd name="connsiteX5" fmla="*/ 292667 w 771280"/>
              <a:gd name="connsiteY5" fmla="*/ 943583 h 944103"/>
              <a:gd name="connsiteX6" fmla="*/ 137025 w 771280"/>
              <a:gd name="connsiteY6" fmla="*/ 933855 h 944103"/>
              <a:gd name="connsiteX7" fmla="*/ 20293 w 771280"/>
              <a:gd name="connsiteY7" fmla="*/ 943583 h 944103"/>
              <a:gd name="connsiteX8" fmla="*/ 837 w 771280"/>
              <a:gd name="connsiteY8" fmla="*/ 933855 h 944103"/>
              <a:gd name="connsiteX0" fmla="*/ 750470 w 771883"/>
              <a:gd name="connsiteY0" fmla="*/ 0 h 945744"/>
              <a:gd name="connsiteX1" fmla="*/ 769926 w 771883"/>
              <a:gd name="connsiteY1" fmla="*/ 359923 h 945744"/>
              <a:gd name="connsiteX2" fmla="*/ 760198 w 771883"/>
              <a:gd name="connsiteY2" fmla="*/ 622570 h 945744"/>
              <a:gd name="connsiteX3" fmla="*/ 672649 w 771883"/>
              <a:gd name="connsiteY3" fmla="*/ 817123 h 945744"/>
              <a:gd name="connsiteX4" fmla="*/ 478096 w 771883"/>
              <a:gd name="connsiteY4" fmla="*/ 914400 h 945744"/>
              <a:gd name="connsiteX5" fmla="*/ 293270 w 771883"/>
              <a:gd name="connsiteY5" fmla="*/ 943583 h 945744"/>
              <a:gd name="connsiteX6" fmla="*/ 157083 w 771883"/>
              <a:gd name="connsiteY6" fmla="*/ 943583 h 945744"/>
              <a:gd name="connsiteX7" fmla="*/ 20896 w 771883"/>
              <a:gd name="connsiteY7" fmla="*/ 943583 h 945744"/>
              <a:gd name="connsiteX8" fmla="*/ 1440 w 771883"/>
              <a:gd name="connsiteY8" fmla="*/ 933855 h 94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883" h="945744">
                <a:moveTo>
                  <a:pt x="750470" y="0"/>
                </a:moveTo>
                <a:cubicBezTo>
                  <a:pt x="760198" y="135376"/>
                  <a:pt x="768305" y="256161"/>
                  <a:pt x="769926" y="359923"/>
                </a:cubicBezTo>
                <a:cubicBezTo>
                  <a:pt x="771547" y="463685"/>
                  <a:pt x="776411" y="546370"/>
                  <a:pt x="760198" y="622570"/>
                </a:cubicBezTo>
                <a:cubicBezTo>
                  <a:pt x="743985" y="698770"/>
                  <a:pt x="719666" y="768485"/>
                  <a:pt x="672649" y="817123"/>
                </a:cubicBezTo>
                <a:cubicBezTo>
                  <a:pt x="625632" y="865761"/>
                  <a:pt x="541326" y="893323"/>
                  <a:pt x="478096" y="914400"/>
                </a:cubicBezTo>
                <a:cubicBezTo>
                  <a:pt x="414866" y="935477"/>
                  <a:pt x="346772" y="938719"/>
                  <a:pt x="293270" y="943583"/>
                </a:cubicBezTo>
                <a:cubicBezTo>
                  <a:pt x="239768" y="948447"/>
                  <a:pt x="202479" y="943583"/>
                  <a:pt x="157083" y="943583"/>
                </a:cubicBezTo>
                <a:cubicBezTo>
                  <a:pt x="111687" y="943583"/>
                  <a:pt x="46836" y="945204"/>
                  <a:pt x="20896" y="943583"/>
                </a:cubicBezTo>
                <a:cubicBezTo>
                  <a:pt x="-5044" y="941962"/>
                  <a:pt x="-181" y="938719"/>
                  <a:pt x="1440" y="933855"/>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375682" y="5183041"/>
            <a:ext cx="4103453" cy="954107"/>
          </a:xfrm>
          <a:prstGeom prst="rect">
            <a:avLst/>
          </a:prstGeom>
          <a:noFill/>
        </p:spPr>
        <p:txBody>
          <a:bodyPr wrap="square" rtlCol="0">
            <a:spAutoFit/>
          </a:bodyPr>
          <a:lstStyle/>
          <a:p>
            <a:r>
              <a:rPr lang="en-GB" sz="2800" dirty="0" smtClean="0"/>
              <a:t>Schematic of UXC to USC OF routing components</a:t>
            </a:r>
            <a:endParaRPr lang="en-GB" sz="2800" dirty="0"/>
          </a:p>
        </p:txBody>
      </p:sp>
      <p:sp>
        <p:nvSpPr>
          <p:cNvPr id="48" name="TextBox 47"/>
          <p:cNvSpPr txBox="1"/>
          <p:nvPr/>
        </p:nvSpPr>
        <p:spPr>
          <a:xfrm>
            <a:off x="2491393" y="3385385"/>
            <a:ext cx="914400" cy="369332"/>
          </a:xfrm>
          <a:prstGeom prst="rect">
            <a:avLst/>
          </a:prstGeom>
          <a:noFill/>
        </p:spPr>
        <p:txBody>
          <a:bodyPr wrap="square" rtlCol="0">
            <a:spAutoFit/>
          </a:bodyPr>
          <a:lstStyle/>
          <a:p>
            <a:r>
              <a:rPr lang="en-GB" dirty="0" smtClean="0"/>
              <a:t>RE3/1 </a:t>
            </a:r>
            <a:endParaRPr lang="en-GB" dirty="0"/>
          </a:p>
        </p:txBody>
      </p:sp>
      <p:sp>
        <p:nvSpPr>
          <p:cNvPr id="49" name="TextBox 48"/>
          <p:cNvSpPr txBox="1"/>
          <p:nvPr/>
        </p:nvSpPr>
        <p:spPr>
          <a:xfrm>
            <a:off x="1361872" y="3362688"/>
            <a:ext cx="914400" cy="369332"/>
          </a:xfrm>
          <a:prstGeom prst="rect">
            <a:avLst/>
          </a:prstGeom>
          <a:noFill/>
        </p:spPr>
        <p:txBody>
          <a:bodyPr wrap="square" rtlCol="0">
            <a:spAutoFit/>
          </a:bodyPr>
          <a:lstStyle/>
          <a:p>
            <a:r>
              <a:rPr lang="en-GB" dirty="0" smtClean="0"/>
              <a:t>RE4/1 </a:t>
            </a:r>
            <a:endParaRPr lang="en-GB" dirty="0"/>
          </a:p>
        </p:txBody>
      </p:sp>
      <p:cxnSp>
        <p:nvCxnSpPr>
          <p:cNvPr id="51" name="Straight Connector 50"/>
          <p:cNvCxnSpPr/>
          <p:nvPr/>
        </p:nvCxnSpPr>
        <p:spPr>
          <a:xfrm>
            <a:off x="10011383" y="550267"/>
            <a:ext cx="0" cy="5933872"/>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405921" y="4860788"/>
            <a:ext cx="1410958" cy="656010"/>
          </a:xfrm>
          <a:prstGeom prst="rect">
            <a:avLst/>
          </a:prstGeom>
          <a:noFill/>
        </p:spPr>
        <p:txBody>
          <a:bodyPr wrap="square" rtlCol="0">
            <a:spAutoFit/>
          </a:bodyPr>
          <a:lstStyle/>
          <a:p>
            <a:r>
              <a:rPr lang="en-GB" dirty="0" smtClean="0"/>
              <a:t>OF passages UXC-USC</a:t>
            </a:r>
            <a:endParaRPr lang="en-GB" dirty="0"/>
          </a:p>
        </p:txBody>
      </p:sp>
      <p:cxnSp>
        <p:nvCxnSpPr>
          <p:cNvPr id="57" name="Straight Connector 56"/>
          <p:cNvCxnSpPr>
            <a:stCxn id="50" idx="17"/>
            <a:endCxn id="50" idx="21"/>
          </p:cNvCxnSpPr>
          <p:nvPr/>
        </p:nvCxnSpPr>
        <p:spPr>
          <a:xfrm flipV="1">
            <a:off x="9396919" y="4280170"/>
            <a:ext cx="612843" cy="486383"/>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7353169" y="3346315"/>
            <a:ext cx="3668269" cy="2170483"/>
          </a:xfrm>
          <a:custGeom>
            <a:avLst/>
            <a:gdLst>
              <a:gd name="connsiteX0" fmla="*/ 467869 w 3668269"/>
              <a:gd name="connsiteY0" fmla="*/ 2159540 h 2170483"/>
              <a:gd name="connsiteX1" fmla="*/ 409503 w 3668269"/>
              <a:gd name="connsiteY1" fmla="*/ 2169268 h 2170483"/>
              <a:gd name="connsiteX2" fmla="*/ 321954 w 3668269"/>
              <a:gd name="connsiteY2" fmla="*/ 2169268 h 2170483"/>
              <a:gd name="connsiteX3" fmla="*/ 117674 w 3668269"/>
              <a:gd name="connsiteY3" fmla="*/ 2159540 h 2170483"/>
              <a:gd name="connsiteX4" fmla="*/ 30125 w 3668269"/>
              <a:gd name="connsiteY4" fmla="*/ 2091447 h 2170483"/>
              <a:gd name="connsiteX5" fmla="*/ 942 w 3668269"/>
              <a:gd name="connsiteY5" fmla="*/ 1896894 h 2170483"/>
              <a:gd name="connsiteX6" fmla="*/ 59308 w 3668269"/>
              <a:gd name="connsiteY6" fmla="*/ 1731523 h 2170483"/>
              <a:gd name="connsiteX7" fmla="*/ 156584 w 3668269"/>
              <a:gd name="connsiteY7" fmla="*/ 1624519 h 2170483"/>
              <a:gd name="connsiteX8" fmla="*/ 409503 w 3668269"/>
              <a:gd name="connsiteY8" fmla="*/ 1488332 h 2170483"/>
              <a:gd name="connsiteX9" fmla="*/ 623512 w 3668269"/>
              <a:gd name="connsiteY9" fmla="*/ 1449421 h 2170483"/>
              <a:gd name="connsiteX10" fmla="*/ 749971 w 3668269"/>
              <a:gd name="connsiteY10" fmla="*/ 1449421 h 2170483"/>
              <a:gd name="connsiteX11" fmla="*/ 1041801 w 3668269"/>
              <a:gd name="connsiteY11" fmla="*/ 1468876 h 2170483"/>
              <a:gd name="connsiteX12" fmla="*/ 1177988 w 3668269"/>
              <a:gd name="connsiteY12" fmla="*/ 1449421 h 2170483"/>
              <a:gd name="connsiteX13" fmla="*/ 1401725 w 3668269"/>
              <a:gd name="connsiteY13" fmla="*/ 1449421 h 2170483"/>
              <a:gd name="connsiteX14" fmla="*/ 1606005 w 3668269"/>
              <a:gd name="connsiteY14" fmla="*/ 1439694 h 2170483"/>
              <a:gd name="connsiteX15" fmla="*/ 1654644 w 3668269"/>
              <a:gd name="connsiteY15" fmla="*/ 1439694 h 2170483"/>
              <a:gd name="connsiteX16" fmla="*/ 1927018 w 3668269"/>
              <a:gd name="connsiteY16" fmla="*/ 1420238 h 2170483"/>
              <a:gd name="connsiteX17" fmla="*/ 2043750 w 3668269"/>
              <a:gd name="connsiteY17" fmla="*/ 1420238 h 2170483"/>
              <a:gd name="connsiteX18" fmla="*/ 2306397 w 3668269"/>
              <a:gd name="connsiteY18" fmla="*/ 1206230 h 2170483"/>
              <a:gd name="connsiteX19" fmla="*/ 2452312 w 3668269"/>
              <a:gd name="connsiteY19" fmla="*/ 1079770 h 2170483"/>
              <a:gd name="connsiteX20" fmla="*/ 2607954 w 3668269"/>
              <a:gd name="connsiteY20" fmla="*/ 963038 h 2170483"/>
              <a:gd name="connsiteX21" fmla="*/ 2656593 w 3668269"/>
              <a:gd name="connsiteY21" fmla="*/ 933855 h 2170483"/>
              <a:gd name="connsiteX22" fmla="*/ 2821963 w 3668269"/>
              <a:gd name="connsiteY22" fmla="*/ 778213 h 2170483"/>
              <a:gd name="connsiteX23" fmla="*/ 3006788 w 3668269"/>
              <a:gd name="connsiteY23" fmla="*/ 642025 h 2170483"/>
              <a:gd name="connsiteX24" fmla="*/ 3395895 w 3668269"/>
              <a:gd name="connsiteY24" fmla="*/ 486383 h 2170483"/>
              <a:gd name="connsiteX25" fmla="*/ 3570993 w 3668269"/>
              <a:gd name="connsiteY25" fmla="*/ 369651 h 2170483"/>
              <a:gd name="connsiteX26" fmla="*/ 3648814 w 3668269"/>
              <a:gd name="connsiteY26" fmla="*/ 184825 h 2170483"/>
              <a:gd name="connsiteX27" fmla="*/ 3658542 w 3668269"/>
              <a:gd name="connsiteY27" fmla="*/ 87549 h 2170483"/>
              <a:gd name="connsiteX28" fmla="*/ 3668269 w 3668269"/>
              <a:gd name="connsiteY28" fmla="*/ 0 h 217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68269" h="2170483">
                <a:moveTo>
                  <a:pt x="467869" y="2159540"/>
                </a:moveTo>
                <a:cubicBezTo>
                  <a:pt x="450845" y="2163593"/>
                  <a:pt x="433822" y="2167647"/>
                  <a:pt x="409503" y="2169268"/>
                </a:cubicBezTo>
                <a:cubicBezTo>
                  <a:pt x="385184" y="2170889"/>
                  <a:pt x="370592" y="2170889"/>
                  <a:pt x="321954" y="2169268"/>
                </a:cubicBezTo>
                <a:cubicBezTo>
                  <a:pt x="273316" y="2167647"/>
                  <a:pt x="166312" y="2172510"/>
                  <a:pt x="117674" y="2159540"/>
                </a:cubicBezTo>
                <a:cubicBezTo>
                  <a:pt x="69036" y="2146570"/>
                  <a:pt x="49580" y="2135221"/>
                  <a:pt x="30125" y="2091447"/>
                </a:cubicBezTo>
                <a:cubicBezTo>
                  <a:pt x="10670" y="2047673"/>
                  <a:pt x="-3922" y="1956881"/>
                  <a:pt x="942" y="1896894"/>
                </a:cubicBezTo>
                <a:cubicBezTo>
                  <a:pt x="5806" y="1836907"/>
                  <a:pt x="33368" y="1776919"/>
                  <a:pt x="59308" y="1731523"/>
                </a:cubicBezTo>
                <a:cubicBezTo>
                  <a:pt x="85248" y="1686127"/>
                  <a:pt x="98218" y="1665051"/>
                  <a:pt x="156584" y="1624519"/>
                </a:cubicBezTo>
                <a:cubicBezTo>
                  <a:pt x="214950" y="1583987"/>
                  <a:pt x="331682" y="1517515"/>
                  <a:pt x="409503" y="1488332"/>
                </a:cubicBezTo>
                <a:cubicBezTo>
                  <a:pt x="487324" y="1459149"/>
                  <a:pt x="566767" y="1455906"/>
                  <a:pt x="623512" y="1449421"/>
                </a:cubicBezTo>
                <a:cubicBezTo>
                  <a:pt x="680257" y="1442936"/>
                  <a:pt x="680256" y="1446179"/>
                  <a:pt x="749971" y="1449421"/>
                </a:cubicBezTo>
                <a:cubicBezTo>
                  <a:pt x="819686" y="1452663"/>
                  <a:pt x="970465" y="1468876"/>
                  <a:pt x="1041801" y="1468876"/>
                </a:cubicBezTo>
                <a:cubicBezTo>
                  <a:pt x="1113137" y="1468876"/>
                  <a:pt x="1118001" y="1452663"/>
                  <a:pt x="1177988" y="1449421"/>
                </a:cubicBezTo>
                <a:cubicBezTo>
                  <a:pt x="1237975" y="1446178"/>
                  <a:pt x="1330389" y="1451042"/>
                  <a:pt x="1401725" y="1449421"/>
                </a:cubicBezTo>
                <a:cubicBezTo>
                  <a:pt x="1473061" y="1447800"/>
                  <a:pt x="1563852" y="1441315"/>
                  <a:pt x="1606005" y="1439694"/>
                </a:cubicBezTo>
                <a:cubicBezTo>
                  <a:pt x="1648158" y="1438073"/>
                  <a:pt x="1601142" y="1442937"/>
                  <a:pt x="1654644" y="1439694"/>
                </a:cubicBezTo>
                <a:cubicBezTo>
                  <a:pt x="1708146" y="1436451"/>
                  <a:pt x="1862167" y="1423481"/>
                  <a:pt x="1927018" y="1420238"/>
                </a:cubicBezTo>
                <a:cubicBezTo>
                  <a:pt x="1991869" y="1416995"/>
                  <a:pt x="1980520" y="1455906"/>
                  <a:pt x="2043750" y="1420238"/>
                </a:cubicBezTo>
                <a:cubicBezTo>
                  <a:pt x="2106980" y="1384570"/>
                  <a:pt x="2238303" y="1262975"/>
                  <a:pt x="2306397" y="1206230"/>
                </a:cubicBezTo>
                <a:cubicBezTo>
                  <a:pt x="2374491" y="1149485"/>
                  <a:pt x="2402053" y="1120302"/>
                  <a:pt x="2452312" y="1079770"/>
                </a:cubicBezTo>
                <a:cubicBezTo>
                  <a:pt x="2502571" y="1039238"/>
                  <a:pt x="2573907" y="987357"/>
                  <a:pt x="2607954" y="963038"/>
                </a:cubicBezTo>
                <a:cubicBezTo>
                  <a:pt x="2642001" y="938719"/>
                  <a:pt x="2620925" y="964659"/>
                  <a:pt x="2656593" y="933855"/>
                </a:cubicBezTo>
                <a:cubicBezTo>
                  <a:pt x="2692261" y="903051"/>
                  <a:pt x="2763597" y="826851"/>
                  <a:pt x="2821963" y="778213"/>
                </a:cubicBezTo>
                <a:cubicBezTo>
                  <a:pt x="2880329" y="729575"/>
                  <a:pt x="2911133" y="690663"/>
                  <a:pt x="3006788" y="642025"/>
                </a:cubicBezTo>
                <a:cubicBezTo>
                  <a:pt x="3102443" y="593387"/>
                  <a:pt x="3301861" y="531779"/>
                  <a:pt x="3395895" y="486383"/>
                </a:cubicBezTo>
                <a:cubicBezTo>
                  <a:pt x="3489929" y="440987"/>
                  <a:pt x="3528840" y="419911"/>
                  <a:pt x="3570993" y="369651"/>
                </a:cubicBezTo>
                <a:cubicBezTo>
                  <a:pt x="3613146" y="319391"/>
                  <a:pt x="3634223" y="231842"/>
                  <a:pt x="3648814" y="184825"/>
                </a:cubicBezTo>
                <a:cubicBezTo>
                  <a:pt x="3663405" y="137808"/>
                  <a:pt x="3655299" y="118353"/>
                  <a:pt x="3658542" y="87549"/>
                </a:cubicBezTo>
                <a:cubicBezTo>
                  <a:pt x="3661785" y="56745"/>
                  <a:pt x="3665027" y="28372"/>
                  <a:pt x="3668269" y="0"/>
                </a:cubicBezTo>
              </a:path>
            </a:pathLst>
          </a:cu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p:cNvCxnSpPr/>
          <p:nvPr/>
        </p:nvCxnSpPr>
        <p:spPr>
          <a:xfrm flipV="1">
            <a:off x="9361368" y="4178029"/>
            <a:ext cx="660552" cy="51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349210" y="4372909"/>
            <a:ext cx="660552" cy="510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9750882" y="4568185"/>
            <a:ext cx="655039" cy="315427"/>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243994" y="1698141"/>
            <a:ext cx="1660322" cy="923330"/>
          </a:xfrm>
          <a:prstGeom prst="rect">
            <a:avLst/>
          </a:prstGeom>
          <a:noFill/>
        </p:spPr>
        <p:txBody>
          <a:bodyPr wrap="square" rtlCol="0">
            <a:spAutoFit/>
          </a:bodyPr>
          <a:lstStyle/>
          <a:p>
            <a:r>
              <a:rPr lang="en-GB" dirty="0" smtClean="0"/>
              <a:t>MPO OF from Chamber to USC Rack</a:t>
            </a:r>
            <a:endParaRPr lang="en-GB" dirty="0"/>
          </a:p>
        </p:txBody>
      </p:sp>
    </p:spTree>
    <p:extLst>
      <p:ext uri="{BB962C8B-B14F-4D97-AF65-F5344CB8AC3E}">
        <p14:creationId xmlns:p14="http://schemas.microsoft.com/office/powerpoint/2010/main" val="88944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5617" y="0"/>
            <a:ext cx="3503984" cy="4671978"/>
          </a:xfrm>
          <a:prstGeom prst="rect">
            <a:avLst/>
          </a:prstGeom>
        </p:spPr>
      </p:pic>
      <p:sp>
        <p:nvSpPr>
          <p:cNvPr id="5" name="TextBox 4"/>
          <p:cNvSpPr txBox="1"/>
          <p:nvPr/>
        </p:nvSpPr>
        <p:spPr>
          <a:xfrm>
            <a:off x="1174209" y="230291"/>
            <a:ext cx="6239845" cy="523220"/>
          </a:xfrm>
          <a:prstGeom prst="rect">
            <a:avLst/>
          </a:prstGeom>
          <a:noFill/>
        </p:spPr>
        <p:txBody>
          <a:bodyPr wrap="square" rtlCol="0">
            <a:spAutoFit/>
          </a:bodyPr>
          <a:lstStyle/>
          <a:p>
            <a:r>
              <a:rPr lang="en-GB" sz="2800" dirty="0" smtClean="0"/>
              <a:t>YE 1 Main Patch Panel (PP) for HV and OF</a:t>
            </a:r>
            <a:endParaRPr lang="en-GB"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6187" y="4065620"/>
            <a:ext cx="3631660" cy="27237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38" y="1163537"/>
            <a:ext cx="3803920" cy="5071893"/>
          </a:xfrm>
          <a:prstGeom prst="rect">
            <a:avLst/>
          </a:prstGeom>
        </p:spPr>
      </p:pic>
      <p:sp>
        <p:nvSpPr>
          <p:cNvPr id="2" name="TextBox 1"/>
          <p:cNvSpPr txBox="1"/>
          <p:nvPr/>
        </p:nvSpPr>
        <p:spPr>
          <a:xfrm>
            <a:off x="4303821" y="928031"/>
            <a:ext cx="2788771" cy="1569660"/>
          </a:xfrm>
          <a:prstGeom prst="rect">
            <a:avLst/>
          </a:prstGeom>
          <a:noFill/>
        </p:spPr>
        <p:txBody>
          <a:bodyPr wrap="square" rtlCol="0">
            <a:spAutoFit/>
          </a:bodyPr>
          <a:lstStyle/>
          <a:p>
            <a:r>
              <a:rPr lang="en-GB" sz="1600" dirty="0" smtClean="0"/>
              <a:t>There are slots available in the HV PP sufficient for the 3 pole connectors. In the case of the coaxial option an additional PP mounted in front of the present one will be added </a:t>
            </a:r>
            <a:endParaRPr lang="en-GB" sz="1600" dirty="0"/>
          </a:p>
        </p:txBody>
      </p:sp>
      <p:sp>
        <p:nvSpPr>
          <p:cNvPr id="3" name="Down Arrow 2"/>
          <p:cNvSpPr/>
          <p:nvPr/>
        </p:nvSpPr>
        <p:spPr>
          <a:xfrm rot="3703509">
            <a:off x="2996110" y="816361"/>
            <a:ext cx="262201" cy="2570542"/>
          </a:xfrm>
          <a:prstGeom prst="downArrow">
            <a:avLst>
              <a:gd name="adj1" fmla="val 50000"/>
              <a:gd name="adj2" fmla="val 1198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873557" y="3171217"/>
            <a:ext cx="2540497" cy="1569660"/>
          </a:xfrm>
          <a:prstGeom prst="rect">
            <a:avLst/>
          </a:prstGeom>
          <a:noFill/>
        </p:spPr>
        <p:txBody>
          <a:bodyPr wrap="square" rtlCol="0">
            <a:spAutoFit/>
          </a:bodyPr>
          <a:lstStyle/>
          <a:p>
            <a:r>
              <a:rPr lang="en-GB" sz="1600" dirty="0" smtClean="0"/>
              <a:t>Present OF PP that will be needed to be able to make the junction between the </a:t>
            </a:r>
            <a:r>
              <a:rPr lang="en-GB" sz="1600" dirty="0" err="1" smtClean="0"/>
              <a:t>MainCC</a:t>
            </a:r>
            <a:r>
              <a:rPr lang="en-GB" sz="1600" dirty="0" smtClean="0"/>
              <a:t> and the </a:t>
            </a:r>
            <a:r>
              <a:rPr lang="en-GB" sz="1600" dirty="0" err="1" smtClean="0"/>
              <a:t>Ofs</a:t>
            </a:r>
            <a:r>
              <a:rPr lang="en-GB" sz="1600" dirty="0" smtClean="0"/>
              <a:t> from the </a:t>
            </a:r>
            <a:r>
              <a:rPr lang="en-GB" sz="1600" dirty="0" err="1" smtClean="0"/>
              <a:t>MiniCC</a:t>
            </a:r>
            <a:r>
              <a:rPr lang="en-GB" sz="1600" dirty="0" smtClean="0"/>
              <a:t>. There is limited space.</a:t>
            </a:r>
            <a:endParaRPr lang="en-GB" sz="1600" dirty="0"/>
          </a:p>
        </p:txBody>
      </p:sp>
      <p:sp>
        <p:nvSpPr>
          <p:cNvPr id="9" name="Down Arrow 8"/>
          <p:cNvSpPr/>
          <p:nvPr/>
        </p:nvSpPr>
        <p:spPr>
          <a:xfrm rot="14925944">
            <a:off x="8477225" y="1835172"/>
            <a:ext cx="262201" cy="2460637"/>
          </a:xfrm>
          <a:prstGeom prst="downArrow">
            <a:avLst>
              <a:gd name="adj1" fmla="val 50000"/>
              <a:gd name="adj2" fmla="val 1198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6844544">
            <a:off x="7454020" y="3298669"/>
            <a:ext cx="262201" cy="3420144"/>
          </a:xfrm>
          <a:prstGeom prst="downArrow">
            <a:avLst>
              <a:gd name="adj1" fmla="val 50000"/>
              <a:gd name="adj2" fmla="val 1198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596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H="1">
            <a:off x="5427949" y="1628519"/>
            <a:ext cx="11758" cy="4027201"/>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24000" y="-7559"/>
            <a:ext cx="9144000" cy="595473"/>
          </a:xfrm>
          <a:solidFill>
            <a:schemeClr val="tx2"/>
          </a:solidFill>
        </p:spPr>
        <p:txBody>
          <a:bodyPr>
            <a:normAutofit fontScale="90000"/>
          </a:bodyPr>
          <a:lstStyle/>
          <a:p>
            <a:r>
              <a:rPr lang="en-US" dirty="0" smtClean="0">
                <a:solidFill>
                  <a:schemeClr val="bg1"/>
                </a:solidFill>
              </a:rPr>
              <a:t>HV cables</a:t>
            </a:r>
            <a:endParaRPr lang="en-US" dirty="0">
              <a:solidFill>
                <a:schemeClr val="bg1"/>
              </a:solidFill>
            </a:endParaRPr>
          </a:p>
        </p:txBody>
      </p:sp>
      <p:sp>
        <p:nvSpPr>
          <p:cNvPr id="4" name="Rectangle 3"/>
          <p:cNvSpPr/>
          <p:nvPr/>
        </p:nvSpPr>
        <p:spPr>
          <a:xfrm>
            <a:off x="4392870" y="3000451"/>
            <a:ext cx="1787648" cy="549348"/>
          </a:xfrm>
          <a:prstGeom prst="rect">
            <a:avLst/>
          </a:prstGeom>
          <a:solidFill>
            <a:schemeClr val="accent1">
              <a:alpha val="5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
            </a:r>
            <a:br>
              <a:rPr lang="en-US" sz="1200" dirty="0">
                <a:solidFill>
                  <a:prstClr val="white"/>
                </a:solidFill>
              </a:rPr>
            </a:br>
            <a:r>
              <a:rPr lang="en-US" sz="1200" dirty="0">
                <a:solidFill>
                  <a:prstClr val="white"/>
                </a:solidFill>
              </a:rPr>
              <a:t>Umbilical cable : 1 big cable = 10 individual cables</a:t>
            </a:r>
          </a:p>
          <a:p>
            <a:pPr algn="ctr" defTabSz="457200"/>
            <a:endParaRPr lang="en-US" sz="1200" dirty="0">
              <a:solidFill>
                <a:prstClr val="white"/>
              </a:solidFill>
            </a:endParaRPr>
          </a:p>
        </p:txBody>
      </p:sp>
      <p:sp>
        <p:nvSpPr>
          <p:cNvPr id="5" name="Rectangle 4"/>
          <p:cNvSpPr/>
          <p:nvPr/>
        </p:nvSpPr>
        <p:spPr>
          <a:xfrm>
            <a:off x="8826265" y="1628518"/>
            <a:ext cx="952470" cy="646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UXC</a:t>
            </a:r>
          </a:p>
        </p:txBody>
      </p:sp>
      <p:sp>
        <p:nvSpPr>
          <p:cNvPr id="6" name="Rectangle 5"/>
          <p:cNvSpPr/>
          <p:nvPr/>
        </p:nvSpPr>
        <p:spPr>
          <a:xfrm>
            <a:off x="7597464" y="2307650"/>
            <a:ext cx="417439" cy="20341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1200" dirty="0">
                <a:solidFill>
                  <a:prstClr val="white"/>
                </a:solidFill>
              </a:rPr>
              <a:t>YE1</a:t>
            </a:r>
          </a:p>
        </p:txBody>
      </p:sp>
      <p:pic>
        <p:nvPicPr>
          <p:cNvPr id="8" name="Picture 7" descr="Screen Shot 2017-03-30 at 14.44.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937" y="3510961"/>
            <a:ext cx="547895" cy="1302920"/>
          </a:xfrm>
          <a:prstGeom prst="rect">
            <a:avLst/>
          </a:prstGeom>
        </p:spPr>
      </p:pic>
      <p:sp>
        <p:nvSpPr>
          <p:cNvPr id="9" name="Rectangle 8"/>
          <p:cNvSpPr/>
          <p:nvPr/>
        </p:nvSpPr>
        <p:spPr>
          <a:xfrm>
            <a:off x="3481704" y="1124431"/>
            <a:ext cx="952470" cy="6467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USC</a:t>
            </a:r>
          </a:p>
        </p:txBody>
      </p:sp>
      <p:pic>
        <p:nvPicPr>
          <p:cNvPr id="11" name="Picture 10" descr="Screen Shot 2017-03-30 at 14.46.09.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2224761" y="2974838"/>
            <a:ext cx="2168108" cy="307987"/>
          </a:xfrm>
          <a:prstGeom prst="rect">
            <a:avLst/>
          </a:prstGeom>
        </p:spPr>
      </p:pic>
      <p:cxnSp>
        <p:nvCxnSpPr>
          <p:cNvPr id="13" name="Curved Connector 12"/>
          <p:cNvCxnSpPr>
            <a:stCxn id="8" idx="2"/>
          </p:cNvCxnSpPr>
          <p:nvPr/>
        </p:nvCxnSpPr>
        <p:spPr>
          <a:xfrm rot="5400000" flipH="1" flipV="1">
            <a:off x="1683291" y="3644418"/>
            <a:ext cx="1531056" cy="807870"/>
          </a:xfrm>
          <a:prstGeom prst="curvedConnector3">
            <a:avLst>
              <a:gd name="adj1" fmla="val -14931"/>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594981" y="3053727"/>
            <a:ext cx="723851" cy="600164"/>
          </a:xfrm>
          <a:prstGeom prst="rect">
            <a:avLst/>
          </a:prstGeom>
          <a:noFill/>
        </p:spPr>
        <p:txBody>
          <a:bodyPr wrap="none" rtlCol="0">
            <a:spAutoFit/>
          </a:bodyPr>
          <a:lstStyle/>
          <a:p>
            <a:pPr defTabSz="457200"/>
            <a:r>
              <a:rPr lang="en-US" sz="1100" dirty="0">
                <a:solidFill>
                  <a:prstClr val="black"/>
                </a:solidFill>
              </a:rPr>
              <a:t>HV crate</a:t>
            </a:r>
          </a:p>
          <a:p>
            <a:pPr defTabSz="457200"/>
            <a:r>
              <a:rPr lang="en-US" sz="1100" dirty="0">
                <a:solidFill>
                  <a:prstClr val="black"/>
                </a:solidFill>
              </a:rPr>
              <a:t>HV board</a:t>
            </a:r>
          </a:p>
          <a:p>
            <a:pPr defTabSz="457200"/>
            <a:endParaRPr lang="en-US" sz="1100" dirty="0">
              <a:solidFill>
                <a:prstClr val="black"/>
              </a:solidFill>
            </a:endParaRPr>
          </a:p>
        </p:txBody>
      </p:sp>
      <p:sp>
        <p:nvSpPr>
          <p:cNvPr id="16" name="TextBox 15"/>
          <p:cNvSpPr txBox="1"/>
          <p:nvPr/>
        </p:nvSpPr>
        <p:spPr>
          <a:xfrm>
            <a:off x="2464711" y="2707864"/>
            <a:ext cx="1520669" cy="307777"/>
          </a:xfrm>
          <a:prstGeom prst="rect">
            <a:avLst/>
          </a:prstGeom>
          <a:noFill/>
        </p:spPr>
        <p:txBody>
          <a:bodyPr wrap="none" rtlCol="0">
            <a:spAutoFit/>
          </a:bodyPr>
          <a:lstStyle/>
          <a:p>
            <a:pPr defTabSz="457200"/>
            <a:r>
              <a:rPr lang="en-US" sz="1400" dirty="0">
                <a:solidFill>
                  <a:prstClr val="black"/>
                </a:solidFill>
              </a:rPr>
              <a:t>Distribution board</a:t>
            </a:r>
          </a:p>
        </p:txBody>
      </p:sp>
      <p:sp>
        <p:nvSpPr>
          <p:cNvPr id="17" name="TextBox 16"/>
          <p:cNvSpPr txBox="1"/>
          <p:nvPr/>
        </p:nvSpPr>
        <p:spPr>
          <a:xfrm>
            <a:off x="2033127" y="5076357"/>
            <a:ext cx="1134595" cy="307777"/>
          </a:xfrm>
          <a:prstGeom prst="rect">
            <a:avLst/>
          </a:prstGeom>
          <a:noFill/>
          <a:ln>
            <a:solidFill>
              <a:srgbClr val="FF0000"/>
            </a:solidFill>
          </a:ln>
        </p:spPr>
        <p:txBody>
          <a:bodyPr wrap="none" rtlCol="0">
            <a:spAutoFit/>
          </a:bodyPr>
          <a:lstStyle/>
          <a:p>
            <a:pPr defTabSz="457200"/>
            <a:r>
              <a:rPr lang="en-US" sz="1400" dirty="0">
                <a:solidFill>
                  <a:prstClr val="black"/>
                </a:solidFill>
              </a:rPr>
              <a:t>Coaxial cable</a:t>
            </a:r>
          </a:p>
        </p:txBody>
      </p:sp>
      <p:sp>
        <p:nvSpPr>
          <p:cNvPr id="18" name="TextBox 17"/>
          <p:cNvSpPr txBox="1"/>
          <p:nvPr/>
        </p:nvSpPr>
        <p:spPr>
          <a:xfrm>
            <a:off x="2723408" y="2245259"/>
            <a:ext cx="1881421" cy="461665"/>
          </a:xfrm>
          <a:prstGeom prst="rect">
            <a:avLst/>
          </a:prstGeom>
          <a:noFill/>
          <a:ln>
            <a:solidFill>
              <a:srgbClr val="FF6600"/>
            </a:solidFill>
          </a:ln>
        </p:spPr>
        <p:txBody>
          <a:bodyPr wrap="square" rtlCol="0">
            <a:spAutoFit/>
          </a:bodyPr>
          <a:lstStyle/>
          <a:p>
            <a:pPr defTabSz="457200"/>
            <a:r>
              <a:rPr lang="en-US" sz="1200" dirty="0">
                <a:solidFill>
                  <a:prstClr val="black"/>
                </a:solidFill>
              </a:rPr>
              <a:t>On the back : male and female </a:t>
            </a:r>
            <a:r>
              <a:rPr lang="en-US" sz="1200" dirty="0" smtClean="0">
                <a:solidFill>
                  <a:prstClr val="black"/>
                </a:solidFill>
              </a:rPr>
              <a:t>Jupiter connectors </a:t>
            </a:r>
            <a:endParaRPr lang="en-US" sz="1200" dirty="0">
              <a:solidFill>
                <a:prstClr val="black"/>
              </a:solidFill>
            </a:endParaRPr>
          </a:p>
        </p:txBody>
      </p:sp>
      <p:cxnSp>
        <p:nvCxnSpPr>
          <p:cNvPr id="20" name="Curved Connector 19"/>
          <p:cNvCxnSpPr>
            <a:stCxn id="18" idx="3"/>
          </p:cNvCxnSpPr>
          <p:nvPr/>
        </p:nvCxnSpPr>
        <p:spPr>
          <a:xfrm>
            <a:off x="4604828" y="2476091"/>
            <a:ext cx="493872" cy="498746"/>
          </a:xfrm>
          <a:prstGeom prst="curvedConnector2">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956603" y="1768720"/>
            <a:ext cx="1458101" cy="553998"/>
          </a:xfrm>
          <a:prstGeom prst="rect">
            <a:avLst/>
          </a:prstGeom>
          <a:noFill/>
          <a:ln>
            <a:solidFill>
              <a:srgbClr val="E46C0A"/>
            </a:solidFill>
          </a:ln>
        </p:spPr>
        <p:txBody>
          <a:bodyPr wrap="square" rtlCol="0">
            <a:spAutoFit/>
          </a:bodyPr>
          <a:lstStyle/>
          <a:p>
            <a:pPr defTabSz="457200"/>
            <a:r>
              <a:rPr lang="en-US" sz="1000" dirty="0">
                <a:solidFill>
                  <a:prstClr val="black"/>
                </a:solidFill>
              </a:rPr>
              <a:t>Patch panel: </a:t>
            </a:r>
            <a:r>
              <a:rPr lang="en-US" sz="1000" dirty="0">
                <a:solidFill>
                  <a:srgbClr val="000000"/>
                </a:solidFill>
                <a:ea typeface="Lucida Grande"/>
                <a:cs typeface="Lucida Grande"/>
              </a:rPr>
              <a:t>HV </a:t>
            </a:r>
            <a:r>
              <a:rPr lang="en-US" sz="1000" dirty="0" smtClean="0">
                <a:solidFill>
                  <a:srgbClr val="000000"/>
                </a:solidFill>
                <a:ea typeface="Lucida Grande"/>
                <a:cs typeface="Lucida Grande"/>
              </a:rPr>
              <a:t>CPE Jupiter </a:t>
            </a:r>
            <a:r>
              <a:rPr lang="en-US" sz="1000" dirty="0">
                <a:solidFill>
                  <a:srgbClr val="000000"/>
                </a:solidFill>
                <a:ea typeface="Lucida Grande"/>
                <a:cs typeface="Lucida Grande"/>
              </a:rPr>
              <a:t>connectors female/male</a:t>
            </a:r>
            <a:endParaRPr lang="en-US" sz="1000" dirty="0">
              <a:solidFill>
                <a:prstClr val="black"/>
              </a:solidFill>
            </a:endParaRPr>
          </a:p>
        </p:txBody>
      </p:sp>
      <p:cxnSp>
        <p:nvCxnSpPr>
          <p:cNvPr id="25" name="Curved Connector 24"/>
          <p:cNvCxnSpPr>
            <a:stCxn id="4" idx="3"/>
          </p:cNvCxnSpPr>
          <p:nvPr/>
        </p:nvCxnSpPr>
        <p:spPr>
          <a:xfrm flipV="1">
            <a:off x="6180519" y="2321507"/>
            <a:ext cx="1416945" cy="953618"/>
          </a:xfrm>
          <a:prstGeom prst="curvedConnector3">
            <a:avLst>
              <a:gd name="adj1" fmla="val 50000"/>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rot="16200000" flipH="1">
            <a:off x="3893035" y="2797722"/>
            <a:ext cx="310262" cy="125575"/>
          </a:xfrm>
          <a:prstGeom prst="curvedConnector3">
            <a:avLst>
              <a:gd name="adj1" fmla="val 50000"/>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45" name="Trapezoid 44"/>
          <p:cNvSpPr/>
          <p:nvPr/>
        </p:nvSpPr>
        <p:spPr>
          <a:xfrm rot="5400000">
            <a:off x="8626364" y="2786602"/>
            <a:ext cx="857932" cy="992449"/>
          </a:xfrm>
          <a:prstGeom prst="trapezoid">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47" name="Curved Connector 46"/>
          <p:cNvCxnSpPr/>
          <p:nvPr/>
        </p:nvCxnSpPr>
        <p:spPr>
          <a:xfrm rot="16200000" flipH="1">
            <a:off x="7913968" y="2408588"/>
            <a:ext cx="746074" cy="544202"/>
          </a:xfrm>
          <a:prstGeom prst="curvedConnector3">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033127" y="5896302"/>
            <a:ext cx="7581499" cy="369332"/>
          </a:xfrm>
          <a:prstGeom prst="rect">
            <a:avLst/>
          </a:prstGeom>
          <a:solidFill>
            <a:srgbClr val="FFC000"/>
          </a:solidFill>
        </p:spPr>
        <p:txBody>
          <a:bodyPr wrap="none" rtlCol="0">
            <a:spAutoFit/>
          </a:bodyPr>
          <a:lstStyle/>
          <a:p>
            <a:pPr defTabSz="457200"/>
            <a:r>
              <a:rPr lang="en-US" dirty="0">
                <a:solidFill>
                  <a:prstClr val="black"/>
                </a:solidFill>
              </a:rPr>
              <a:t>Umbilical has </a:t>
            </a:r>
            <a:r>
              <a:rPr lang="en-US" dirty="0" smtClean="0">
                <a:solidFill>
                  <a:prstClr val="black"/>
                </a:solidFill>
              </a:rPr>
              <a:t>“Jupiter” or equivalent coaxial connector throughout at each end</a:t>
            </a:r>
            <a:endParaRPr lang="en-US" dirty="0">
              <a:solidFill>
                <a:prstClr val="black"/>
              </a:solidFill>
            </a:endParaRPr>
          </a:p>
        </p:txBody>
      </p:sp>
      <p:sp>
        <p:nvSpPr>
          <p:cNvPr id="50" name="TextBox 49"/>
          <p:cNvSpPr txBox="1"/>
          <p:nvPr/>
        </p:nvSpPr>
        <p:spPr>
          <a:xfrm>
            <a:off x="8417998" y="2563300"/>
            <a:ext cx="2157963" cy="246221"/>
          </a:xfrm>
          <a:prstGeom prst="rect">
            <a:avLst/>
          </a:prstGeom>
          <a:noFill/>
          <a:ln>
            <a:solidFill>
              <a:schemeClr val="accent5">
                <a:lumMod val="75000"/>
              </a:schemeClr>
            </a:solidFill>
          </a:ln>
        </p:spPr>
        <p:txBody>
          <a:bodyPr wrap="none" rtlCol="0">
            <a:spAutoFit/>
          </a:bodyPr>
          <a:lstStyle/>
          <a:p>
            <a:pPr defTabSz="457200"/>
            <a:r>
              <a:rPr lang="en-US" sz="1000" dirty="0">
                <a:solidFill>
                  <a:prstClr val="black"/>
                </a:solidFill>
              </a:rPr>
              <a:t>HV </a:t>
            </a:r>
            <a:r>
              <a:rPr lang="en-US" sz="1000" dirty="0" smtClean="0">
                <a:solidFill>
                  <a:prstClr val="black"/>
                </a:solidFill>
              </a:rPr>
              <a:t>coaxial cable </a:t>
            </a:r>
            <a:r>
              <a:rPr lang="en-US" sz="1000" dirty="0">
                <a:solidFill>
                  <a:prstClr val="black"/>
                </a:solidFill>
              </a:rPr>
              <a:t>: CPE </a:t>
            </a:r>
            <a:r>
              <a:rPr lang="en-US" sz="1000" dirty="0" smtClean="0">
                <a:solidFill>
                  <a:prstClr val="black"/>
                </a:solidFill>
              </a:rPr>
              <a:t>Jupiter CH-side </a:t>
            </a:r>
            <a:endParaRPr lang="en-US" sz="1000" dirty="0">
              <a:solidFill>
                <a:prstClr val="black"/>
              </a:solidFill>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7" y="0"/>
            <a:ext cx="2064944" cy="2753259"/>
          </a:xfrm>
          <a:prstGeom prst="rect">
            <a:avLst/>
          </a:prstGeom>
        </p:spPr>
      </p:pic>
    </p:spTree>
    <p:extLst>
      <p:ext uri="{BB962C8B-B14F-4D97-AF65-F5344CB8AC3E}">
        <p14:creationId xmlns:p14="http://schemas.microsoft.com/office/powerpoint/2010/main" val="1234539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Rack use HV </a:t>
            </a:r>
            <a:endParaRPr lang="en-GB" dirty="0"/>
          </a:p>
        </p:txBody>
      </p:sp>
      <p:sp>
        <p:nvSpPr>
          <p:cNvPr id="3" name="Content Placeholder 2"/>
          <p:cNvSpPr>
            <a:spLocks noGrp="1"/>
          </p:cNvSpPr>
          <p:nvPr>
            <p:ph idx="1"/>
          </p:nvPr>
        </p:nvSpPr>
        <p:spPr/>
        <p:txBody>
          <a:bodyPr/>
          <a:lstStyle/>
          <a:p>
            <a:r>
              <a:rPr lang="en-GB" dirty="0" smtClean="0"/>
              <a:t>Schematic</a:t>
            </a:r>
            <a:endParaRPr lang="en-GB" dirty="0"/>
          </a:p>
        </p:txBody>
      </p:sp>
      <p:sp>
        <p:nvSpPr>
          <p:cNvPr id="4" name="Cube 3"/>
          <p:cNvSpPr/>
          <p:nvPr/>
        </p:nvSpPr>
        <p:spPr>
          <a:xfrm>
            <a:off x="4815191" y="1828800"/>
            <a:ext cx="1614792" cy="4455268"/>
          </a:xfrm>
          <a:prstGeom prst="cub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4815191" y="3040216"/>
            <a:ext cx="1196503" cy="46692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4815191" y="3684842"/>
            <a:ext cx="1196503" cy="46692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4815191" y="4266069"/>
            <a:ext cx="1196503" cy="46692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7033098" y="2091447"/>
            <a:ext cx="2178996" cy="369332"/>
          </a:xfrm>
          <a:prstGeom prst="rect">
            <a:avLst/>
          </a:prstGeom>
          <a:noFill/>
        </p:spPr>
        <p:txBody>
          <a:bodyPr wrap="square" rtlCol="0">
            <a:spAutoFit/>
          </a:bodyPr>
          <a:lstStyle/>
          <a:p>
            <a:r>
              <a:rPr lang="en-GB" dirty="0" smtClean="0"/>
              <a:t>Main Frame</a:t>
            </a:r>
            <a:endParaRPr lang="en-GB" dirty="0"/>
          </a:p>
        </p:txBody>
      </p:sp>
    </p:spTree>
    <p:extLst>
      <p:ext uri="{BB962C8B-B14F-4D97-AF65-F5344CB8AC3E}">
        <p14:creationId xmlns:p14="http://schemas.microsoft.com/office/powerpoint/2010/main" val="30339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851104" cy="1138138"/>
          </a:xfrm>
        </p:spPr>
        <p:txBody>
          <a:bodyPr>
            <a:normAutofit/>
          </a:bodyPr>
          <a:lstStyle/>
          <a:p>
            <a:r>
              <a:rPr lang="en-US" sz="3200" dirty="0"/>
              <a:t>The path is clear and we </a:t>
            </a:r>
            <a:r>
              <a:rPr lang="en-US" sz="3200" dirty="0" smtClean="0"/>
              <a:t>already have the cable. </a:t>
            </a:r>
            <a:r>
              <a:rPr lang="en-US" sz="3200" dirty="0"/>
              <a:t>This is a big job</a:t>
            </a:r>
            <a:endParaRPr lang="en-GB"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512143" y="1793997"/>
            <a:ext cx="4238240" cy="317868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8240" y="2962825"/>
            <a:ext cx="6488517" cy="405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861421" y="2128469"/>
            <a:ext cx="1656184" cy="369332"/>
          </a:xfrm>
          <a:prstGeom prst="rect">
            <a:avLst/>
          </a:prstGeom>
          <a:solidFill>
            <a:schemeClr val="accent5">
              <a:lumMod val="60000"/>
              <a:lumOff val="40000"/>
            </a:schemeClr>
          </a:solidFill>
        </p:spPr>
        <p:txBody>
          <a:bodyPr wrap="square" rtlCol="0">
            <a:spAutoFit/>
          </a:bodyPr>
          <a:lstStyle/>
          <a:p>
            <a:r>
              <a:rPr lang="en-US" dirty="0" err="1">
                <a:solidFill>
                  <a:prstClr val="black"/>
                </a:solidFill>
              </a:rPr>
              <a:t>Approx</a:t>
            </a:r>
            <a:r>
              <a:rPr lang="en-US" dirty="0">
                <a:solidFill>
                  <a:prstClr val="black"/>
                </a:solidFill>
              </a:rPr>
              <a:t> 1.5km</a:t>
            </a:r>
            <a:endParaRPr lang="en-GB" dirty="0">
              <a:solidFill>
                <a:prstClr val="black"/>
              </a:solidFill>
            </a:endParaRPr>
          </a:p>
        </p:txBody>
      </p:sp>
      <p:sp>
        <p:nvSpPr>
          <p:cNvPr id="7" name="TextBox 6"/>
          <p:cNvSpPr txBox="1"/>
          <p:nvPr/>
        </p:nvSpPr>
        <p:spPr>
          <a:xfrm>
            <a:off x="1330581" y="5873879"/>
            <a:ext cx="1512168"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Cable length 57-90m</a:t>
            </a:r>
            <a:endParaRPr lang="en-GB" dirty="0">
              <a:solidFill>
                <a:prstClr val="black"/>
              </a:solidFill>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02047" y="1394506"/>
            <a:ext cx="3881405" cy="2911054"/>
          </a:xfrm>
        </p:spPr>
      </p:pic>
    </p:spTree>
    <p:extLst>
      <p:ext uri="{BB962C8B-B14F-4D97-AF65-F5344CB8AC3E}">
        <p14:creationId xmlns:p14="http://schemas.microsoft.com/office/powerpoint/2010/main" val="1754330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But it gets worse in the last 5% of the path length</a:t>
            </a:r>
            <a:endParaRPr lang="en-GB"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370475" y="2033845"/>
            <a:ext cx="4968554" cy="37264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1412776"/>
            <a:ext cx="3374144" cy="25306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440149" y="4437112"/>
            <a:ext cx="2606059" cy="1954544"/>
          </a:xfrm>
          <a:prstGeom prst="rect">
            <a:avLst/>
          </a:prstGeom>
        </p:spPr>
      </p:pic>
      <p:sp>
        <p:nvSpPr>
          <p:cNvPr id="7" name="TextBox 6"/>
          <p:cNvSpPr txBox="1"/>
          <p:nvPr/>
        </p:nvSpPr>
        <p:spPr>
          <a:xfrm>
            <a:off x="2606282" y="5085184"/>
            <a:ext cx="1944216" cy="923330"/>
          </a:xfrm>
          <a:prstGeom prst="rect">
            <a:avLst/>
          </a:prstGeom>
          <a:solidFill>
            <a:schemeClr val="accent6">
              <a:lumMod val="40000"/>
              <a:lumOff val="60000"/>
            </a:schemeClr>
          </a:solidFill>
        </p:spPr>
        <p:txBody>
          <a:bodyPr wrap="square" rtlCol="0">
            <a:spAutoFit/>
          </a:bodyPr>
          <a:lstStyle/>
          <a:p>
            <a:r>
              <a:rPr lang="en-US" dirty="0">
                <a:solidFill>
                  <a:prstClr val="black"/>
                </a:solidFill>
              </a:rPr>
              <a:t>The Main Cable chains in X0 under CMS</a:t>
            </a:r>
            <a:endParaRPr lang="en-GB" dirty="0">
              <a:solidFill>
                <a:prstClr val="black"/>
              </a:solidFill>
            </a:endParaRPr>
          </a:p>
        </p:txBody>
      </p:sp>
      <p:sp>
        <p:nvSpPr>
          <p:cNvPr id="8" name="TextBox 7"/>
          <p:cNvSpPr txBox="1"/>
          <p:nvPr/>
        </p:nvSpPr>
        <p:spPr>
          <a:xfrm>
            <a:off x="6384032" y="3140969"/>
            <a:ext cx="2160240"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Clamp of </a:t>
            </a:r>
            <a:r>
              <a:rPr lang="en-US" dirty="0" smtClean="0">
                <a:solidFill>
                  <a:prstClr val="black"/>
                </a:solidFill>
              </a:rPr>
              <a:t>the </a:t>
            </a:r>
            <a:r>
              <a:rPr lang="en-US" dirty="0">
                <a:solidFill>
                  <a:prstClr val="black"/>
                </a:solidFill>
              </a:rPr>
              <a:t>Cable under PP YE1</a:t>
            </a:r>
            <a:endParaRPr lang="en-GB" dirty="0">
              <a:solidFill>
                <a:prstClr val="black"/>
              </a:solidFill>
            </a:endParaRPr>
          </a:p>
        </p:txBody>
      </p:sp>
      <p:sp>
        <p:nvSpPr>
          <p:cNvPr id="9" name="TextBox 8"/>
          <p:cNvSpPr txBox="1"/>
          <p:nvPr/>
        </p:nvSpPr>
        <p:spPr>
          <a:xfrm>
            <a:off x="6735622" y="5685349"/>
            <a:ext cx="1584177" cy="646331"/>
          </a:xfrm>
          <a:prstGeom prst="rect">
            <a:avLst/>
          </a:prstGeom>
          <a:solidFill>
            <a:schemeClr val="accent5">
              <a:lumMod val="60000"/>
              <a:lumOff val="40000"/>
            </a:schemeClr>
          </a:solidFill>
        </p:spPr>
        <p:txBody>
          <a:bodyPr wrap="square" rtlCol="0">
            <a:spAutoFit/>
          </a:bodyPr>
          <a:lstStyle/>
          <a:p>
            <a:r>
              <a:rPr lang="en-US" dirty="0">
                <a:solidFill>
                  <a:prstClr val="black"/>
                </a:solidFill>
              </a:rPr>
              <a:t>Access to rear of the PP</a:t>
            </a:r>
            <a:endParaRPr lang="en-GB" dirty="0">
              <a:solidFill>
                <a:prstClr val="black"/>
              </a:solidFill>
            </a:endParaRPr>
          </a:p>
        </p:txBody>
      </p:sp>
      <p:sp>
        <p:nvSpPr>
          <p:cNvPr id="3" name="TextBox 2"/>
          <p:cNvSpPr txBox="1"/>
          <p:nvPr/>
        </p:nvSpPr>
        <p:spPr>
          <a:xfrm>
            <a:off x="757881" y="2850292"/>
            <a:ext cx="2702011" cy="646331"/>
          </a:xfrm>
          <a:prstGeom prst="rect">
            <a:avLst/>
          </a:prstGeom>
          <a:solidFill>
            <a:srgbClr val="FF0000"/>
          </a:solidFill>
        </p:spPr>
        <p:txBody>
          <a:bodyPr wrap="square" rtlCol="0">
            <a:spAutoFit/>
          </a:bodyPr>
          <a:lstStyle/>
          <a:p>
            <a:r>
              <a:rPr lang="en-GB" dirty="0" smtClean="0"/>
              <a:t>Combine 23 – 25 slides</a:t>
            </a:r>
          </a:p>
          <a:p>
            <a:r>
              <a:rPr lang="en-GB" dirty="0" smtClean="0"/>
              <a:t>Positive view.</a:t>
            </a:r>
            <a:endParaRPr lang="en-GB" dirty="0"/>
          </a:p>
        </p:txBody>
      </p:sp>
    </p:spTree>
    <p:extLst>
      <p:ext uri="{BB962C8B-B14F-4D97-AF65-F5344CB8AC3E}">
        <p14:creationId xmlns:p14="http://schemas.microsoft.com/office/powerpoint/2010/main" val="98642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4707" y="622570"/>
            <a:ext cx="3954293" cy="5272391"/>
          </a:xfrm>
          <a:prstGeom prst="rect">
            <a:avLst/>
          </a:prstGeom>
        </p:spPr>
      </p:pic>
      <p:sp>
        <p:nvSpPr>
          <p:cNvPr id="5" name="TextBox 4"/>
          <p:cNvSpPr txBox="1"/>
          <p:nvPr/>
        </p:nvSpPr>
        <p:spPr>
          <a:xfrm>
            <a:off x="535849" y="1412789"/>
            <a:ext cx="4645362" cy="1200329"/>
          </a:xfrm>
          <a:prstGeom prst="rect">
            <a:avLst/>
          </a:prstGeom>
          <a:noFill/>
        </p:spPr>
        <p:txBody>
          <a:bodyPr wrap="square" rtlCol="0">
            <a:spAutoFit/>
          </a:bodyPr>
          <a:lstStyle/>
          <a:p>
            <a:r>
              <a:rPr lang="en-GB" dirty="0" smtClean="0"/>
              <a:t>LV Power for both RE4/1 and RE3/1 will be taken from the presently installed crates  and modules. Re-cabling to liberate 2 modules will require PP/</a:t>
            </a:r>
            <a:r>
              <a:rPr lang="en-GB" dirty="0" err="1" smtClean="0"/>
              <a:t>Fanout</a:t>
            </a:r>
            <a:r>
              <a:rPr lang="en-GB" dirty="0" smtClean="0"/>
              <a:t> space</a:t>
            </a:r>
            <a:endParaRPr lang="en-GB" dirty="0"/>
          </a:p>
        </p:txBody>
      </p:sp>
      <p:sp>
        <p:nvSpPr>
          <p:cNvPr id="6" name="TextBox 5"/>
          <p:cNvSpPr txBox="1"/>
          <p:nvPr/>
        </p:nvSpPr>
        <p:spPr>
          <a:xfrm>
            <a:off x="6613998" y="272534"/>
            <a:ext cx="1138136" cy="369332"/>
          </a:xfrm>
          <a:prstGeom prst="rect">
            <a:avLst/>
          </a:prstGeom>
          <a:noFill/>
        </p:spPr>
        <p:txBody>
          <a:bodyPr wrap="square" rtlCol="0">
            <a:spAutoFit/>
          </a:bodyPr>
          <a:lstStyle/>
          <a:p>
            <a:r>
              <a:rPr lang="en-GB" dirty="0" smtClean="0"/>
              <a:t>X3A51</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8530" y="2843696"/>
            <a:ext cx="2624539" cy="3499385"/>
          </a:xfrm>
          <a:prstGeom prst="rect">
            <a:avLst/>
          </a:prstGeom>
        </p:spPr>
      </p:pic>
      <p:sp>
        <p:nvSpPr>
          <p:cNvPr id="2" name="TextBox 1"/>
          <p:cNvSpPr txBox="1"/>
          <p:nvPr/>
        </p:nvSpPr>
        <p:spPr>
          <a:xfrm>
            <a:off x="1173450" y="328004"/>
            <a:ext cx="3467741" cy="646331"/>
          </a:xfrm>
          <a:prstGeom prst="rect">
            <a:avLst/>
          </a:prstGeom>
          <a:noFill/>
        </p:spPr>
        <p:txBody>
          <a:bodyPr wrap="square" rtlCol="0">
            <a:spAutoFit/>
          </a:bodyPr>
          <a:lstStyle/>
          <a:p>
            <a:r>
              <a:rPr lang="en-GB" sz="3600" dirty="0" smtClean="0"/>
              <a:t>LV Power System</a:t>
            </a:r>
            <a:endParaRPr lang="en-GB" sz="3600" dirty="0"/>
          </a:p>
        </p:txBody>
      </p:sp>
      <p:sp>
        <p:nvSpPr>
          <p:cNvPr id="3" name="TextBox 2"/>
          <p:cNvSpPr txBox="1"/>
          <p:nvPr/>
        </p:nvSpPr>
        <p:spPr>
          <a:xfrm>
            <a:off x="778213" y="3745149"/>
            <a:ext cx="2149813" cy="1200329"/>
          </a:xfrm>
          <a:prstGeom prst="rect">
            <a:avLst/>
          </a:prstGeom>
          <a:solidFill>
            <a:srgbClr val="FF0000"/>
          </a:solidFill>
        </p:spPr>
        <p:txBody>
          <a:bodyPr wrap="square" rtlCol="0">
            <a:spAutoFit/>
          </a:bodyPr>
          <a:lstStyle/>
          <a:p>
            <a:r>
              <a:rPr lang="en-GB" dirty="0" smtClean="0"/>
              <a:t>Dedicated time slot to perform this task. </a:t>
            </a:r>
          </a:p>
          <a:p>
            <a:r>
              <a:rPr lang="en-GB" dirty="0" smtClean="0"/>
              <a:t>Trials to be performed in 904</a:t>
            </a:r>
            <a:endParaRPr lang="en-GB" dirty="0"/>
          </a:p>
        </p:txBody>
      </p:sp>
    </p:spTree>
    <p:extLst>
      <p:ext uri="{BB962C8B-B14F-4D97-AF65-F5344CB8AC3E}">
        <p14:creationId xmlns:p14="http://schemas.microsoft.com/office/powerpoint/2010/main" val="3253012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5255" y="1060314"/>
            <a:ext cx="3560324" cy="4747098"/>
          </a:xfrm>
          <a:prstGeom prst="rect">
            <a:avLst/>
          </a:prstGeom>
        </p:spPr>
      </p:pic>
      <p:sp>
        <p:nvSpPr>
          <p:cNvPr id="5" name="TextBox 4"/>
          <p:cNvSpPr txBox="1"/>
          <p:nvPr/>
        </p:nvSpPr>
        <p:spPr>
          <a:xfrm>
            <a:off x="208311" y="2478622"/>
            <a:ext cx="6727947" cy="2031325"/>
          </a:xfrm>
          <a:prstGeom prst="rect">
            <a:avLst/>
          </a:prstGeom>
          <a:noFill/>
        </p:spPr>
        <p:txBody>
          <a:bodyPr wrap="square" rtlCol="0">
            <a:spAutoFit/>
          </a:bodyPr>
          <a:lstStyle/>
          <a:p>
            <a:r>
              <a:rPr lang="en-GB" dirty="0" smtClean="0"/>
              <a:t>Cooling Mini Manifold for RE4/1 cooling to which “T”s and flow restrictors will be added to supply the 9 channels. Hosing from the mini manifolds directly all the way to the RE4/1 will simplify the installation. </a:t>
            </a:r>
          </a:p>
          <a:p>
            <a:endParaRPr lang="en-GB" dirty="0"/>
          </a:p>
          <a:p>
            <a:r>
              <a:rPr lang="en-GB" dirty="0" smtClean="0"/>
              <a:t>The RE3/1 system will be a taken off from the RE3/2s, two RE3/2s for one RE3/1 using the flexible hoses as shown opposite.</a:t>
            </a:r>
            <a:endParaRPr lang="en-GB" dirty="0"/>
          </a:p>
        </p:txBody>
      </p:sp>
      <p:sp>
        <p:nvSpPr>
          <p:cNvPr id="7" name="TextBox 6"/>
          <p:cNvSpPr txBox="1"/>
          <p:nvPr/>
        </p:nvSpPr>
        <p:spPr>
          <a:xfrm>
            <a:off x="3245708" y="537094"/>
            <a:ext cx="2899719" cy="523220"/>
          </a:xfrm>
          <a:prstGeom prst="rect">
            <a:avLst/>
          </a:prstGeom>
          <a:noFill/>
        </p:spPr>
        <p:txBody>
          <a:bodyPr wrap="square" rtlCol="0">
            <a:spAutoFit/>
          </a:bodyPr>
          <a:lstStyle/>
          <a:p>
            <a:r>
              <a:rPr lang="en-GB" sz="2800" dirty="0" smtClean="0"/>
              <a:t>Cooling system</a:t>
            </a:r>
            <a:endParaRPr lang="en-GB" sz="2800" dirty="0"/>
          </a:p>
        </p:txBody>
      </p:sp>
      <p:sp>
        <p:nvSpPr>
          <p:cNvPr id="8" name="TextBox 7"/>
          <p:cNvSpPr txBox="1"/>
          <p:nvPr/>
        </p:nvSpPr>
        <p:spPr>
          <a:xfrm>
            <a:off x="1606377" y="1392195"/>
            <a:ext cx="4629665" cy="939113"/>
          </a:xfrm>
          <a:prstGeom prst="rect">
            <a:avLst/>
          </a:prstGeom>
          <a:noFill/>
        </p:spPr>
        <p:txBody>
          <a:bodyPr wrap="square" rtlCol="0">
            <a:spAutoFit/>
          </a:bodyPr>
          <a:lstStyle/>
          <a:p>
            <a:r>
              <a:rPr lang="en-GB" dirty="0" smtClean="0"/>
              <a:t>The power loads on the cooling system are not so large so extensions of the present system should give approx. 0.1deg C </a:t>
            </a:r>
            <a:r>
              <a:rPr lang="en-GB" dirty="0" smtClean="0">
                <a:solidFill>
                  <a:srgbClr val="FF0000"/>
                </a:solidFill>
              </a:rPr>
              <a:t>increase for YE3.</a:t>
            </a:r>
            <a:endParaRPr lang="en-GB" dirty="0">
              <a:solidFill>
                <a:srgbClr val="FF0000"/>
              </a:solidFill>
            </a:endParaRPr>
          </a:p>
        </p:txBody>
      </p:sp>
      <p:pic>
        <p:nvPicPr>
          <p:cNvPr id="10" name="Picture 9"/>
          <p:cNvPicPr>
            <a:picLocks noChangeAspect="1"/>
          </p:cNvPicPr>
          <p:nvPr/>
        </p:nvPicPr>
        <p:blipFill>
          <a:blip r:embed="rId3"/>
          <a:stretch>
            <a:fillRect/>
          </a:stretch>
        </p:blipFill>
        <p:spPr>
          <a:xfrm>
            <a:off x="1072394" y="4652873"/>
            <a:ext cx="5697630" cy="1684907"/>
          </a:xfrm>
          <a:prstGeom prst="rect">
            <a:avLst/>
          </a:prstGeom>
        </p:spPr>
      </p:pic>
      <p:sp>
        <p:nvSpPr>
          <p:cNvPr id="2" name="TextBox 1"/>
          <p:cNvSpPr txBox="1"/>
          <p:nvPr/>
        </p:nvSpPr>
        <p:spPr>
          <a:xfrm>
            <a:off x="7538936" y="1789889"/>
            <a:ext cx="3706643" cy="646331"/>
          </a:xfrm>
          <a:prstGeom prst="rect">
            <a:avLst/>
          </a:prstGeom>
          <a:solidFill>
            <a:srgbClr val="FF0000"/>
          </a:solidFill>
        </p:spPr>
        <p:txBody>
          <a:bodyPr wrap="square" rtlCol="0">
            <a:spAutoFit/>
          </a:bodyPr>
          <a:lstStyle/>
          <a:p>
            <a:r>
              <a:rPr lang="en-GB" dirty="0" smtClean="0"/>
              <a:t>Details to be discussed with CMS cooling team</a:t>
            </a:r>
            <a:endParaRPr lang="en-GB" dirty="0"/>
          </a:p>
        </p:txBody>
      </p:sp>
    </p:spTree>
    <p:extLst>
      <p:ext uri="{BB962C8B-B14F-4D97-AF65-F5344CB8AC3E}">
        <p14:creationId xmlns:p14="http://schemas.microsoft.com/office/powerpoint/2010/main" val="4161739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 Mini manifold schematic</a:t>
            </a:r>
            <a:endParaRPr lang="en-GB" dirty="0"/>
          </a:p>
        </p:txBody>
      </p:sp>
      <p:sp>
        <p:nvSpPr>
          <p:cNvPr id="4" name="Rounded Rectangle 3"/>
          <p:cNvSpPr/>
          <p:nvPr/>
        </p:nvSpPr>
        <p:spPr>
          <a:xfrm>
            <a:off x="4212077" y="1964987"/>
            <a:ext cx="223736" cy="33560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ounded Rectangle 4"/>
          <p:cNvSpPr/>
          <p:nvPr/>
        </p:nvSpPr>
        <p:spPr>
          <a:xfrm>
            <a:off x="5152417" y="1964986"/>
            <a:ext cx="223736" cy="335604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rapezoid 5"/>
          <p:cNvSpPr/>
          <p:nvPr/>
        </p:nvSpPr>
        <p:spPr>
          <a:xfrm rot="8133813">
            <a:off x="9484468" y="2412460"/>
            <a:ext cx="1838528" cy="2597285"/>
          </a:xfrm>
          <a:prstGeom prst="trapezoid">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Freeform 6"/>
          <p:cNvSpPr/>
          <p:nvPr/>
        </p:nvSpPr>
        <p:spPr>
          <a:xfrm>
            <a:off x="5817069" y="1930902"/>
            <a:ext cx="4007867" cy="958293"/>
          </a:xfrm>
          <a:custGeom>
            <a:avLst/>
            <a:gdLst>
              <a:gd name="connsiteX0" fmla="*/ 4387174 w 4387174"/>
              <a:gd name="connsiteY0" fmla="*/ 501560 h 1262478"/>
              <a:gd name="connsiteX1" fmla="*/ 4143983 w 4387174"/>
              <a:gd name="connsiteY1" fmla="*/ 161092 h 1262478"/>
              <a:gd name="connsiteX2" fmla="*/ 3784059 w 4387174"/>
              <a:gd name="connsiteY2" fmla="*/ 5449 h 1262478"/>
              <a:gd name="connsiteX3" fmla="*/ 3356042 w 4387174"/>
              <a:gd name="connsiteY3" fmla="*/ 44360 h 1262478"/>
              <a:gd name="connsiteX4" fmla="*/ 2859932 w 4387174"/>
              <a:gd name="connsiteY4" fmla="*/ 131909 h 1262478"/>
              <a:gd name="connsiteX5" fmla="*/ 2490281 w 4387174"/>
              <a:gd name="connsiteY5" fmla="*/ 365373 h 1262478"/>
              <a:gd name="connsiteX6" fmla="*/ 2071991 w 4387174"/>
              <a:gd name="connsiteY6" fmla="*/ 657202 h 1262478"/>
              <a:gd name="connsiteX7" fmla="*/ 1634247 w 4387174"/>
              <a:gd name="connsiteY7" fmla="*/ 910122 h 1262478"/>
              <a:gd name="connsiteX8" fmla="*/ 1128408 w 4387174"/>
              <a:gd name="connsiteY8" fmla="*/ 1201951 h 1262478"/>
              <a:gd name="connsiteX9" fmla="*/ 894944 w 4387174"/>
              <a:gd name="connsiteY9" fmla="*/ 1221407 h 1262478"/>
              <a:gd name="connsiteX10" fmla="*/ 700391 w 4387174"/>
              <a:gd name="connsiteY10" fmla="*/ 1231134 h 1262478"/>
              <a:gd name="connsiteX11" fmla="*/ 447472 w 4387174"/>
              <a:gd name="connsiteY11" fmla="*/ 1260317 h 1262478"/>
              <a:gd name="connsiteX12" fmla="*/ 272374 w 4387174"/>
              <a:gd name="connsiteY12" fmla="*/ 1260317 h 1262478"/>
              <a:gd name="connsiteX13" fmla="*/ 97276 w 4387174"/>
              <a:gd name="connsiteY13" fmla="*/ 1260317 h 1262478"/>
              <a:gd name="connsiteX14" fmla="*/ 68093 w 4387174"/>
              <a:gd name="connsiteY14" fmla="*/ 1260317 h 1262478"/>
              <a:gd name="connsiteX15" fmla="*/ 0 w 4387174"/>
              <a:gd name="connsiteY15" fmla="*/ 1250590 h 1262478"/>
              <a:gd name="connsiteX0" fmla="*/ 4387174 w 4387174"/>
              <a:gd name="connsiteY0" fmla="*/ 501560 h 1281086"/>
              <a:gd name="connsiteX1" fmla="*/ 4143983 w 4387174"/>
              <a:gd name="connsiteY1" fmla="*/ 161092 h 1281086"/>
              <a:gd name="connsiteX2" fmla="*/ 3784059 w 4387174"/>
              <a:gd name="connsiteY2" fmla="*/ 5449 h 1281086"/>
              <a:gd name="connsiteX3" fmla="*/ 3356042 w 4387174"/>
              <a:gd name="connsiteY3" fmla="*/ 44360 h 1281086"/>
              <a:gd name="connsiteX4" fmla="*/ 2859932 w 4387174"/>
              <a:gd name="connsiteY4" fmla="*/ 131909 h 1281086"/>
              <a:gd name="connsiteX5" fmla="*/ 2490281 w 4387174"/>
              <a:gd name="connsiteY5" fmla="*/ 365373 h 1281086"/>
              <a:gd name="connsiteX6" fmla="*/ 2071991 w 4387174"/>
              <a:gd name="connsiteY6" fmla="*/ 657202 h 1281086"/>
              <a:gd name="connsiteX7" fmla="*/ 1313234 w 4387174"/>
              <a:gd name="connsiteY7" fmla="*/ 209731 h 1281086"/>
              <a:gd name="connsiteX8" fmla="*/ 1128408 w 4387174"/>
              <a:gd name="connsiteY8" fmla="*/ 1201951 h 1281086"/>
              <a:gd name="connsiteX9" fmla="*/ 894944 w 4387174"/>
              <a:gd name="connsiteY9" fmla="*/ 1221407 h 1281086"/>
              <a:gd name="connsiteX10" fmla="*/ 700391 w 4387174"/>
              <a:gd name="connsiteY10" fmla="*/ 1231134 h 1281086"/>
              <a:gd name="connsiteX11" fmla="*/ 447472 w 4387174"/>
              <a:gd name="connsiteY11" fmla="*/ 1260317 h 1281086"/>
              <a:gd name="connsiteX12" fmla="*/ 272374 w 4387174"/>
              <a:gd name="connsiteY12" fmla="*/ 1260317 h 1281086"/>
              <a:gd name="connsiteX13" fmla="*/ 97276 w 4387174"/>
              <a:gd name="connsiteY13" fmla="*/ 1260317 h 1281086"/>
              <a:gd name="connsiteX14" fmla="*/ 68093 w 4387174"/>
              <a:gd name="connsiteY14" fmla="*/ 1260317 h 1281086"/>
              <a:gd name="connsiteX15" fmla="*/ 0 w 4387174"/>
              <a:gd name="connsiteY15" fmla="*/ 1250590 h 1281086"/>
              <a:gd name="connsiteX0" fmla="*/ 4387174 w 4387174"/>
              <a:gd name="connsiteY0" fmla="*/ 501560 h 1281086"/>
              <a:gd name="connsiteX1" fmla="*/ 4143983 w 4387174"/>
              <a:gd name="connsiteY1" fmla="*/ 161092 h 1281086"/>
              <a:gd name="connsiteX2" fmla="*/ 3784059 w 4387174"/>
              <a:gd name="connsiteY2" fmla="*/ 5449 h 1281086"/>
              <a:gd name="connsiteX3" fmla="*/ 3356042 w 4387174"/>
              <a:gd name="connsiteY3" fmla="*/ 44360 h 1281086"/>
              <a:gd name="connsiteX4" fmla="*/ 2859932 w 4387174"/>
              <a:gd name="connsiteY4" fmla="*/ 131909 h 1281086"/>
              <a:gd name="connsiteX5" fmla="*/ 2490281 w 4387174"/>
              <a:gd name="connsiteY5" fmla="*/ 365373 h 1281086"/>
              <a:gd name="connsiteX6" fmla="*/ 1984442 w 4387174"/>
              <a:gd name="connsiteY6" fmla="*/ 209730 h 1281086"/>
              <a:gd name="connsiteX7" fmla="*/ 1313234 w 4387174"/>
              <a:gd name="connsiteY7" fmla="*/ 209731 h 1281086"/>
              <a:gd name="connsiteX8" fmla="*/ 1128408 w 4387174"/>
              <a:gd name="connsiteY8" fmla="*/ 1201951 h 1281086"/>
              <a:gd name="connsiteX9" fmla="*/ 894944 w 4387174"/>
              <a:gd name="connsiteY9" fmla="*/ 1221407 h 1281086"/>
              <a:gd name="connsiteX10" fmla="*/ 700391 w 4387174"/>
              <a:gd name="connsiteY10" fmla="*/ 1231134 h 1281086"/>
              <a:gd name="connsiteX11" fmla="*/ 447472 w 4387174"/>
              <a:gd name="connsiteY11" fmla="*/ 1260317 h 1281086"/>
              <a:gd name="connsiteX12" fmla="*/ 272374 w 4387174"/>
              <a:gd name="connsiteY12" fmla="*/ 1260317 h 1281086"/>
              <a:gd name="connsiteX13" fmla="*/ 97276 w 4387174"/>
              <a:gd name="connsiteY13" fmla="*/ 1260317 h 1281086"/>
              <a:gd name="connsiteX14" fmla="*/ 68093 w 4387174"/>
              <a:gd name="connsiteY14" fmla="*/ 1260317 h 1281086"/>
              <a:gd name="connsiteX15" fmla="*/ 0 w 4387174"/>
              <a:gd name="connsiteY15" fmla="*/ 1250590 h 1281086"/>
              <a:gd name="connsiteX0" fmla="*/ 4387174 w 4387174"/>
              <a:gd name="connsiteY0" fmla="*/ 501560 h 1286643"/>
              <a:gd name="connsiteX1" fmla="*/ 4143983 w 4387174"/>
              <a:gd name="connsiteY1" fmla="*/ 161092 h 1286643"/>
              <a:gd name="connsiteX2" fmla="*/ 3784059 w 4387174"/>
              <a:gd name="connsiteY2" fmla="*/ 5449 h 1286643"/>
              <a:gd name="connsiteX3" fmla="*/ 3356042 w 4387174"/>
              <a:gd name="connsiteY3" fmla="*/ 44360 h 1286643"/>
              <a:gd name="connsiteX4" fmla="*/ 2859932 w 4387174"/>
              <a:gd name="connsiteY4" fmla="*/ 131909 h 1286643"/>
              <a:gd name="connsiteX5" fmla="*/ 2490281 w 4387174"/>
              <a:gd name="connsiteY5" fmla="*/ 365373 h 1286643"/>
              <a:gd name="connsiteX6" fmla="*/ 1984442 w 4387174"/>
              <a:gd name="connsiteY6" fmla="*/ 209730 h 1286643"/>
              <a:gd name="connsiteX7" fmla="*/ 1313234 w 4387174"/>
              <a:gd name="connsiteY7" fmla="*/ 209731 h 1286643"/>
              <a:gd name="connsiteX8" fmla="*/ 787939 w 4387174"/>
              <a:gd name="connsiteY8" fmla="*/ 365372 h 1286643"/>
              <a:gd name="connsiteX9" fmla="*/ 894944 w 4387174"/>
              <a:gd name="connsiteY9" fmla="*/ 1221407 h 1286643"/>
              <a:gd name="connsiteX10" fmla="*/ 700391 w 4387174"/>
              <a:gd name="connsiteY10" fmla="*/ 1231134 h 1286643"/>
              <a:gd name="connsiteX11" fmla="*/ 447472 w 4387174"/>
              <a:gd name="connsiteY11" fmla="*/ 1260317 h 1286643"/>
              <a:gd name="connsiteX12" fmla="*/ 272374 w 4387174"/>
              <a:gd name="connsiteY12" fmla="*/ 1260317 h 1286643"/>
              <a:gd name="connsiteX13" fmla="*/ 97276 w 4387174"/>
              <a:gd name="connsiteY13" fmla="*/ 1260317 h 1286643"/>
              <a:gd name="connsiteX14" fmla="*/ 68093 w 4387174"/>
              <a:gd name="connsiteY14" fmla="*/ 1260317 h 1286643"/>
              <a:gd name="connsiteX15" fmla="*/ 0 w 4387174"/>
              <a:gd name="connsiteY15" fmla="*/ 1250590 h 1286643"/>
              <a:gd name="connsiteX0" fmla="*/ 4387174 w 4387174"/>
              <a:gd name="connsiteY0" fmla="*/ 501560 h 1301077"/>
              <a:gd name="connsiteX1" fmla="*/ 4143983 w 4387174"/>
              <a:gd name="connsiteY1" fmla="*/ 161092 h 1301077"/>
              <a:gd name="connsiteX2" fmla="*/ 3784059 w 4387174"/>
              <a:gd name="connsiteY2" fmla="*/ 5449 h 1301077"/>
              <a:gd name="connsiteX3" fmla="*/ 3356042 w 4387174"/>
              <a:gd name="connsiteY3" fmla="*/ 44360 h 1301077"/>
              <a:gd name="connsiteX4" fmla="*/ 2859932 w 4387174"/>
              <a:gd name="connsiteY4" fmla="*/ 131909 h 1301077"/>
              <a:gd name="connsiteX5" fmla="*/ 2490281 w 4387174"/>
              <a:gd name="connsiteY5" fmla="*/ 365373 h 1301077"/>
              <a:gd name="connsiteX6" fmla="*/ 1984442 w 4387174"/>
              <a:gd name="connsiteY6" fmla="*/ 209730 h 1301077"/>
              <a:gd name="connsiteX7" fmla="*/ 1313234 w 4387174"/>
              <a:gd name="connsiteY7" fmla="*/ 209731 h 1301077"/>
              <a:gd name="connsiteX8" fmla="*/ 787939 w 4387174"/>
              <a:gd name="connsiteY8" fmla="*/ 365372 h 1301077"/>
              <a:gd name="connsiteX9" fmla="*/ 496110 w 4387174"/>
              <a:gd name="connsiteY9" fmla="*/ 414011 h 1301077"/>
              <a:gd name="connsiteX10" fmla="*/ 700391 w 4387174"/>
              <a:gd name="connsiteY10" fmla="*/ 1231134 h 1301077"/>
              <a:gd name="connsiteX11" fmla="*/ 447472 w 4387174"/>
              <a:gd name="connsiteY11" fmla="*/ 1260317 h 1301077"/>
              <a:gd name="connsiteX12" fmla="*/ 272374 w 4387174"/>
              <a:gd name="connsiteY12" fmla="*/ 1260317 h 1301077"/>
              <a:gd name="connsiteX13" fmla="*/ 97276 w 4387174"/>
              <a:gd name="connsiteY13" fmla="*/ 1260317 h 1301077"/>
              <a:gd name="connsiteX14" fmla="*/ 68093 w 4387174"/>
              <a:gd name="connsiteY14" fmla="*/ 1260317 h 1301077"/>
              <a:gd name="connsiteX15" fmla="*/ 0 w 4387174"/>
              <a:gd name="connsiteY15" fmla="*/ 1250590 h 1301077"/>
              <a:gd name="connsiteX0" fmla="*/ 4387174 w 4387174"/>
              <a:gd name="connsiteY0" fmla="*/ 501560 h 1315080"/>
              <a:gd name="connsiteX1" fmla="*/ 4143983 w 4387174"/>
              <a:gd name="connsiteY1" fmla="*/ 161092 h 1315080"/>
              <a:gd name="connsiteX2" fmla="*/ 3784059 w 4387174"/>
              <a:gd name="connsiteY2" fmla="*/ 5449 h 1315080"/>
              <a:gd name="connsiteX3" fmla="*/ 3356042 w 4387174"/>
              <a:gd name="connsiteY3" fmla="*/ 44360 h 1315080"/>
              <a:gd name="connsiteX4" fmla="*/ 2859932 w 4387174"/>
              <a:gd name="connsiteY4" fmla="*/ 131909 h 1315080"/>
              <a:gd name="connsiteX5" fmla="*/ 2490281 w 4387174"/>
              <a:gd name="connsiteY5" fmla="*/ 365373 h 1315080"/>
              <a:gd name="connsiteX6" fmla="*/ 1984442 w 4387174"/>
              <a:gd name="connsiteY6" fmla="*/ 209730 h 1315080"/>
              <a:gd name="connsiteX7" fmla="*/ 1313234 w 4387174"/>
              <a:gd name="connsiteY7" fmla="*/ 209731 h 1315080"/>
              <a:gd name="connsiteX8" fmla="*/ 787939 w 4387174"/>
              <a:gd name="connsiteY8" fmla="*/ 365372 h 1315080"/>
              <a:gd name="connsiteX9" fmla="*/ 496110 w 4387174"/>
              <a:gd name="connsiteY9" fmla="*/ 414011 h 1315080"/>
              <a:gd name="connsiteX10" fmla="*/ 447472 w 4387174"/>
              <a:gd name="connsiteY10" fmla="*/ 521015 h 1315080"/>
              <a:gd name="connsiteX11" fmla="*/ 447472 w 4387174"/>
              <a:gd name="connsiteY11" fmla="*/ 1260317 h 1315080"/>
              <a:gd name="connsiteX12" fmla="*/ 272374 w 4387174"/>
              <a:gd name="connsiteY12" fmla="*/ 1260317 h 1315080"/>
              <a:gd name="connsiteX13" fmla="*/ 97276 w 4387174"/>
              <a:gd name="connsiteY13" fmla="*/ 1260317 h 1315080"/>
              <a:gd name="connsiteX14" fmla="*/ 68093 w 4387174"/>
              <a:gd name="connsiteY14" fmla="*/ 1260317 h 1315080"/>
              <a:gd name="connsiteX15" fmla="*/ 0 w 4387174"/>
              <a:gd name="connsiteY15" fmla="*/ 1250590 h 1315080"/>
              <a:gd name="connsiteX0" fmla="*/ 4387174 w 4387174"/>
              <a:gd name="connsiteY0" fmla="*/ 501560 h 1315080"/>
              <a:gd name="connsiteX1" fmla="*/ 4143983 w 4387174"/>
              <a:gd name="connsiteY1" fmla="*/ 161092 h 1315080"/>
              <a:gd name="connsiteX2" fmla="*/ 3784059 w 4387174"/>
              <a:gd name="connsiteY2" fmla="*/ 5449 h 1315080"/>
              <a:gd name="connsiteX3" fmla="*/ 3356042 w 4387174"/>
              <a:gd name="connsiteY3" fmla="*/ 44360 h 1315080"/>
              <a:gd name="connsiteX4" fmla="*/ 2859932 w 4387174"/>
              <a:gd name="connsiteY4" fmla="*/ 131909 h 1315080"/>
              <a:gd name="connsiteX5" fmla="*/ 2490281 w 4387174"/>
              <a:gd name="connsiteY5" fmla="*/ 365373 h 1315080"/>
              <a:gd name="connsiteX6" fmla="*/ 1984442 w 4387174"/>
              <a:gd name="connsiteY6" fmla="*/ 209730 h 1315080"/>
              <a:gd name="connsiteX7" fmla="*/ 1313234 w 4387174"/>
              <a:gd name="connsiteY7" fmla="*/ 209731 h 1315080"/>
              <a:gd name="connsiteX8" fmla="*/ 787939 w 4387174"/>
              <a:gd name="connsiteY8" fmla="*/ 365372 h 1315080"/>
              <a:gd name="connsiteX9" fmla="*/ 710118 w 4387174"/>
              <a:gd name="connsiteY9" fmla="*/ 170820 h 1315080"/>
              <a:gd name="connsiteX10" fmla="*/ 447472 w 4387174"/>
              <a:gd name="connsiteY10" fmla="*/ 521015 h 1315080"/>
              <a:gd name="connsiteX11" fmla="*/ 447472 w 4387174"/>
              <a:gd name="connsiteY11" fmla="*/ 1260317 h 1315080"/>
              <a:gd name="connsiteX12" fmla="*/ 272374 w 4387174"/>
              <a:gd name="connsiteY12" fmla="*/ 1260317 h 1315080"/>
              <a:gd name="connsiteX13" fmla="*/ 97276 w 4387174"/>
              <a:gd name="connsiteY13" fmla="*/ 1260317 h 1315080"/>
              <a:gd name="connsiteX14" fmla="*/ 68093 w 4387174"/>
              <a:gd name="connsiteY14" fmla="*/ 1260317 h 1315080"/>
              <a:gd name="connsiteX15" fmla="*/ 0 w 4387174"/>
              <a:gd name="connsiteY15" fmla="*/ 1250590 h 1315080"/>
              <a:gd name="connsiteX0" fmla="*/ 4387174 w 4387174"/>
              <a:gd name="connsiteY0" fmla="*/ 501560 h 1315080"/>
              <a:gd name="connsiteX1" fmla="*/ 4143983 w 4387174"/>
              <a:gd name="connsiteY1" fmla="*/ 161092 h 1315080"/>
              <a:gd name="connsiteX2" fmla="*/ 3784059 w 4387174"/>
              <a:gd name="connsiteY2" fmla="*/ 5449 h 1315080"/>
              <a:gd name="connsiteX3" fmla="*/ 3356042 w 4387174"/>
              <a:gd name="connsiteY3" fmla="*/ 44360 h 1315080"/>
              <a:gd name="connsiteX4" fmla="*/ 2859932 w 4387174"/>
              <a:gd name="connsiteY4" fmla="*/ 131909 h 1315080"/>
              <a:gd name="connsiteX5" fmla="*/ 2490281 w 4387174"/>
              <a:gd name="connsiteY5" fmla="*/ 365373 h 1315080"/>
              <a:gd name="connsiteX6" fmla="*/ 1984442 w 4387174"/>
              <a:gd name="connsiteY6" fmla="*/ 209730 h 1315080"/>
              <a:gd name="connsiteX7" fmla="*/ 1313234 w 4387174"/>
              <a:gd name="connsiteY7" fmla="*/ 209731 h 1315080"/>
              <a:gd name="connsiteX8" fmla="*/ 904671 w 4387174"/>
              <a:gd name="connsiteY8" fmla="*/ 200001 h 1315080"/>
              <a:gd name="connsiteX9" fmla="*/ 710118 w 4387174"/>
              <a:gd name="connsiteY9" fmla="*/ 170820 h 1315080"/>
              <a:gd name="connsiteX10" fmla="*/ 447472 w 4387174"/>
              <a:gd name="connsiteY10" fmla="*/ 521015 h 1315080"/>
              <a:gd name="connsiteX11" fmla="*/ 447472 w 4387174"/>
              <a:gd name="connsiteY11" fmla="*/ 1260317 h 1315080"/>
              <a:gd name="connsiteX12" fmla="*/ 272374 w 4387174"/>
              <a:gd name="connsiteY12" fmla="*/ 1260317 h 1315080"/>
              <a:gd name="connsiteX13" fmla="*/ 97276 w 4387174"/>
              <a:gd name="connsiteY13" fmla="*/ 1260317 h 1315080"/>
              <a:gd name="connsiteX14" fmla="*/ 68093 w 4387174"/>
              <a:gd name="connsiteY14" fmla="*/ 1260317 h 1315080"/>
              <a:gd name="connsiteX15" fmla="*/ 0 w 4387174"/>
              <a:gd name="connsiteY15" fmla="*/ 1250590 h 1315080"/>
              <a:gd name="connsiteX0" fmla="*/ 4387174 w 4387174"/>
              <a:gd name="connsiteY0" fmla="*/ 501560 h 1302109"/>
              <a:gd name="connsiteX1" fmla="*/ 4143983 w 4387174"/>
              <a:gd name="connsiteY1" fmla="*/ 161092 h 1302109"/>
              <a:gd name="connsiteX2" fmla="*/ 3784059 w 4387174"/>
              <a:gd name="connsiteY2" fmla="*/ 5449 h 1302109"/>
              <a:gd name="connsiteX3" fmla="*/ 3356042 w 4387174"/>
              <a:gd name="connsiteY3" fmla="*/ 44360 h 1302109"/>
              <a:gd name="connsiteX4" fmla="*/ 2859932 w 4387174"/>
              <a:gd name="connsiteY4" fmla="*/ 131909 h 1302109"/>
              <a:gd name="connsiteX5" fmla="*/ 2490281 w 4387174"/>
              <a:gd name="connsiteY5" fmla="*/ 365373 h 1302109"/>
              <a:gd name="connsiteX6" fmla="*/ 1984442 w 4387174"/>
              <a:gd name="connsiteY6" fmla="*/ 209730 h 1302109"/>
              <a:gd name="connsiteX7" fmla="*/ 1313234 w 4387174"/>
              <a:gd name="connsiteY7" fmla="*/ 209731 h 1302109"/>
              <a:gd name="connsiteX8" fmla="*/ 904671 w 4387174"/>
              <a:gd name="connsiteY8" fmla="*/ 200001 h 1302109"/>
              <a:gd name="connsiteX9" fmla="*/ 710118 w 4387174"/>
              <a:gd name="connsiteY9" fmla="*/ 170820 h 1302109"/>
              <a:gd name="connsiteX10" fmla="*/ 447472 w 4387174"/>
              <a:gd name="connsiteY10" fmla="*/ 521015 h 1302109"/>
              <a:gd name="connsiteX11" fmla="*/ 428017 w 4387174"/>
              <a:gd name="connsiteY11" fmla="*/ 696112 h 1302109"/>
              <a:gd name="connsiteX12" fmla="*/ 272374 w 4387174"/>
              <a:gd name="connsiteY12" fmla="*/ 1260317 h 1302109"/>
              <a:gd name="connsiteX13" fmla="*/ 97276 w 4387174"/>
              <a:gd name="connsiteY13" fmla="*/ 1260317 h 1302109"/>
              <a:gd name="connsiteX14" fmla="*/ 68093 w 4387174"/>
              <a:gd name="connsiteY14" fmla="*/ 1260317 h 1302109"/>
              <a:gd name="connsiteX15" fmla="*/ 0 w 4387174"/>
              <a:gd name="connsiteY15" fmla="*/ 1250590 h 1302109"/>
              <a:gd name="connsiteX0" fmla="*/ 4387174 w 4387174"/>
              <a:gd name="connsiteY0" fmla="*/ 501560 h 1302109"/>
              <a:gd name="connsiteX1" fmla="*/ 4143983 w 4387174"/>
              <a:gd name="connsiteY1" fmla="*/ 161092 h 1302109"/>
              <a:gd name="connsiteX2" fmla="*/ 3784059 w 4387174"/>
              <a:gd name="connsiteY2" fmla="*/ 5449 h 1302109"/>
              <a:gd name="connsiteX3" fmla="*/ 3356042 w 4387174"/>
              <a:gd name="connsiteY3" fmla="*/ 44360 h 1302109"/>
              <a:gd name="connsiteX4" fmla="*/ 2859932 w 4387174"/>
              <a:gd name="connsiteY4" fmla="*/ 131909 h 1302109"/>
              <a:gd name="connsiteX5" fmla="*/ 2490281 w 4387174"/>
              <a:gd name="connsiteY5" fmla="*/ 365373 h 1302109"/>
              <a:gd name="connsiteX6" fmla="*/ 1984442 w 4387174"/>
              <a:gd name="connsiteY6" fmla="*/ 209730 h 1302109"/>
              <a:gd name="connsiteX7" fmla="*/ 1313234 w 4387174"/>
              <a:gd name="connsiteY7" fmla="*/ 209731 h 1302109"/>
              <a:gd name="connsiteX8" fmla="*/ 904671 w 4387174"/>
              <a:gd name="connsiteY8" fmla="*/ 200001 h 1302109"/>
              <a:gd name="connsiteX9" fmla="*/ 710118 w 4387174"/>
              <a:gd name="connsiteY9" fmla="*/ 170820 h 1302109"/>
              <a:gd name="connsiteX10" fmla="*/ 535021 w 4387174"/>
              <a:gd name="connsiteY10" fmla="*/ 238913 h 1302109"/>
              <a:gd name="connsiteX11" fmla="*/ 428017 w 4387174"/>
              <a:gd name="connsiteY11" fmla="*/ 696112 h 1302109"/>
              <a:gd name="connsiteX12" fmla="*/ 272374 w 4387174"/>
              <a:gd name="connsiteY12" fmla="*/ 1260317 h 1302109"/>
              <a:gd name="connsiteX13" fmla="*/ 97276 w 4387174"/>
              <a:gd name="connsiteY13" fmla="*/ 1260317 h 1302109"/>
              <a:gd name="connsiteX14" fmla="*/ 68093 w 4387174"/>
              <a:gd name="connsiteY14" fmla="*/ 1260317 h 1302109"/>
              <a:gd name="connsiteX15" fmla="*/ 0 w 4387174"/>
              <a:gd name="connsiteY15" fmla="*/ 1250590 h 1302109"/>
              <a:gd name="connsiteX0" fmla="*/ 4387174 w 4387174"/>
              <a:gd name="connsiteY0" fmla="*/ 501560 h 1332373"/>
              <a:gd name="connsiteX1" fmla="*/ 4143983 w 4387174"/>
              <a:gd name="connsiteY1" fmla="*/ 161092 h 1332373"/>
              <a:gd name="connsiteX2" fmla="*/ 3784059 w 4387174"/>
              <a:gd name="connsiteY2" fmla="*/ 5449 h 1332373"/>
              <a:gd name="connsiteX3" fmla="*/ 3356042 w 4387174"/>
              <a:gd name="connsiteY3" fmla="*/ 44360 h 1332373"/>
              <a:gd name="connsiteX4" fmla="*/ 2859932 w 4387174"/>
              <a:gd name="connsiteY4" fmla="*/ 131909 h 1332373"/>
              <a:gd name="connsiteX5" fmla="*/ 2490281 w 4387174"/>
              <a:gd name="connsiteY5" fmla="*/ 365373 h 1332373"/>
              <a:gd name="connsiteX6" fmla="*/ 1984442 w 4387174"/>
              <a:gd name="connsiteY6" fmla="*/ 209730 h 1332373"/>
              <a:gd name="connsiteX7" fmla="*/ 1313234 w 4387174"/>
              <a:gd name="connsiteY7" fmla="*/ 209731 h 1332373"/>
              <a:gd name="connsiteX8" fmla="*/ 904671 w 4387174"/>
              <a:gd name="connsiteY8" fmla="*/ 200001 h 1332373"/>
              <a:gd name="connsiteX9" fmla="*/ 710118 w 4387174"/>
              <a:gd name="connsiteY9" fmla="*/ 170820 h 1332373"/>
              <a:gd name="connsiteX10" fmla="*/ 535021 w 4387174"/>
              <a:gd name="connsiteY10" fmla="*/ 238913 h 1332373"/>
              <a:gd name="connsiteX11" fmla="*/ 447472 w 4387174"/>
              <a:gd name="connsiteY11" fmla="*/ 287550 h 1332373"/>
              <a:gd name="connsiteX12" fmla="*/ 272374 w 4387174"/>
              <a:gd name="connsiteY12" fmla="*/ 1260317 h 1332373"/>
              <a:gd name="connsiteX13" fmla="*/ 97276 w 4387174"/>
              <a:gd name="connsiteY13" fmla="*/ 1260317 h 1332373"/>
              <a:gd name="connsiteX14" fmla="*/ 68093 w 4387174"/>
              <a:gd name="connsiteY14" fmla="*/ 1260317 h 1332373"/>
              <a:gd name="connsiteX15" fmla="*/ 0 w 4387174"/>
              <a:gd name="connsiteY15" fmla="*/ 1250590 h 1332373"/>
              <a:gd name="connsiteX0" fmla="*/ 4387174 w 4387174"/>
              <a:gd name="connsiteY0" fmla="*/ 501560 h 1319044"/>
              <a:gd name="connsiteX1" fmla="*/ 4143983 w 4387174"/>
              <a:gd name="connsiteY1" fmla="*/ 161092 h 1319044"/>
              <a:gd name="connsiteX2" fmla="*/ 3784059 w 4387174"/>
              <a:gd name="connsiteY2" fmla="*/ 5449 h 1319044"/>
              <a:gd name="connsiteX3" fmla="*/ 3356042 w 4387174"/>
              <a:gd name="connsiteY3" fmla="*/ 44360 h 1319044"/>
              <a:gd name="connsiteX4" fmla="*/ 2859932 w 4387174"/>
              <a:gd name="connsiteY4" fmla="*/ 131909 h 1319044"/>
              <a:gd name="connsiteX5" fmla="*/ 2490281 w 4387174"/>
              <a:gd name="connsiteY5" fmla="*/ 365373 h 1319044"/>
              <a:gd name="connsiteX6" fmla="*/ 1984442 w 4387174"/>
              <a:gd name="connsiteY6" fmla="*/ 209730 h 1319044"/>
              <a:gd name="connsiteX7" fmla="*/ 1313234 w 4387174"/>
              <a:gd name="connsiteY7" fmla="*/ 209731 h 1319044"/>
              <a:gd name="connsiteX8" fmla="*/ 904671 w 4387174"/>
              <a:gd name="connsiteY8" fmla="*/ 200001 h 1319044"/>
              <a:gd name="connsiteX9" fmla="*/ 710118 w 4387174"/>
              <a:gd name="connsiteY9" fmla="*/ 170820 h 1319044"/>
              <a:gd name="connsiteX10" fmla="*/ 535021 w 4387174"/>
              <a:gd name="connsiteY10" fmla="*/ 238913 h 1319044"/>
              <a:gd name="connsiteX11" fmla="*/ 447472 w 4387174"/>
              <a:gd name="connsiteY11" fmla="*/ 287550 h 1319044"/>
              <a:gd name="connsiteX12" fmla="*/ 447471 w 4387174"/>
              <a:gd name="connsiteY12" fmla="*/ 472377 h 1319044"/>
              <a:gd name="connsiteX13" fmla="*/ 97276 w 4387174"/>
              <a:gd name="connsiteY13" fmla="*/ 1260317 h 1319044"/>
              <a:gd name="connsiteX14" fmla="*/ 68093 w 4387174"/>
              <a:gd name="connsiteY14" fmla="*/ 1260317 h 1319044"/>
              <a:gd name="connsiteX15" fmla="*/ 0 w 4387174"/>
              <a:gd name="connsiteY15" fmla="*/ 1250590 h 1319044"/>
              <a:gd name="connsiteX0" fmla="*/ 4387174 w 4387174"/>
              <a:gd name="connsiteY0" fmla="*/ 501560 h 1302714"/>
              <a:gd name="connsiteX1" fmla="*/ 4143983 w 4387174"/>
              <a:gd name="connsiteY1" fmla="*/ 161092 h 1302714"/>
              <a:gd name="connsiteX2" fmla="*/ 3784059 w 4387174"/>
              <a:gd name="connsiteY2" fmla="*/ 5449 h 1302714"/>
              <a:gd name="connsiteX3" fmla="*/ 3356042 w 4387174"/>
              <a:gd name="connsiteY3" fmla="*/ 44360 h 1302714"/>
              <a:gd name="connsiteX4" fmla="*/ 2859932 w 4387174"/>
              <a:gd name="connsiteY4" fmla="*/ 131909 h 1302714"/>
              <a:gd name="connsiteX5" fmla="*/ 2490281 w 4387174"/>
              <a:gd name="connsiteY5" fmla="*/ 365373 h 1302714"/>
              <a:gd name="connsiteX6" fmla="*/ 1984442 w 4387174"/>
              <a:gd name="connsiteY6" fmla="*/ 209730 h 1302714"/>
              <a:gd name="connsiteX7" fmla="*/ 1313234 w 4387174"/>
              <a:gd name="connsiteY7" fmla="*/ 209731 h 1302714"/>
              <a:gd name="connsiteX8" fmla="*/ 904671 w 4387174"/>
              <a:gd name="connsiteY8" fmla="*/ 200001 h 1302714"/>
              <a:gd name="connsiteX9" fmla="*/ 710118 w 4387174"/>
              <a:gd name="connsiteY9" fmla="*/ 170820 h 1302714"/>
              <a:gd name="connsiteX10" fmla="*/ 535021 w 4387174"/>
              <a:gd name="connsiteY10" fmla="*/ 238913 h 1302714"/>
              <a:gd name="connsiteX11" fmla="*/ 447472 w 4387174"/>
              <a:gd name="connsiteY11" fmla="*/ 287550 h 1302714"/>
              <a:gd name="connsiteX12" fmla="*/ 447471 w 4387174"/>
              <a:gd name="connsiteY12" fmla="*/ 472377 h 1302714"/>
              <a:gd name="connsiteX13" fmla="*/ 389106 w 4387174"/>
              <a:gd name="connsiteY13" fmla="*/ 657202 h 1302714"/>
              <a:gd name="connsiteX14" fmla="*/ 68093 w 4387174"/>
              <a:gd name="connsiteY14" fmla="*/ 1260317 h 1302714"/>
              <a:gd name="connsiteX15" fmla="*/ 0 w 4387174"/>
              <a:gd name="connsiteY15" fmla="*/ 1250590 h 1302714"/>
              <a:gd name="connsiteX0" fmla="*/ 4387174 w 4387174"/>
              <a:gd name="connsiteY0" fmla="*/ 501560 h 1250624"/>
              <a:gd name="connsiteX1" fmla="*/ 4143983 w 4387174"/>
              <a:gd name="connsiteY1" fmla="*/ 161092 h 1250624"/>
              <a:gd name="connsiteX2" fmla="*/ 3784059 w 4387174"/>
              <a:gd name="connsiteY2" fmla="*/ 5449 h 1250624"/>
              <a:gd name="connsiteX3" fmla="*/ 3356042 w 4387174"/>
              <a:gd name="connsiteY3" fmla="*/ 44360 h 1250624"/>
              <a:gd name="connsiteX4" fmla="*/ 2859932 w 4387174"/>
              <a:gd name="connsiteY4" fmla="*/ 131909 h 1250624"/>
              <a:gd name="connsiteX5" fmla="*/ 2490281 w 4387174"/>
              <a:gd name="connsiteY5" fmla="*/ 365373 h 1250624"/>
              <a:gd name="connsiteX6" fmla="*/ 1984442 w 4387174"/>
              <a:gd name="connsiteY6" fmla="*/ 209730 h 1250624"/>
              <a:gd name="connsiteX7" fmla="*/ 1313234 w 4387174"/>
              <a:gd name="connsiteY7" fmla="*/ 209731 h 1250624"/>
              <a:gd name="connsiteX8" fmla="*/ 904671 w 4387174"/>
              <a:gd name="connsiteY8" fmla="*/ 200001 h 1250624"/>
              <a:gd name="connsiteX9" fmla="*/ 710118 w 4387174"/>
              <a:gd name="connsiteY9" fmla="*/ 170820 h 1250624"/>
              <a:gd name="connsiteX10" fmla="*/ 535021 w 4387174"/>
              <a:gd name="connsiteY10" fmla="*/ 238913 h 1250624"/>
              <a:gd name="connsiteX11" fmla="*/ 447472 w 4387174"/>
              <a:gd name="connsiteY11" fmla="*/ 287550 h 1250624"/>
              <a:gd name="connsiteX12" fmla="*/ 447471 w 4387174"/>
              <a:gd name="connsiteY12" fmla="*/ 472377 h 1250624"/>
              <a:gd name="connsiteX13" fmla="*/ 389106 w 4387174"/>
              <a:gd name="connsiteY13" fmla="*/ 657202 h 1250624"/>
              <a:gd name="connsiteX14" fmla="*/ 301556 w 4387174"/>
              <a:gd name="connsiteY14" fmla="*/ 803117 h 1250624"/>
              <a:gd name="connsiteX15" fmla="*/ 0 w 4387174"/>
              <a:gd name="connsiteY15" fmla="*/ 1250590 h 1250624"/>
              <a:gd name="connsiteX0" fmla="*/ 4085637 w 4085637"/>
              <a:gd name="connsiteY0" fmla="*/ 501560 h 958869"/>
              <a:gd name="connsiteX1" fmla="*/ 3842446 w 4085637"/>
              <a:gd name="connsiteY1" fmla="*/ 161092 h 958869"/>
              <a:gd name="connsiteX2" fmla="*/ 3482522 w 4085637"/>
              <a:gd name="connsiteY2" fmla="*/ 5449 h 958869"/>
              <a:gd name="connsiteX3" fmla="*/ 3054505 w 4085637"/>
              <a:gd name="connsiteY3" fmla="*/ 44360 h 958869"/>
              <a:gd name="connsiteX4" fmla="*/ 2558395 w 4085637"/>
              <a:gd name="connsiteY4" fmla="*/ 131909 h 958869"/>
              <a:gd name="connsiteX5" fmla="*/ 2188744 w 4085637"/>
              <a:gd name="connsiteY5" fmla="*/ 365373 h 958869"/>
              <a:gd name="connsiteX6" fmla="*/ 1682905 w 4085637"/>
              <a:gd name="connsiteY6" fmla="*/ 209730 h 958869"/>
              <a:gd name="connsiteX7" fmla="*/ 1011697 w 4085637"/>
              <a:gd name="connsiteY7" fmla="*/ 209731 h 958869"/>
              <a:gd name="connsiteX8" fmla="*/ 603134 w 4085637"/>
              <a:gd name="connsiteY8" fmla="*/ 200001 h 958869"/>
              <a:gd name="connsiteX9" fmla="*/ 408581 w 4085637"/>
              <a:gd name="connsiteY9" fmla="*/ 170820 h 958869"/>
              <a:gd name="connsiteX10" fmla="*/ 233484 w 4085637"/>
              <a:gd name="connsiteY10" fmla="*/ 238913 h 958869"/>
              <a:gd name="connsiteX11" fmla="*/ 145935 w 4085637"/>
              <a:gd name="connsiteY11" fmla="*/ 287550 h 958869"/>
              <a:gd name="connsiteX12" fmla="*/ 145934 w 4085637"/>
              <a:gd name="connsiteY12" fmla="*/ 472377 h 958869"/>
              <a:gd name="connsiteX13" fmla="*/ 87569 w 4085637"/>
              <a:gd name="connsiteY13" fmla="*/ 657202 h 958869"/>
              <a:gd name="connsiteX14" fmla="*/ 19 w 4085637"/>
              <a:gd name="connsiteY14" fmla="*/ 803117 h 958869"/>
              <a:gd name="connsiteX15" fmla="*/ 77842 w 4085637"/>
              <a:gd name="connsiteY15" fmla="*/ 958760 h 958869"/>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30811 w 4007867"/>
              <a:gd name="connsiteY9" fmla="*/ 170820 h 958841"/>
              <a:gd name="connsiteX10" fmla="*/ 155714 w 4007867"/>
              <a:gd name="connsiteY10" fmla="*/ 238913 h 958841"/>
              <a:gd name="connsiteX11" fmla="*/ 68165 w 4007867"/>
              <a:gd name="connsiteY11" fmla="*/ 287550 h 958841"/>
              <a:gd name="connsiteX12" fmla="*/ 68164 w 4007867"/>
              <a:gd name="connsiteY12" fmla="*/ 472377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30811 w 4007867"/>
              <a:gd name="connsiteY9" fmla="*/ 170820 h 958841"/>
              <a:gd name="connsiteX10" fmla="*/ 155714 w 4007867"/>
              <a:gd name="connsiteY10" fmla="*/ 238913 h 958841"/>
              <a:gd name="connsiteX11" fmla="*/ 68165 w 4007867"/>
              <a:gd name="connsiteY11" fmla="*/ 287550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30811 w 4007867"/>
              <a:gd name="connsiteY9" fmla="*/ 170820 h 958841"/>
              <a:gd name="connsiteX10" fmla="*/ 126531 w 4007867"/>
              <a:gd name="connsiteY10" fmla="*/ 151364 h 958841"/>
              <a:gd name="connsiteX11" fmla="*/ 68165 w 4007867"/>
              <a:gd name="connsiteY11" fmla="*/ 287550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30811 w 4007867"/>
              <a:gd name="connsiteY9" fmla="*/ 170820 h 958841"/>
              <a:gd name="connsiteX10" fmla="*/ 126531 w 4007867"/>
              <a:gd name="connsiteY10" fmla="*/ 151364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30811 w 4007867"/>
              <a:gd name="connsiteY9" fmla="*/ 170820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25364 w 4007867"/>
              <a:gd name="connsiteY8" fmla="*/ 200001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33927 w 4007867"/>
              <a:gd name="connsiteY7" fmla="*/ 209731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05135 w 4007867"/>
              <a:gd name="connsiteY6" fmla="*/ 209730 h 958841"/>
              <a:gd name="connsiteX7" fmla="*/ 972838 w 4007867"/>
              <a:gd name="connsiteY7" fmla="*/ 92999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4 w 4007867"/>
              <a:gd name="connsiteY5" fmla="*/ 365373 h 958841"/>
              <a:gd name="connsiteX6" fmla="*/ 1653773 w 4007867"/>
              <a:gd name="connsiteY6" fmla="*/ 141636 h 958841"/>
              <a:gd name="connsiteX7" fmla="*/ 972838 w 4007867"/>
              <a:gd name="connsiteY7" fmla="*/ 92999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01247 w 4007867"/>
              <a:gd name="connsiteY5" fmla="*/ 131909 h 958841"/>
              <a:gd name="connsiteX6" fmla="*/ 1653773 w 4007867"/>
              <a:gd name="connsiteY6" fmla="*/ 141636 h 958841"/>
              <a:gd name="connsiteX7" fmla="*/ 972838 w 4007867"/>
              <a:gd name="connsiteY7" fmla="*/ 92999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01247 w 4007867"/>
              <a:gd name="connsiteY5" fmla="*/ 131909 h 958841"/>
              <a:gd name="connsiteX6" fmla="*/ 1644045 w 4007867"/>
              <a:gd name="connsiteY6" fmla="*/ 83271 h 958841"/>
              <a:gd name="connsiteX7" fmla="*/ 972838 w 4007867"/>
              <a:gd name="connsiteY7" fmla="*/ 92999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560 h 958841"/>
              <a:gd name="connsiteX1" fmla="*/ 3764676 w 4007867"/>
              <a:gd name="connsiteY1" fmla="*/ 161092 h 958841"/>
              <a:gd name="connsiteX2" fmla="*/ 3404752 w 4007867"/>
              <a:gd name="connsiteY2" fmla="*/ 5449 h 958841"/>
              <a:gd name="connsiteX3" fmla="*/ 2976735 w 4007867"/>
              <a:gd name="connsiteY3" fmla="*/ 44360 h 958841"/>
              <a:gd name="connsiteX4" fmla="*/ 2480625 w 4007867"/>
              <a:gd name="connsiteY4" fmla="*/ 131909 h 958841"/>
              <a:gd name="connsiteX5" fmla="*/ 2110975 w 4007867"/>
              <a:gd name="connsiteY5" fmla="*/ 92998 h 958841"/>
              <a:gd name="connsiteX6" fmla="*/ 1644045 w 4007867"/>
              <a:gd name="connsiteY6" fmla="*/ 83271 h 958841"/>
              <a:gd name="connsiteX7" fmla="*/ 972838 w 4007867"/>
              <a:gd name="connsiteY7" fmla="*/ 92999 h 958841"/>
              <a:gd name="connsiteX8" fmla="*/ 574002 w 4007867"/>
              <a:gd name="connsiteY8" fmla="*/ 73542 h 958841"/>
              <a:gd name="connsiteX9" fmla="*/ 369721 w 4007867"/>
              <a:gd name="connsiteY9" fmla="*/ 73543 h 958841"/>
              <a:gd name="connsiteX10" fmla="*/ 165441 w 4007867"/>
              <a:gd name="connsiteY10" fmla="*/ 92999 h 958841"/>
              <a:gd name="connsiteX11" fmla="*/ 19527 w 4007867"/>
              <a:gd name="connsiteY11" fmla="*/ 238911 h 958841"/>
              <a:gd name="connsiteX12" fmla="*/ 9798 w 4007867"/>
              <a:gd name="connsiteY12" fmla="*/ 394555 h 958841"/>
              <a:gd name="connsiteX13" fmla="*/ 9799 w 4007867"/>
              <a:gd name="connsiteY13" fmla="*/ 657202 h 958841"/>
              <a:gd name="connsiteX14" fmla="*/ 70 w 4007867"/>
              <a:gd name="connsiteY14" fmla="*/ 764207 h 958841"/>
              <a:gd name="connsiteX15" fmla="*/ 72 w 4007867"/>
              <a:gd name="connsiteY15" fmla="*/ 958760 h 958841"/>
              <a:gd name="connsiteX0" fmla="*/ 4007867 w 4007867"/>
              <a:gd name="connsiteY0" fmla="*/ 501012 h 958293"/>
              <a:gd name="connsiteX1" fmla="*/ 3764676 w 4007867"/>
              <a:gd name="connsiteY1" fmla="*/ 160544 h 958293"/>
              <a:gd name="connsiteX2" fmla="*/ 3404752 w 4007867"/>
              <a:gd name="connsiteY2" fmla="*/ 4901 h 958293"/>
              <a:gd name="connsiteX3" fmla="*/ 2976735 w 4007867"/>
              <a:gd name="connsiteY3" fmla="*/ 43812 h 958293"/>
              <a:gd name="connsiteX4" fmla="*/ 2480625 w 4007867"/>
              <a:gd name="connsiteY4" fmla="*/ 92450 h 958293"/>
              <a:gd name="connsiteX5" fmla="*/ 2110975 w 4007867"/>
              <a:gd name="connsiteY5" fmla="*/ 92450 h 958293"/>
              <a:gd name="connsiteX6" fmla="*/ 1644045 w 4007867"/>
              <a:gd name="connsiteY6" fmla="*/ 82723 h 958293"/>
              <a:gd name="connsiteX7" fmla="*/ 972838 w 4007867"/>
              <a:gd name="connsiteY7" fmla="*/ 92451 h 958293"/>
              <a:gd name="connsiteX8" fmla="*/ 574002 w 4007867"/>
              <a:gd name="connsiteY8" fmla="*/ 72994 h 958293"/>
              <a:gd name="connsiteX9" fmla="*/ 369721 w 4007867"/>
              <a:gd name="connsiteY9" fmla="*/ 72995 h 958293"/>
              <a:gd name="connsiteX10" fmla="*/ 165441 w 4007867"/>
              <a:gd name="connsiteY10" fmla="*/ 92451 h 958293"/>
              <a:gd name="connsiteX11" fmla="*/ 19527 w 4007867"/>
              <a:gd name="connsiteY11" fmla="*/ 238363 h 958293"/>
              <a:gd name="connsiteX12" fmla="*/ 9798 w 4007867"/>
              <a:gd name="connsiteY12" fmla="*/ 394007 h 958293"/>
              <a:gd name="connsiteX13" fmla="*/ 9799 w 4007867"/>
              <a:gd name="connsiteY13" fmla="*/ 656654 h 958293"/>
              <a:gd name="connsiteX14" fmla="*/ 70 w 4007867"/>
              <a:gd name="connsiteY14" fmla="*/ 763659 h 958293"/>
              <a:gd name="connsiteX15" fmla="*/ 72 w 4007867"/>
              <a:gd name="connsiteY15" fmla="*/ 958212 h 95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7867" h="958293">
                <a:moveTo>
                  <a:pt x="4007867" y="501012"/>
                </a:moveTo>
                <a:cubicBezTo>
                  <a:pt x="3936531" y="372120"/>
                  <a:pt x="3865195" y="243229"/>
                  <a:pt x="3764676" y="160544"/>
                </a:cubicBezTo>
                <a:cubicBezTo>
                  <a:pt x="3664157" y="77859"/>
                  <a:pt x="3536075" y="24356"/>
                  <a:pt x="3404752" y="4901"/>
                </a:cubicBezTo>
                <a:cubicBezTo>
                  <a:pt x="3273429" y="-14554"/>
                  <a:pt x="3130756" y="29221"/>
                  <a:pt x="2976735" y="43812"/>
                </a:cubicBezTo>
                <a:cubicBezTo>
                  <a:pt x="2822714" y="58403"/>
                  <a:pt x="2624918" y="84344"/>
                  <a:pt x="2480625" y="92450"/>
                </a:cubicBezTo>
                <a:cubicBezTo>
                  <a:pt x="2336332" y="100556"/>
                  <a:pt x="2250405" y="94071"/>
                  <a:pt x="2110975" y="92450"/>
                </a:cubicBezTo>
                <a:cubicBezTo>
                  <a:pt x="1971545" y="90829"/>
                  <a:pt x="1833734" y="82723"/>
                  <a:pt x="1644045" y="82723"/>
                </a:cubicBezTo>
                <a:cubicBezTo>
                  <a:pt x="1454356" y="82723"/>
                  <a:pt x="1151178" y="94072"/>
                  <a:pt x="972838" y="92451"/>
                </a:cubicBezTo>
                <a:cubicBezTo>
                  <a:pt x="794498" y="90830"/>
                  <a:pt x="674522" y="76237"/>
                  <a:pt x="574002" y="72994"/>
                </a:cubicBezTo>
                <a:cubicBezTo>
                  <a:pt x="473483" y="69751"/>
                  <a:pt x="437815" y="69752"/>
                  <a:pt x="369721" y="72995"/>
                </a:cubicBezTo>
                <a:cubicBezTo>
                  <a:pt x="301627" y="76238"/>
                  <a:pt x="223807" y="64890"/>
                  <a:pt x="165441" y="92451"/>
                </a:cubicBezTo>
                <a:cubicBezTo>
                  <a:pt x="107075" y="120012"/>
                  <a:pt x="45467" y="188104"/>
                  <a:pt x="19527" y="238363"/>
                </a:cubicBezTo>
                <a:cubicBezTo>
                  <a:pt x="-6413" y="288622"/>
                  <a:pt x="11419" y="324292"/>
                  <a:pt x="9798" y="394007"/>
                </a:cubicBezTo>
                <a:cubicBezTo>
                  <a:pt x="8177" y="463722"/>
                  <a:pt x="11420" y="595045"/>
                  <a:pt x="9799" y="656654"/>
                </a:cubicBezTo>
                <a:cubicBezTo>
                  <a:pt x="8178" y="718263"/>
                  <a:pt x="1691" y="713399"/>
                  <a:pt x="70" y="763659"/>
                </a:cubicBezTo>
                <a:cubicBezTo>
                  <a:pt x="-1551" y="813919"/>
                  <a:pt x="26012" y="962265"/>
                  <a:pt x="72" y="958212"/>
                </a:cubicBezTo>
              </a:path>
            </a:pathLst>
          </a:custGeom>
          <a:noFill/>
          <a:ln w="317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ounded Rectangle 7"/>
          <p:cNvSpPr/>
          <p:nvPr/>
        </p:nvSpPr>
        <p:spPr>
          <a:xfrm>
            <a:off x="5376153" y="3080965"/>
            <a:ext cx="382621" cy="187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5742561" y="2905867"/>
            <a:ext cx="175098" cy="5739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1809345" y="1848255"/>
            <a:ext cx="1332689" cy="646331"/>
          </a:xfrm>
          <a:prstGeom prst="rect">
            <a:avLst/>
          </a:prstGeom>
          <a:noFill/>
        </p:spPr>
        <p:txBody>
          <a:bodyPr wrap="square" rtlCol="0">
            <a:spAutoFit/>
          </a:bodyPr>
          <a:lstStyle/>
          <a:p>
            <a:r>
              <a:rPr lang="en-GB" dirty="0" smtClean="0"/>
              <a:t>Mini Manifold</a:t>
            </a:r>
            <a:endParaRPr lang="en-GB" dirty="0"/>
          </a:p>
        </p:txBody>
      </p:sp>
      <p:sp>
        <p:nvSpPr>
          <p:cNvPr id="11" name="TextBox 10"/>
          <p:cNvSpPr txBox="1"/>
          <p:nvPr/>
        </p:nvSpPr>
        <p:spPr>
          <a:xfrm>
            <a:off x="9737387" y="3173376"/>
            <a:ext cx="904673" cy="369332"/>
          </a:xfrm>
          <a:prstGeom prst="rect">
            <a:avLst/>
          </a:prstGeom>
          <a:noFill/>
        </p:spPr>
        <p:txBody>
          <a:bodyPr wrap="square" rtlCol="0">
            <a:spAutoFit/>
          </a:bodyPr>
          <a:lstStyle/>
          <a:p>
            <a:r>
              <a:rPr lang="en-GB" dirty="0" smtClean="0"/>
              <a:t>RE4/1</a:t>
            </a:r>
          </a:p>
        </p:txBody>
      </p:sp>
    </p:spTree>
    <p:extLst>
      <p:ext uri="{BB962C8B-B14F-4D97-AF65-F5344CB8AC3E}">
        <p14:creationId xmlns:p14="http://schemas.microsoft.com/office/powerpoint/2010/main" val="174589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RE3/1 cooling link to RE3/2</a:t>
            </a:r>
            <a:endParaRPr lang="en-GB" dirty="0"/>
          </a:p>
        </p:txBody>
      </p:sp>
      <p:sp>
        <p:nvSpPr>
          <p:cNvPr id="3" name="Content Placeholder 2"/>
          <p:cNvSpPr>
            <a:spLocks noGrp="1"/>
          </p:cNvSpPr>
          <p:nvPr>
            <p:ph idx="1"/>
          </p:nvPr>
        </p:nvSpPr>
        <p:spPr/>
        <p:txBody>
          <a:bodyPr/>
          <a:lstStyle/>
          <a:p>
            <a:r>
              <a:rPr lang="en-GB" dirty="0" smtClean="0"/>
              <a:t>Drawing of the 20deg link</a:t>
            </a:r>
            <a:endParaRPr lang="en-GB" dirty="0"/>
          </a:p>
        </p:txBody>
      </p:sp>
      <p:grpSp>
        <p:nvGrpSpPr>
          <p:cNvPr id="8" name="Group 7"/>
          <p:cNvGrpSpPr/>
          <p:nvPr/>
        </p:nvGrpSpPr>
        <p:grpSpPr>
          <a:xfrm rot="406503">
            <a:off x="5992238" y="2235419"/>
            <a:ext cx="4243144" cy="3076331"/>
            <a:chOff x="3112851" y="2235420"/>
            <a:chExt cx="4243144" cy="3076331"/>
          </a:xfrm>
        </p:grpSpPr>
        <p:grpSp>
          <p:nvGrpSpPr>
            <p:cNvPr id="7" name="Group 6"/>
            <p:cNvGrpSpPr/>
            <p:nvPr/>
          </p:nvGrpSpPr>
          <p:grpSpPr>
            <a:xfrm>
              <a:off x="3112851" y="2235420"/>
              <a:ext cx="3362529" cy="2308698"/>
              <a:chOff x="3112851" y="2235420"/>
              <a:chExt cx="3362529" cy="2308698"/>
            </a:xfrm>
          </p:grpSpPr>
          <p:sp>
            <p:nvSpPr>
              <p:cNvPr id="4" name="Trapezoid 3"/>
              <p:cNvSpPr/>
              <p:nvPr/>
            </p:nvSpPr>
            <p:spPr>
              <a:xfrm rot="6961165">
                <a:off x="3774332" y="2520765"/>
                <a:ext cx="1361872" cy="268483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rapezoid 4"/>
              <p:cNvSpPr/>
              <p:nvPr/>
            </p:nvSpPr>
            <p:spPr>
              <a:xfrm rot="7874485">
                <a:off x="4452027" y="1573939"/>
                <a:ext cx="1361872" cy="2684834"/>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 name="Trapezoid 5"/>
            <p:cNvSpPr/>
            <p:nvPr/>
          </p:nvSpPr>
          <p:spPr>
            <a:xfrm rot="7451262">
              <a:off x="5896846" y="3852601"/>
              <a:ext cx="1439694" cy="1478605"/>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9" name="Freeform 8"/>
          <p:cNvSpPr/>
          <p:nvPr/>
        </p:nvSpPr>
        <p:spPr>
          <a:xfrm>
            <a:off x="8913851" y="3793894"/>
            <a:ext cx="187112" cy="496111"/>
          </a:xfrm>
          <a:custGeom>
            <a:avLst/>
            <a:gdLst>
              <a:gd name="connsiteX0" fmla="*/ 73582 w 187112"/>
              <a:gd name="connsiteY0" fmla="*/ 0 h 496111"/>
              <a:gd name="connsiteX1" fmla="*/ 180586 w 187112"/>
              <a:gd name="connsiteY1" fmla="*/ 107004 h 496111"/>
              <a:gd name="connsiteX2" fmla="*/ 161131 w 187112"/>
              <a:gd name="connsiteY2" fmla="*/ 204281 h 496111"/>
              <a:gd name="connsiteX3" fmla="*/ 44399 w 187112"/>
              <a:gd name="connsiteY3" fmla="*/ 291830 h 496111"/>
              <a:gd name="connsiteX4" fmla="*/ 5488 w 187112"/>
              <a:gd name="connsiteY4" fmla="*/ 350196 h 496111"/>
              <a:gd name="connsiteX5" fmla="*/ 5488 w 187112"/>
              <a:gd name="connsiteY5" fmla="*/ 457200 h 496111"/>
              <a:gd name="connsiteX6" fmla="*/ 54127 w 187112"/>
              <a:gd name="connsiteY6" fmla="*/ 496111 h 49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112" h="496111">
                <a:moveTo>
                  <a:pt x="73582" y="0"/>
                </a:moveTo>
                <a:cubicBezTo>
                  <a:pt x="119788" y="36478"/>
                  <a:pt x="165995" y="72957"/>
                  <a:pt x="180586" y="107004"/>
                </a:cubicBezTo>
                <a:cubicBezTo>
                  <a:pt x="195178" y="141051"/>
                  <a:pt x="183829" y="173477"/>
                  <a:pt x="161131" y="204281"/>
                </a:cubicBezTo>
                <a:cubicBezTo>
                  <a:pt x="138433" y="235085"/>
                  <a:pt x="70339" y="267511"/>
                  <a:pt x="44399" y="291830"/>
                </a:cubicBezTo>
                <a:cubicBezTo>
                  <a:pt x="18459" y="316149"/>
                  <a:pt x="11973" y="322634"/>
                  <a:pt x="5488" y="350196"/>
                </a:cubicBezTo>
                <a:cubicBezTo>
                  <a:pt x="-997" y="377758"/>
                  <a:pt x="-2619" y="432881"/>
                  <a:pt x="5488" y="457200"/>
                </a:cubicBezTo>
                <a:cubicBezTo>
                  <a:pt x="13594" y="481519"/>
                  <a:pt x="33860" y="488815"/>
                  <a:pt x="54127" y="496111"/>
                </a:cubicBezTo>
              </a:path>
            </a:pathLst>
          </a:cu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reeform 11"/>
          <p:cNvSpPr/>
          <p:nvPr/>
        </p:nvSpPr>
        <p:spPr>
          <a:xfrm>
            <a:off x="8414426" y="4319081"/>
            <a:ext cx="127316" cy="408562"/>
          </a:xfrm>
          <a:custGeom>
            <a:avLst/>
            <a:gdLst>
              <a:gd name="connsiteX0" fmla="*/ 0 w 127316"/>
              <a:gd name="connsiteY0" fmla="*/ 0 h 408562"/>
              <a:gd name="connsiteX1" fmla="*/ 126459 w 127316"/>
              <a:gd name="connsiteY1" fmla="*/ 58366 h 408562"/>
              <a:gd name="connsiteX2" fmla="*/ 58365 w 127316"/>
              <a:gd name="connsiteY2" fmla="*/ 291830 h 408562"/>
              <a:gd name="connsiteX3" fmla="*/ 116731 w 127316"/>
              <a:gd name="connsiteY3" fmla="*/ 408562 h 408562"/>
            </a:gdLst>
            <a:ahLst/>
            <a:cxnLst>
              <a:cxn ang="0">
                <a:pos x="connsiteX0" y="connsiteY0"/>
              </a:cxn>
              <a:cxn ang="0">
                <a:pos x="connsiteX1" y="connsiteY1"/>
              </a:cxn>
              <a:cxn ang="0">
                <a:pos x="connsiteX2" y="connsiteY2"/>
              </a:cxn>
              <a:cxn ang="0">
                <a:pos x="connsiteX3" y="connsiteY3"/>
              </a:cxn>
            </a:cxnLst>
            <a:rect l="l" t="t" r="r" b="b"/>
            <a:pathLst>
              <a:path w="127316" h="408562">
                <a:moveTo>
                  <a:pt x="0" y="0"/>
                </a:moveTo>
                <a:cubicBezTo>
                  <a:pt x="58366" y="4864"/>
                  <a:pt x="116732" y="9728"/>
                  <a:pt x="126459" y="58366"/>
                </a:cubicBezTo>
                <a:cubicBezTo>
                  <a:pt x="136187" y="107004"/>
                  <a:pt x="59986" y="233464"/>
                  <a:pt x="58365" y="291830"/>
                </a:cubicBezTo>
                <a:cubicBezTo>
                  <a:pt x="56744" y="350196"/>
                  <a:pt x="86737" y="379379"/>
                  <a:pt x="116731" y="408562"/>
                </a:cubicBezTo>
              </a:path>
            </a:pathLst>
          </a:cu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3171216" y="4085617"/>
            <a:ext cx="2375975" cy="923330"/>
          </a:xfrm>
          <a:prstGeom prst="rect">
            <a:avLst/>
          </a:prstGeom>
          <a:solidFill>
            <a:srgbClr val="FFC000"/>
          </a:solidFill>
        </p:spPr>
        <p:txBody>
          <a:bodyPr wrap="square" rtlCol="0">
            <a:spAutoFit/>
          </a:bodyPr>
          <a:lstStyle/>
          <a:p>
            <a:r>
              <a:rPr lang="en-GB" dirty="0" smtClean="0"/>
              <a:t>Flexible hose links to reduce the strain on the unions</a:t>
            </a:r>
            <a:endParaRPr lang="en-GB" dirty="0"/>
          </a:p>
        </p:txBody>
      </p:sp>
    </p:spTree>
    <p:extLst>
      <p:ext uri="{BB962C8B-B14F-4D97-AF65-F5344CB8AC3E}">
        <p14:creationId xmlns:p14="http://schemas.microsoft.com/office/powerpoint/2010/main" val="154864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1724" y="1473421"/>
            <a:ext cx="832207" cy="369332"/>
          </a:xfrm>
          <a:prstGeom prst="rect">
            <a:avLst/>
          </a:prstGeom>
          <a:solidFill>
            <a:srgbClr val="FFC000"/>
          </a:solidFill>
        </p:spPr>
        <p:txBody>
          <a:bodyPr wrap="square" rtlCol="0">
            <a:spAutoFit/>
          </a:bodyPr>
          <a:lstStyle/>
          <a:p>
            <a:r>
              <a:rPr lang="en-GB" dirty="0" smtClean="0"/>
              <a:t>RE4/1 </a:t>
            </a:r>
            <a:endParaRPr lang="en-GB" dirty="0"/>
          </a:p>
        </p:txBody>
      </p:sp>
      <p:sp>
        <p:nvSpPr>
          <p:cNvPr id="6" name="TextBox 5"/>
          <p:cNvSpPr txBox="1"/>
          <p:nvPr/>
        </p:nvSpPr>
        <p:spPr>
          <a:xfrm>
            <a:off x="3635621" y="4912467"/>
            <a:ext cx="832207" cy="369332"/>
          </a:xfrm>
          <a:prstGeom prst="rect">
            <a:avLst/>
          </a:prstGeom>
          <a:solidFill>
            <a:srgbClr val="FFC000"/>
          </a:solidFill>
        </p:spPr>
        <p:txBody>
          <a:bodyPr wrap="square" rtlCol="0">
            <a:spAutoFit/>
          </a:bodyPr>
          <a:lstStyle/>
          <a:p>
            <a:r>
              <a:rPr lang="en-GB" dirty="0" smtClean="0"/>
              <a:t>RE3/1 </a:t>
            </a:r>
            <a:endParaRPr lang="en-GB" dirty="0"/>
          </a:p>
        </p:txBody>
      </p:sp>
      <p:grpSp>
        <p:nvGrpSpPr>
          <p:cNvPr id="18" name="Group 17"/>
          <p:cNvGrpSpPr/>
          <p:nvPr/>
        </p:nvGrpSpPr>
        <p:grpSpPr>
          <a:xfrm>
            <a:off x="5323901" y="302397"/>
            <a:ext cx="6512549" cy="6354566"/>
            <a:chOff x="6032500" y="351035"/>
            <a:chExt cx="6512549" cy="6354566"/>
          </a:xfrm>
        </p:grpSpPr>
        <p:pic>
          <p:nvPicPr>
            <p:cNvPr id="4" name="Picture 3" descr="G:\Websites\p\project-cms-rpc-endcap\RPC\UpscopeHighEta\RPCDevelopements\RE31and41\RE31\Drawings\BokiParameters24May2016\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81" r="19427"/>
            <a:stretch/>
          </p:blipFill>
          <p:spPr bwMode="auto">
            <a:xfrm>
              <a:off x="6032500" y="351035"/>
              <a:ext cx="6512549" cy="63545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21279475">
              <a:off x="6953655" y="1083395"/>
              <a:ext cx="56745" cy="3762064"/>
            </a:xfrm>
            <a:prstGeom prst="rect">
              <a:avLst/>
            </a:prstGeom>
            <a:solidFill>
              <a:schemeClr val="tx1"/>
            </a:solid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114576" y="1088922"/>
              <a:ext cx="48878" cy="3872183"/>
            </a:xfrm>
            <a:prstGeom prst="rect">
              <a:avLst/>
            </a:prstGeom>
            <a:solidFill>
              <a:schemeClr val="tx1"/>
            </a:solidFill>
            <a:ln w="222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60572" y="957378"/>
            <a:ext cx="2751184" cy="954107"/>
          </a:xfrm>
          <a:prstGeom prst="rect">
            <a:avLst/>
          </a:prstGeom>
          <a:noFill/>
        </p:spPr>
        <p:txBody>
          <a:bodyPr wrap="square" rtlCol="0">
            <a:spAutoFit/>
          </a:bodyPr>
          <a:lstStyle/>
          <a:p>
            <a:r>
              <a:rPr lang="en-GB" sz="2800" dirty="0" smtClean="0"/>
              <a:t>The volumes for RE3/1 and RE4/1</a:t>
            </a:r>
          </a:p>
        </p:txBody>
      </p:sp>
      <p:cxnSp>
        <p:nvCxnSpPr>
          <p:cNvPr id="14" name="Straight Arrow Connector 13"/>
          <p:cNvCxnSpPr/>
          <p:nvPr/>
        </p:nvCxnSpPr>
        <p:spPr>
          <a:xfrm>
            <a:off x="4956997" y="1697237"/>
            <a:ext cx="1156063" cy="34046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581468" y="3803355"/>
            <a:ext cx="3790675" cy="122124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65851" y="2361389"/>
            <a:ext cx="2858189" cy="923330"/>
          </a:xfrm>
          <a:prstGeom prst="rect">
            <a:avLst/>
          </a:prstGeom>
          <a:noFill/>
        </p:spPr>
        <p:txBody>
          <a:bodyPr wrap="square" rtlCol="0">
            <a:spAutoFit/>
          </a:bodyPr>
          <a:lstStyle/>
          <a:p>
            <a:r>
              <a:rPr lang="en-GB" dirty="0" smtClean="0"/>
              <a:t>The chambers are very thin in the order of </a:t>
            </a:r>
            <a:r>
              <a:rPr lang="en-GB" dirty="0" smtClean="0"/>
              <a:t>25mm, here they are </a:t>
            </a:r>
            <a:r>
              <a:rPr lang="en-GB" dirty="0" err="1" smtClean="0"/>
              <a:t>exagerated</a:t>
            </a:r>
            <a:r>
              <a:rPr lang="en-GB" dirty="0" smtClean="0"/>
              <a:t>. !</a:t>
            </a:r>
            <a:endParaRPr lang="en-GB" dirty="0"/>
          </a:p>
        </p:txBody>
      </p:sp>
      <p:sp>
        <p:nvSpPr>
          <p:cNvPr id="19" name="TextBox 18"/>
          <p:cNvSpPr txBox="1"/>
          <p:nvPr/>
        </p:nvSpPr>
        <p:spPr>
          <a:xfrm>
            <a:off x="1410511" y="3677135"/>
            <a:ext cx="3170957" cy="646331"/>
          </a:xfrm>
          <a:prstGeom prst="rect">
            <a:avLst/>
          </a:prstGeom>
          <a:noFill/>
        </p:spPr>
        <p:txBody>
          <a:bodyPr wrap="square" rtlCol="0">
            <a:spAutoFit/>
          </a:bodyPr>
          <a:lstStyle/>
          <a:p>
            <a:r>
              <a:rPr lang="en-GB" dirty="0" smtClean="0"/>
              <a:t>The available volume dictates the design of the chamber.</a:t>
            </a:r>
            <a:endParaRPr lang="en-GB" dirty="0"/>
          </a:p>
        </p:txBody>
      </p:sp>
    </p:spTree>
    <p:extLst>
      <p:ext uri="{BB962C8B-B14F-4D97-AF65-F5344CB8AC3E}">
        <p14:creationId xmlns:p14="http://schemas.microsoft.com/office/powerpoint/2010/main" val="3720247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55771" y="1193760"/>
            <a:ext cx="3910519" cy="2585323"/>
          </a:xfrm>
          <a:prstGeom prst="rect">
            <a:avLst/>
          </a:prstGeom>
          <a:noFill/>
        </p:spPr>
        <p:txBody>
          <a:bodyPr wrap="square" rtlCol="0">
            <a:spAutoFit/>
          </a:bodyPr>
          <a:lstStyle/>
          <a:p>
            <a:r>
              <a:rPr lang="en-GB" dirty="0" smtClean="0"/>
              <a:t>The gas system remains un-changed in that the gas racks not modified nor are there any additions. Re-piping of RE3 will be required.</a:t>
            </a:r>
          </a:p>
          <a:p>
            <a:endParaRPr lang="en-GB" dirty="0"/>
          </a:p>
          <a:p>
            <a:r>
              <a:rPr lang="en-GB" dirty="0" smtClean="0"/>
              <a:t>Given the few, 6, channels available for 1 station parallel gas flow is proposed for both the 3 channels on one channel and also the top and bottom gaps.</a:t>
            </a:r>
            <a:endParaRPr lang="en-GB" dirty="0"/>
          </a:p>
        </p:txBody>
      </p:sp>
      <p:sp>
        <p:nvSpPr>
          <p:cNvPr id="6" name="TextBox 5"/>
          <p:cNvSpPr txBox="1"/>
          <p:nvPr/>
        </p:nvSpPr>
        <p:spPr>
          <a:xfrm>
            <a:off x="3414511" y="4439640"/>
            <a:ext cx="4406630" cy="1754326"/>
          </a:xfrm>
          <a:prstGeom prst="rect">
            <a:avLst/>
          </a:prstGeom>
          <a:solidFill>
            <a:srgbClr val="FFC000"/>
          </a:solidFill>
        </p:spPr>
        <p:txBody>
          <a:bodyPr wrap="square" rtlCol="0">
            <a:spAutoFit/>
          </a:bodyPr>
          <a:lstStyle/>
          <a:p>
            <a:r>
              <a:rPr lang="en-GB" dirty="0" smtClean="0"/>
              <a:t>An example of a two channel impedance distribution for RE4 SMs. For RE3/1 and RE4/1 will require 3 or 6 channel impedance distributors. These are </a:t>
            </a:r>
            <a:r>
              <a:rPr lang="en-GB" dirty="0" err="1" smtClean="0"/>
              <a:t>Alu</a:t>
            </a:r>
            <a:r>
              <a:rPr lang="en-GB" dirty="0" smtClean="0"/>
              <a:t> enclosures with unions and SS piping, not rocket science ! But they take space on the periphery.</a:t>
            </a:r>
            <a:endParaRPr lang="en-GB" dirty="0"/>
          </a:p>
        </p:txBody>
      </p:sp>
      <p:sp>
        <p:nvSpPr>
          <p:cNvPr id="7" name="TextBox 6"/>
          <p:cNvSpPr txBox="1"/>
          <p:nvPr/>
        </p:nvSpPr>
        <p:spPr>
          <a:xfrm>
            <a:off x="1770434" y="262646"/>
            <a:ext cx="2509736" cy="646331"/>
          </a:xfrm>
          <a:prstGeom prst="rect">
            <a:avLst/>
          </a:prstGeom>
          <a:noFill/>
        </p:spPr>
        <p:txBody>
          <a:bodyPr wrap="square" rtlCol="0">
            <a:spAutoFit/>
          </a:bodyPr>
          <a:lstStyle/>
          <a:p>
            <a:r>
              <a:rPr lang="en-GB" sz="3600" dirty="0" smtClean="0"/>
              <a:t>Gas system</a:t>
            </a:r>
            <a:endParaRPr lang="en-GB"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309709" y="1606379"/>
            <a:ext cx="4091460" cy="3068595"/>
          </a:xfrm>
          <a:prstGeom prst="rect">
            <a:avLst/>
          </a:prstGeom>
        </p:spPr>
      </p:pic>
      <p:cxnSp>
        <p:nvCxnSpPr>
          <p:cNvPr id="9" name="Straight Arrow Connector 8"/>
          <p:cNvCxnSpPr>
            <a:stCxn id="6" idx="3"/>
          </p:cNvCxnSpPr>
          <p:nvPr/>
        </p:nvCxnSpPr>
        <p:spPr>
          <a:xfrm flipV="1">
            <a:off x="7821141" y="2998574"/>
            <a:ext cx="907112" cy="2318229"/>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494" y="180949"/>
            <a:ext cx="2601310" cy="346841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60" y="3779083"/>
            <a:ext cx="2251735" cy="3002314"/>
          </a:xfrm>
          <a:prstGeom prst="rect">
            <a:avLst/>
          </a:prstGeom>
        </p:spPr>
      </p:pic>
      <p:sp>
        <p:nvSpPr>
          <p:cNvPr id="3" name="TextBox 2"/>
          <p:cNvSpPr txBox="1"/>
          <p:nvPr/>
        </p:nvSpPr>
        <p:spPr>
          <a:xfrm>
            <a:off x="6303523" y="2324911"/>
            <a:ext cx="3394954" cy="1477328"/>
          </a:xfrm>
          <a:prstGeom prst="rect">
            <a:avLst/>
          </a:prstGeom>
          <a:solidFill>
            <a:srgbClr val="FF0000"/>
          </a:solidFill>
        </p:spPr>
        <p:txBody>
          <a:bodyPr wrap="square" rtlCol="0">
            <a:spAutoFit/>
          </a:bodyPr>
          <a:lstStyle/>
          <a:p>
            <a:r>
              <a:rPr lang="en-GB" dirty="0" smtClean="0"/>
              <a:t>There are 6 channels to be distributed in parallel flow to each chamber</a:t>
            </a:r>
          </a:p>
          <a:p>
            <a:r>
              <a:rPr lang="en-GB" dirty="0" smtClean="0"/>
              <a:t>The impact on the use of </a:t>
            </a:r>
            <a:r>
              <a:rPr lang="en-GB" dirty="0" err="1" smtClean="0"/>
              <a:t>Ecogas</a:t>
            </a:r>
            <a:r>
              <a:rPr lang="en-GB" dirty="0" smtClean="0"/>
              <a:t> is considered minimal</a:t>
            </a:r>
            <a:endParaRPr lang="en-GB" dirty="0"/>
          </a:p>
        </p:txBody>
      </p:sp>
    </p:spTree>
    <p:extLst>
      <p:ext uri="{BB962C8B-B14F-4D97-AF65-F5344CB8AC3E}">
        <p14:creationId xmlns:p14="http://schemas.microsoft.com/office/powerpoint/2010/main" val="1234164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3893743" y="4101397"/>
            <a:ext cx="5209198" cy="2542594"/>
          </a:xfrm>
          <a:custGeom>
            <a:avLst/>
            <a:gdLst>
              <a:gd name="connsiteX0" fmla="*/ 21847 w 5186525"/>
              <a:gd name="connsiteY0" fmla="*/ 353871 h 2542851"/>
              <a:gd name="connsiteX1" fmla="*/ 12119 w 5186525"/>
              <a:gd name="connsiteY1" fmla="*/ 110680 h 2542851"/>
              <a:gd name="connsiteX2" fmla="*/ 167762 w 5186525"/>
              <a:gd name="connsiteY2" fmla="*/ 13403 h 2542851"/>
              <a:gd name="connsiteX3" fmla="*/ 294222 w 5186525"/>
              <a:gd name="connsiteY3" fmla="*/ 13403 h 2542851"/>
              <a:gd name="connsiteX4" fmla="*/ 469319 w 5186525"/>
              <a:gd name="connsiteY4" fmla="*/ 130135 h 2542851"/>
              <a:gd name="connsiteX5" fmla="*/ 498502 w 5186525"/>
              <a:gd name="connsiteY5" fmla="*/ 314960 h 2542851"/>
              <a:gd name="connsiteX6" fmla="*/ 488775 w 5186525"/>
              <a:gd name="connsiteY6" fmla="*/ 684612 h 2542851"/>
              <a:gd name="connsiteX7" fmla="*/ 537413 w 5186525"/>
              <a:gd name="connsiteY7" fmla="*/ 908348 h 2542851"/>
              <a:gd name="connsiteX8" fmla="*/ 517958 w 5186525"/>
              <a:gd name="connsiteY8" fmla="*/ 1326637 h 2542851"/>
              <a:gd name="connsiteX9" fmla="*/ 498502 w 5186525"/>
              <a:gd name="connsiteY9" fmla="*/ 1871386 h 2542851"/>
              <a:gd name="connsiteX10" fmla="*/ 508230 w 5186525"/>
              <a:gd name="connsiteY10" fmla="*/ 2095122 h 2542851"/>
              <a:gd name="connsiteX11" fmla="*/ 624962 w 5186525"/>
              <a:gd name="connsiteY11" fmla="*/ 2309131 h 2542851"/>
              <a:gd name="connsiteX12" fmla="*/ 1208622 w 5186525"/>
              <a:gd name="connsiteY12" fmla="*/ 2425863 h 2542851"/>
              <a:gd name="connsiteX13" fmla="*/ 1685277 w 5186525"/>
              <a:gd name="connsiteY13" fmla="*/ 2464773 h 2542851"/>
              <a:gd name="connsiteX14" fmla="*/ 2482945 w 5186525"/>
              <a:gd name="connsiteY14" fmla="*/ 2484229 h 2542851"/>
              <a:gd name="connsiteX15" fmla="*/ 3338979 w 5186525"/>
              <a:gd name="connsiteY15" fmla="*/ 2513412 h 2542851"/>
              <a:gd name="connsiteX16" fmla="*/ 3922639 w 5186525"/>
              <a:gd name="connsiteY16" fmla="*/ 2542594 h 2542851"/>
              <a:gd name="connsiteX17" fmla="*/ 4516026 w 5186525"/>
              <a:gd name="connsiteY17" fmla="*/ 2513412 h 2542851"/>
              <a:gd name="connsiteX18" fmla="*/ 4914860 w 5186525"/>
              <a:gd name="connsiteY18" fmla="*/ 2523139 h 2542851"/>
              <a:gd name="connsiteX19" fmla="*/ 5060775 w 5186525"/>
              <a:gd name="connsiteY19" fmla="*/ 2532867 h 2542851"/>
              <a:gd name="connsiteX20" fmla="*/ 5177507 w 5186525"/>
              <a:gd name="connsiteY20" fmla="*/ 2367497 h 2542851"/>
              <a:gd name="connsiteX21" fmla="*/ 5177507 w 5186525"/>
              <a:gd name="connsiteY21" fmla="*/ 2270220 h 2542851"/>
              <a:gd name="connsiteX22" fmla="*/ 5167779 w 5186525"/>
              <a:gd name="connsiteY22" fmla="*/ 2153488 h 2542851"/>
              <a:gd name="connsiteX23" fmla="*/ 5167779 w 5186525"/>
              <a:gd name="connsiteY23" fmla="*/ 2085394 h 2542851"/>
              <a:gd name="connsiteX24" fmla="*/ 5167779 w 5186525"/>
              <a:gd name="connsiteY24" fmla="*/ 2095122 h 2542851"/>
              <a:gd name="connsiteX0" fmla="*/ 21847 w 5186525"/>
              <a:gd name="connsiteY0" fmla="*/ 353871 h 2542851"/>
              <a:gd name="connsiteX1" fmla="*/ 12119 w 5186525"/>
              <a:gd name="connsiteY1" fmla="*/ 110680 h 2542851"/>
              <a:gd name="connsiteX2" fmla="*/ 167762 w 5186525"/>
              <a:gd name="connsiteY2" fmla="*/ 13403 h 2542851"/>
              <a:gd name="connsiteX3" fmla="*/ 294222 w 5186525"/>
              <a:gd name="connsiteY3" fmla="*/ 13403 h 2542851"/>
              <a:gd name="connsiteX4" fmla="*/ 469319 w 5186525"/>
              <a:gd name="connsiteY4" fmla="*/ 130135 h 2542851"/>
              <a:gd name="connsiteX5" fmla="*/ 498502 w 5186525"/>
              <a:gd name="connsiteY5" fmla="*/ 314960 h 2542851"/>
              <a:gd name="connsiteX6" fmla="*/ 488775 w 5186525"/>
              <a:gd name="connsiteY6" fmla="*/ 684612 h 2542851"/>
              <a:gd name="connsiteX7" fmla="*/ 517958 w 5186525"/>
              <a:gd name="connsiteY7" fmla="*/ 898620 h 2542851"/>
              <a:gd name="connsiteX8" fmla="*/ 517958 w 5186525"/>
              <a:gd name="connsiteY8" fmla="*/ 1326637 h 2542851"/>
              <a:gd name="connsiteX9" fmla="*/ 498502 w 5186525"/>
              <a:gd name="connsiteY9" fmla="*/ 1871386 h 2542851"/>
              <a:gd name="connsiteX10" fmla="*/ 508230 w 5186525"/>
              <a:gd name="connsiteY10" fmla="*/ 2095122 h 2542851"/>
              <a:gd name="connsiteX11" fmla="*/ 624962 w 5186525"/>
              <a:gd name="connsiteY11" fmla="*/ 2309131 h 2542851"/>
              <a:gd name="connsiteX12" fmla="*/ 1208622 w 5186525"/>
              <a:gd name="connsiteY12" fmla="*/ 2425863 h 2542851"/>
              <a:gd name="connsiteX13" fmla="*/ 1685277 w 5186525"/>
              <a:gd name="connsiteY13" fmla="*/ 2464773 h 2542851"/>
              <a:gd name="connsiteX14" fmla="*/ 2482945 w 5186525"/>
              <a:gd name="connsiteY14" fmla="*/ 2484229 h 2542851"/>
              <a:gd name="connsiteX15" fmla="*/ 3338979 w 5186525"/>
              <a:gd name="connsiteY15" fmla="*/ 2513412 h 2542851"/>
              <a:gd name="connsiteX16" fmla="*/ 3922639 w 5186525"/>
              <a:gd name="connsiteY16" fmla="*/ 2542594 h 2542851"/>
              <a:gd name="connsiteX17" fmla="*/ 4516026 w 5186525"/>
              <a:gd name="connsiteY17" fmla="*/ 2513412 h 2542851"/>
              <a:gd name="connsiteX18" fmla="*/ 4914860 w 5186525"/>
              <a:gd name="connsiteY18" fmla="*/ 2523139 h 2542851"/>
              <a:gd name="connsiteX19" fmla="*/ 5060775 w 5186525"/>
              <a:gd name="connsiteY19" fmla="*/ 2532867 h 2542851"/>
              <a:gd name="connsiteX20" fmla="*/ 5177507 w 5186525"/>
              <a:gd name="connsiteY20" fmla="*/ 2367497 h 2542851"/>
              <a:gd name="connsiteX21" fmla="*/ 5177507 w 5186525"/>
              <a:gd name="connsiteY21" fmla="*/ 2270220 h 2542851"/>
              <a:gd name="connsiteX22" fmla="*/ 5167779 w 5186525"/>
              <a:gd name="connsiteY22" fmla="*/ 2153488 h 2542851"/>
              <a:gd name="connsiteX23" fmla="*/ 5167779 w 5186525"/>
              <a:gd name="connsiteY23" fmla="*/ 2085394 h 2542851"/>
              <a:gd name="connsiteX24" fmla="*/ 5167779 w 5186525"/>
              <a:gd name="connsiteY24" fmla="*/ 2095122 h 2542851"/>
              <a:gd name="connsiteX0" fmla="*/ 21847 w 5186525"/>
              <a:gd name="connsiteY0" fmla="*/ 353871 h 2542851"/>
              <a:gd name="connsiteX1" fmla="*/ 12119 w 5186525"/>
              <a:gd name="connsiteY1" fmla="*/ 110680 h 2542851"/>
              <a:gd name="connsiteX2" fmla="*/ 167762 w 5186525"/>
              <a:gd name="connsiteY2" fmla="*/ 13403 h 2542851"/>
              <a:gd name="connsiteX3" fmla="*/ 294222 w 5186525"/>
              <a:gd name="connsiteY3" fmla="*/ 13403 h 2542851"/>
              <a:gd name="connsiteX4" fmla="*/ 469319 w 5186525"/>
              <a:gd name="connsiteY4" fmla="*/ 130135 h 2542851"/>
              <a:gd name="connsiteX5" fmla="*/ 498502 w 5186525"/>
              <a:gd name="connsiteY5" fmla="*/ 314960 h 2542851"/>
              <a:gd name="connsiteX6" fmla="*/ 527686 w 5186525"/>
              <a:gd name="connsiteY6" fmla="*/ 655429 h 2542851"/>
              <a:gd name="connsiteX7" fmla="*/ 517958 w 5186525"/>
              <a:gd name="connsiteY7" fmla="*/ 898620 h 2542851"/>
              <a:gd name="connsiteX8" fmla="*/ 517958 w 5186525"/>
              <a:gd name="connsiteY8" fmla="*/ 1326637 h 2542851"/>
              <a:gd name="connsiteX9" fmla="*/ 498502 w 5186525"/>
              <a:gd name="connsiteY9" fmla="*/ 1871386 h 2542851"/>
              <a:gd name="connsiteX10" fmla="*/ 508230 w 5186525"/>
              <a:gd name="connsiteY10" fmla="*/ 2095122 h 2542851"/>
              <a:gd name="connsiteX11" fmla="*/ 624962 w 5186525"/>
              <a:gd name="connsiteY11" fmla="*/ 2309131 h 2542851"/>
              <a:gd name="connsiteX12" fmla="*/ 1208622 w 5186525"/>
              <a:gd name="connsiteY12" fmla="*/ 2425863 h 2542851"/>
              <a:gd name="connsiteX13" fmla="*/ 1685277 w 5186525"/>
              <a:gd name="connsiteY13" fmla="*/ 2464773 h 2542851"/>
              <a:gd name="connsiteX14" fmla="*/ 2482945 w 5186525"/>
              <a:gd name="connsiteY14" fmla="*/ 2484229 h 2542851"/>
              <a:gd name="connsiteX15" fmla="*/ 3338979 w 5186525"/>
              <a:gd name="connsiteY15" fmla="*/ 2513412 h 2542851"/>
              <a:gd name="connsiteX16" fmla="*/ 3922639 w 5186525"/>
              <a:gd name="connsiteY16" fmla="*/ 2542594 h 2542851"/>
              <a:gd name="connsiteX17" fmla="*/ 4516026 w 5186525"/>
              <a:gd name="connsiteY17" fmla="*/ 2513412 h 2542851"/>
              <a:gd name="connsiteX18" fmla="*/ 4914860 w 5186525"/>
              <a:gd name="connsiteY18" fmla="*/ 2523139 h 2542851"/>
              <a:gd name="connsiteX19" fmla="*/ 5060775 w 5186525"/>
              <a:gd name="connsiteY19" fmla="*/ 2532867 h 2542851"/>
              <a:gd name="connsiteX20" fmla="*/ 5177507 w 5186525"/>
              <a:gd name="connsiteY20" fmla="*/ 2367497 h 2542851"/>
              <a:gd name="connsiteX21" fmla="*/ 5177507 w 5186525"/>
              <a:gd name="connsiteY21" fmla="*/ 2270220 h 2542851"/>
              <a:gd name="connsiteX22" fmla="*/ 5167779 w 5186525"/>
              <a:gd name="connsiteY22" fmla="*/ 2153488 h 2542851"/>
              <a:gd name="connsiteX23" fmla="*/ 5167779 w 5186525"/>
              <a:gd name="connsiteY23" fmla="*/ 2085394 h 2542851"/>
              <a:gd name="connsiteX24" fmla="*/ 5167779 w 5186525"/>
              <a:gd name="connsiteY24" fmla="*/ 2095122 h 2542851"/>
              <a:gd name="connsiteX0" fmla="*/ 7048 w 5210637"/>
              <a:gd name="connsiteY0" fmla="*/ 353871 h 2542851"/>
              <a:gd name="connsiteX1" fmla="*/ 36231 w 5210637"/>
              <a:gd name="connsiteY1" fmla="*/ 110680 h 2542851"/>
              <a:gd name="connsiteX2" fmla="*/ 191874 w 5210637"/>
              <a:gd name="connsiteY2" fmla="*/ 13403 h 2542851"/>
              <a:gd name="connsiteX3" fmla="*/ 318334 w 5210637"/>
              <a:gd name="connsiteY3" fmla="*/ 13403 h 2542851"/>
              <a:gd name="connsiteX4" fmla="*/ 493431 w 5210637"/>
              <a:gd name="connsiteY4" fmla="*/ 130135 h 2542851"/>
              <a:gd name="connsiteX5" fmla="*/ 522614 w 5210637"/>
              <a:gd name="connsiteY5" fmla="*/ 314960 h 2542851"/>
              <a:gd name="connsiteX6" fmla="*/ 551798 w 5210637"/>
              <a:gd name="connsiteY6" fmla="*/ 655429 h 2542851"/>
              <a:gd name="connsiteX7" fmla="*/ 542070 w 5210637"/>
              <a:gd name="connsiteY7" fmla="*/ 898620 h 2542851"/>
              <a:gd name="connsiteX8" fmla="*/ 542070 w 5210637"/>
              <a:gd name="connsiteY8" fmla="*/ 1326637 h 2542851"/>
              <a:gd name="connsiteX9" fmla="*/ 522614 w 5210637"/>
              <a:gd name="connsiteY9" fmla="*/ 1871386 h 2542851"/>
              <a:gd name="connsiteX10" fmla="*/ 532342 w 5210637"/>
              <a:gd name="connsiteY10" fmla="*/ 2095122 h 2542851"/>
              <a:gd name="connsiteX11" fmla="*/ 649074 w 5210637"/>
              <a:gd name="connsiteY11" fmla="*/ 2309131 h 2542851"/>
              <a:gd name="connsiteX12" fmla="*/ 1232734 w 5210637"/>
              <a:gd name="connsiteY12" fmla="*/ 2425863 h 2542851"/>
              <a:gd name="connsiteX13" fmla="*/ 1709389 w 5210637"/>
              <a:gd name="connsiteY13" fmla="*/ 2464773 h 2542851"/>
              <a:gd name="connsiteX14" fmla="*/ 2507057 w 5210637"/>
              <a:gd name="connsiteY14" fmla="*/ 2484229 h 2542851"/>
              <a:gd name="connsiteX15" fmla="*/ 3363091 w 5210637"/>
              <a:gd name="connsiteY15" fmla="*/ 2513412 h 2542851"/>
              <a:gd name="connsiteX16" fmla="*/ 3946751 w 5210637"/>
              <a:gd name="connsiteY16" fmla="*/ 2542594 h 2542851"/>
              <a:gd name="connsiteX17" fmla="*/ 4540138 w 5210637"/>
              <a:gd name="connsiteY17" fmla="*/ 2513412 h 2542851"/>
              <a:gd name="connsiteX18" fmla="*/ 4938972 w 5210637"/>
              <a:gd name="connsiteY18" fmla="*/ 2523139 h 2542851"/>
              <a:gd name="connsiteX19" fmla="*/ 5084887 w 5210637"/>
              <a:gd name="connsiteY19" fmla="*/ 2532867 h 2542851"/>
              <a:gd name="connsiteX20" fmla="*/ 5201619 w 5210637"/>
              <a:gd name="connsiteY20" fmla="*/ 2367497 h 2542851"/>
              <a:gd name="connsiteX21" fmla="*/ 5201619 w 5210637"/>
              <a:gd name="connsiteY21" fmla="*/ 2270220 h 2542851"/>
              <a:gd name="connsiteX22" fmla="*/ 5191891 w 5210637"/>
              <a:gd name="connsiteY22" fmla="*/ 2153488 h 2542851"/>
              <a:gd name="connsiteX23" fmla="*/ 5191891 w 5210637"/>
              <a:gd name="connsiteY23" fmla="*/ 2085394 h 2542851"/>
              <a:gd name="connsiteX24" fmla="*/ 5191891 w 5210637"/>
              <a:gd name="connsiteY24" fmla="*/ 2095122 h 2542851"/>
              <a:gd name="connsiteX0" fmla="*/ 7048 w 5210637"/>
              <a:gd name="connsiteY0" fmla="*/ 353871 h 2542851"/>
              <a:gd name="connsiteX1" fmla="*/ 36231 w 5210637"/>
              <a:gd name="connsiteY1" fmla="*/ 110680 h 2542851"/>
              <a:gd name="connsiteX2" fmla="*/ 191874 w 5210637"/>
              <a:gd name="connsiteY2" fmla="*/ 13403 h 2542851"/>
              <a:gd name="connsiteX3" fmla="*/ 318334 w 5210637"/>
              <a:gd name="connsiteY3" fmla="*/ 13403 h 2542851"/>
              <a:gd name="connsiteX4" fmla="*/ 493431 w 5210637"/>
              <a:gd name="connsiteY4" fmla="*/ 130135 h 2542851"/>
              <a:gd name="connsiteX5" fmla="*/ 522614 w 5210637"/>
              <a:gd name="connsiteY5" fmla="*/ 314960 h 2542851"/>
              <a:gd name="connsiteX6" fmla="*/ 551798 w 5210637"/>
              <a:gd name="connsiteY6" fmla="*/ 655429 h 2542851"/>
              <a:gd name="connsiteX7" fmla="*/ 542070 w 5210637"/>
              <a:gd name="connsiteY7" fmla="*/ 898620 h 2542851"/>
              <a:gd name="connsiteX8" fmla="*/ 542070 w 5210637"/>
              <a:gd name="connsiteY8" fmla="*/ 1326637 h 2542851"/>
              <a:gd name="connsiteX9" fmla="*/ 522614 w 5210637"/>
              <a:gd name="connsiteY9" fmla="*/ 1871386 h 2542851"/>
              <a:gd name="connsiteX10" fmla="*/ 580981 w 5210637"/>
              <a:gd name="connsiteY10" fmla="*/ 2095122 h 2542851"/>
              <a:gd name="connsiteX11" fmla="*/ 649074 w 5210637"/>
              <a:gd name="connsiteY11" fmla="*/ 2309131 h 2542851"/>
              <a:gd name="connsiteX12" fmla="*/ 1232734 w 5210637"/>
              <a:gd name="connsiteY12" fmla="*/ 2425863 h 2542851"/>
              <a:gd name="connsiteX13" fmla="*/ 1709389 w 5210637"/>
              <a:gd name="connsiteY13" fmla="*/ 2464773 h 2542851"/>
              <a:gd name="connsiteX14" fmla="*/ 2507057 w 5210637"/>
              <a:gd name="connsiteY14" fmla="*/ 2484229 h 2542851"/>
              <a:gd name="connsiteX15" fmla="*/ 3363091 w 5210637"/>
              <a:gd name="connsiteY15" fmla="*/ 2513412 h 2542851"/>
              <a:gd name="connsiteX16" fmla="*/ 3946751 w 5210637"/>
              <a:gd name="connsiteY16" fmla="*/ 2542594 h 2542851"/>
              <a:gd name="connsiteX17" fmla="*/ 4540138 w 5210637"/>
              <a:gd name="connsiteY17" fmla="*/ 2513412 h 2542851"/>
              <a:gd name="connsiteX18" fmla="*/ 4938972 w 5210637"/>
              <a:gd name="connsiteY18" fmla="*/ 2523139 h 2542851"/>
              <a:gd name="connsiteX19" fmla="*/ 5084887 w 5210637"/>
              <a:gd name="connsiteY19" fmla="*/ 2532867 h 2542851"/>
              <a:gd name="connsiteX20" fmla="*/ 5201619 w 5210637"/>
              <a:gd name="connsiteY20" fmla="*/ 2367497 h 2542851"/>
              <a:gd name="connsiteX21" fmla="*/ 5201619 w 5210637"/>
              <a:gd name="connsiteY21" fmla="*/ 2270220 h 2542851"/>
              <a:gd name="connsiteX22" fmla="*/ 5191891 w 5210637"/>
              <a:gd name="connsiteY22" fmla="*/ 2153488 h 2542851"/>
              <a:gd name="connsiteX23" fmla="*/ 5191891 w 5210637"/>
              <a:gd name="connsiteY23" fmla="*/ 2085394 h 2542851"/>
              <a:gd name="connsiteX24" fmla="*/ 5191891 w 5210637"/>
              <a:gd name="connsiteY24" fmla="*/ 2095122 h 2542851"/>
              <a:gd name="connsiteX0" fmla="*/ 7048 w 5210637"/>
              <a:gd name="connsiteY0" fmla="*/ 353871 h 2542851"/>
              <a:gd name="connsiteX1" fmla="*/ 36231 w 5210637"/>
              <a:gd name="connsiteY1" fmla="*/ 110680 h 2542851"/>
              <a:gd name="connsiteX2" fmla="*/ 191874 w 5210637"/>
              <a:gd name="connsiteY2" fmla="*/ 13403 h 2542851"/>
              <a:gd name="connsiteX3" fmla="*/ 318334 w 5210637"/>
              <a:gd name="connsiteY3" fmla="*/ 13403 h 2542851"/>
              <a:gd name="connsiteX4" fmla="*/ 493431 w 5210637"/>
              <a:gd name="connsiteY4" fmla="*/ 130135 h 2542851"/>
              <a:gd name="connsiteX5" fmla="*/ 522614 w 5210637"/>
              <a:gd name="connsiteY5" fmla="*/ 314960 h 2542851"/>
              <a:gd name="connsiteX6" fmla="*/ 551798 w 5210637"/>
              <a:gd name="connsiteY6" fmla="*/ 655429 h 2542851"/>
              <a:gd name="connsiteX7" fmla="*/ 542070 w 5210637"/>
              <a:gd name="connsiteY7" fmla="*/ 898620 h 2542851"/>
              <a:gd name="connsiteX8" fmla="*/ 542070 w 5210637"/>
              <a:gd name="connsiteY8" fmla="*/ 1326637 h 2542851"/>
              <a:gd name="connsiteX9" fmla="*/ 522614 w 5210637"/>
              <a:gd name="connsiteY9" fmla="*/ 1871386 h 2542851"/>
              <a:gd name="connsiteX10" fmla="*/ 580981 w 5210637"/>
              <a:gd name="connsiteY10" fmla="*/ 2095122 h 2542851"/>
              <a:gd name="connsiteX11" fmla="*/ 736623 w 5210637"/>
              <a:gd name="connsiteY11" fmla="*/ 2289676 h 2542851"/>
              <a:gd name="connsiteX12" fmla="*/ 1232734 w 5210637"/>
              <a:gd name="connsiteY12" fmla="*/ 2425863 h 2542851"/>
              <a:gd name="connsiteX13" fmla="*/ 1709389 w 5210637"/>
              <a:gd name="connsiteY13" fmla="*/ 2464773 h 2542851"/>
              <a:gd name="connsiteX14" fmla="*/ 2507057 w 5210637"/>
              <a:gd name="connsiteY14" fmla="*/ 2484229 h 2542851"/>
              <a:gd name="connsiteX15" fmla="*/ 3363091 w 5210637"/>
              <a:gd name="connsiteY15" fmla="*/ 2513412 h 2542851"/>
              <a:gd name="connsiteX16" fmla="*/ 3946751 w 5210637"/>
              <a:gd name="connsiteY16" fmla="*/ 2542594 h 2542851"/>
              <a:gd name="connsiteX17" fmla="*/ 4540138 w 5210637"/>
              <a:gd name="connsiteY17" fmla="*/ 2513412 h 2542851"/>
              <a:gd name="connsiteX18" fmla="*/ 4938972 w 5210637"/>
              <a:gd name="connsiteY18" fmla="*/ 2523139 h 2542851"/>
              <a:gd name="connsiteX19" fmla="*/ 5084887 w 5210637"/>
              <a:gd name="connsiteY19" fmla="*/ 2532867 h 2542851"/>
              <a:gd name="connsiteX20" fmla="*/ 5201619 w 5210637"/>
              <a:gd name="connsiteY20" fmla="*/ 2367497 h 2542851"/>
              <a:gd name="connsiteX21" fmla="*/ 5201619 w 5210637"/>
              <a:gd name="connsiteY21" fmla="*/ 2270220 h 2542851"/>
              <a:gd name="connsiteX22" fmla="*/ 5191891 w 5210637"/>
              <a:gd name="connsiteY22" fmla="*/ 2153488 h 2542851"/>
              <a:gd name="connsiteX23" fmla="*/ 5191891 w 5210637"/>
              <a:gd name="connsiteY23" fmla="*/ 2085394 h 2542851"/>
              <a:gd name="connsiteX24" fmla="*/ 5191891 w 5210637"/>
              <a:gd name="connsiteY24" fmla="*/ 2095122 h 2542851"/>
              <a:gd name="connsiteX0" fmla="*/ 7048 w 5210637"/>
              <a:gd name="connsiteY0" fmla="*/ 353871 h 2542594"/>
              <a:gd name="connsiteX1" fmla="*/ 36231 w 5210637"/>
              <a:gd name="connsiteY1" fmla="*/ 110680 h 2542594"/>
              <a:gd name="connsiteX2" fmla="*/ 191874 w 5210637"/>
              <a:gd name="connsiteY2" fmla="*/ 13403 h 2542594"/>
              <a:gd name="connsiteX3" fmla="*/ 318334 w 5210637"/>
              <a:gd name="connsiteY3" fmla="*/ 13403 h 2542594"/>
              <a:gd name="connsiteX4" fmla="*/ 493431 w 5210637"/>
              <a:gd name="connsiteY4" fmla="*/ 130135 h 2542594"/>
              <a:gd name="connsiteX5" fmla="*/ 522614 w 5210637"/>
              <a:gd name="connsiteY5" fmla="*/ 314960 h 2542594"/>
              <a:gd name="connsiteX6" fmla="*/ 551798 w 5210637"/>
              <a:gd name="connsiteY6" fmla="*/ 655429 h 2542594"/>
              <a:gd name="connsiteX7" fmla="*/ 542070 w 5210637"/>
              <a:gd name="connsiteY7" fmla="*/ 898620 h 2542594"/>
              <a:gd name="connsiteX8" fmla="*/ 542070 w 5210637"/>
              <a:gd name="connsiteY8" fmla="*/ 1326637 h 2542594"/>
              <a:gd name="connsiteX9" fmla="*/ 522614 w 5210637"/>
              <a:gd name="connsiteY9" fmla="*/ 1871386 h 2542594"/>
              <a:gd name="connsiteX10" fmla="*/ 580981 w 5210637"/>
              <a:gd name="connsiteY10" fmla="*/ 2095122 h 2542594"/>
              <a:gd name="connsiteX11" fmla="*/ 736623 w 5210637"/>
              <a:gd name="connsiteY11" fmla="*/ 2289676 h 2542594"/>
              <a:gd name="connsiteX12" fmla="*/ 1232734 w 5210637"/>
              <a:gd name="connsiteY12" fmla="*/ 2425863 h 2542594"/>
              <a:gd name="connsiteX13" fmla="*/ 1709389 w 5210637"/>
              <a:gd name="connsiteY13" fmla="*/ 2464773 h 2542594"/>
              <a:gd name="connsiteX14" fmla="*/ 2507057 w 5210637"/>
              <a:gd name="connsiteY14" fmla="*/ 2484229 h 2542594"/>
              <a:gd name="connsiteX15" fmla="*/ 3363091 w 5210637"/>
              <a:gd name="connsiteY15" fmla="*/ 2513412 h 2542594"/>
              <a:gd name="connsiteX16" fmla="*/ 3946751 w 5210637"/>
              <a:gd name="connsiteY16" fmla="*/ 2542594 h 2542594"/>
              <a:gd name="connsiteX17" fmla="*/ 4540138 w 5210637"/>
              <a:gd name="connsiteY17" fmla="*/ 2513412 h 2542594"/>
              <a:gd name="connsiteX18" fmla="*/ 4831968 w 5210637"/>
              <a:gd name="connsiteY18" fmla="*/ 2503684 h 2542594"/>
              <a:gd name="connsiteX19" fmla="*/ 5084887 w 5210637"/>
              <a:gd name="connsiteY19" fmla="*/ 2532867 h 2542594"/>
              <a:gd name="connsiteX20" fmla="*/ 5201619 w 5210637"/>
              <a:gd name="connsiteY20" fmla="*/ 2367497 h 2542594"/>
              <a:gd name="connsiteX21" fmla="*/ 5201619 w 5210637"/>
              <a:gd name="connsiteY21" fmla="*/ 2270220 h 2542594"/>
              <a:gd name="connsiteX22" fmla="*/ 5191891 w 5210637"/>
              <a:gd name="connsiteY22" fmla="*/ 2153488 h 2542594"/>
              <a:gd name="connsiteX23" fmla="*/ 5191891 w 5210637"/>
              <a:gd name="connsiteY23" fmla="*/ 2085394 h 2542594"/>
              <a:gd name="connsiteX24" fmla="*/ 5191891 w 5210637"/>
              <a:gd name="connsiteY24" fmla="*/ 2095122 h 2542594"/>
              <a:gd name="connsiteX0" fmla="*/ 7048 w 5209198"/>
              <a:gd name="connsiteY0" fmla="*/ 353871 h 2542594"/>
              <a:gd name="connsiteX1" fmla="*/ 36231 w 5209198"/>
              <a:gd name="connsiteY1" fmla="*/ 110680 h 2542594"/>
              <a:gd name="connsiteX2" fmla="*/ 191874 w 5209198"/>
              <a:gd name="connsiteY2" fmla="*/ 13403 h 2542594"/>
              <a:gd name="connsiteX3" fmla="*/ 318334 w 5209198"/>
              <a:gd name="connsiteY3" fmla="*/ 13403 h 2542594"/>
              <a:gd name="connsiteX4" fmla="*/ 493431 w 5209198"/>
              <a:gd name="connsiteY4" fmla="*/ 130135 h 2542594"/>
              <a:gd name="connsiteX5" fmla="*/ 522614 w 5209198"/>
              <a:gd name="connsiteY5" fmla="*/ 314960 h 2542594"/>
              <a:gd name="connsiteX6" fmla="*/ 551798 w 5209198"/>
              <a:gd name="connsiteY6" fmla="*/ 655429 h 2542594"/>
              <a:gd name="connsiteX7" fmla="*/ 542070 w 5209198"/>
              <a:gd name="connsiteY7" fmla="*/ 898620 h 2542594"/>
              <a:gd name="connsiteX8" fmla="*/ 542070 w 5209198"/>
              <a:gd name="connsiteY8" fmla="*/ 1326637 h 2542594"/>
              <a:gd name="connsiteX9" fmla="*/ 522614 w 5209198"/>
              <a:gd name="connsiteY9" fmla="*/ 1871386 h 2542594"/>
              <a:gd name="connsiteX10" fmla="*/ 580981 w 5209198"/>
              <a:gd name="connsiteY10" fmla="*/ 2095122 h 2542594"/>
              <a:gd name="connsiteX11" fmla="*/ 736623 w 5209198"/>
              <a:gd name="connsiteY11" fmla="*/ 2289676 h 2542594"/>
              <a:gd name="connsiteX12" fmla="*/ 1232734 w 5209198"/>
              <a:gd name="connsiteY12" fmla="*/ 2425863 h 2542594"/>
              <a:gd name="connsiteX13" fmla="*/ 1709389 w 5209198"/>
              <a:gd name="connsiteY13" fmla="*/ 2464773 h 2542594"/>
              <a:gd name="connsiteX14" fmla="*/ 2507057 w 5209198"/>
              <a:gd name="connsiteY14" fmla="*/ 2484229 h 2542594"/>
              <a:gd name="connsiteX15" fmla="*/ 3363091 w 5209198"/>
              <a:gd name="connsiteY15" fmla="*/ 2513412 h 2542594"/>
              <a:gd name="connsiteX16" fmla="*/ 3946751 w 5209198"/>
              <a:gd name="connsiteY16" fmla="*/ 2542594 h 2542594"/>
              <a:gd name="connsiteX17" fmla="*/ 4540138 w 5209198"/>
              <a:gd name="connsiteY17" fmla="*/ 2513412 h 2542594"/>
              <a:gd name="connsiteX18" fmla="*/ 4831968 w 5209198"/>
              <a:gd name="connsiteY18" fmla="*/ 2503684 h 2542594"/>
              <a:gd name="connsiteX19" fmla="*/ 5104342 w 5209198"/>
              <a:gd name="connsiteY19" fmla="*/ 2484229 h 2542594"/>
              <a:gd name="connsiteX20" fmla="*/ 5201619 w 5209198"/>
              <a:gd name="connsiteY20" fmla="*/ 2367497 h 2542594"/>
              <a:gd name="connsiteX21" fmla="*/ 5201619 w 5209198"/>
              <a:gd name="connsiteY21" fmla="*/ 2270220 h 2542594"/>
              <a:gd name="connsiteX22" fmla="*/ 5191891 w 5209198"/>
              <a:gd name="connsiteY22" fmla="*/ 2153488 h 2542594"/>
              <a:gd name="connsiteX23" fmla="*/ 5191891 w 5209198"/>
              <a:gd name="connsiteY23" fmla="*/ 2085394 h 2542594"/>
              <a:gd name="connsiteX24" fmla="*/ 5191891 w 5209198"/>
              <a:gd name="connsiteY24" fmla="*/ 2095122 h 2542594"/>
              <a:gd name="connsiteX0" fmla="*/ 7048 w 5209198"/>
              <a:gd name="connsiteY0" fmla="*/ 353871 h 2542594"/>
              <a:gd name="connsiteX1" fmla="*/ 36231 w 5209198"/>
              <a:gd name="connsiteY1" fmla="*/ 110680 h 2542594"/>
              <a:gd name="connsiteX2" fmla="*/ 191874 w 5209198"/>
              <a:gd name="connsiteY2" fmla="*/ 13403 h 2542594"/>
              <a:gd name="connsiteX3" fmla="*/ 318334 w 5209198"/>
              <a:gd name="connsiteY3" fmla="*/ 13403 h 2542594"/>
              <a:gd name="connsiteX4" fmla="*/ 493431 w 5209198"/>
              <a:gd name="connsiteY4" fmla="*/ 130135 h 2542594"/>
              <a:gd name="connsiteX5" fmla="*/ 522614 w 5209198"/>
              <a:gd name="connsiteY5" fmla="*/ 314960 h 2542594"/>
              <a:gd name="connsiteX6" fmla="*/ 551798 w 5209198"/>
              <a:gd name="connsiteY6" fmla="*/ 655429 h 2542594"/>
              <a:gd name="connsiteX7" fmla="*/ 542070 w 5209198"/>
              <a:gd name="connsiteY7" fmla="*/ 898620 h 2542594"/>
              <a:gd name="connsiteX8" fmla="*/ 542070 w 5209198"/>
              <a:gd name="connsiteY8" fmla="*/ 1326637 h 2542594"/>
              <a:gd name="connsiteX9" fmla="*/ 522614 w 5209198"/>
              <a:gd name="connsiteY9" fmla="*/ 1871386 h 2542594"/>
              <a:gd name="connsiteX10" fmla="*/ 580981 w 5209198"/>
              <a:gd name="connsiteY10" fmla="*/ 2095122 h 2542594"/>
              <a:gd name="connsiteX11" fmla="*/ 736623 w 5209198"/>
              <a:gd name="connsiteY11" fmla="*/ 2289676 h 2542594"/>
              <a:gd name="connsiteX12" fmla="*/ 1232734 w 5209198"/>
              <a:gd name="connsiteY12" fmla="*/ 2425863 h 2542594"/>
              <a:gd name="connsiteX13" fmla="*/ 1709389 w 5209198"/>
              <a:gd name="connsiteY13" fmla="*/ 2464773 h 2542594"/>
              <a:gd name="connsiteX14" fmla="*/ 2507057 w 5209198"/>
              <a:gd name="connsiteY14" fmla="*/ 2484229 h 2542594"/>
              <a:gd name="connsiteX15" fmla="*/ 3363091 w 5209198"/>
              <a:gd name="connsiteY15" fmla="*/ 2513412 h 2542594"/>
              <a:gd name="connsiteX16" fmla="*/ 3946751 w 5209198"/>
              <a:gd name="connsiteY16" fmla="*/ 2542594 h 2542594"/>
              <a:gd name="connsiteX17" fmla="*/ 4540138 w 5209198"/>
              <a:gd name="connsiteY17" fmla="*/ 2513412 h 2542594"/>
              <a:gd name="connsiteX18" fmla="*/ 4831968 w 5209198"/>
              <a:gd name="connsiteY18" fmla="*/ 2503684 h 2542594"/>
              <a:gd name="connsiteX19" fmla="*/ 5104342 w 5209198"/>
              <a:gd name="connsiteY19" fmla="*/ 2484229 h 2542594"/>
              <a:gd name="connsiteX20" fmla="*/ 5201619 w 5209198"/>
              <a:gd name="connsiteY20" fmla="*/ 2367497 h 2542594"/>
              <a:gd name="connsiteX21" fmla="*/ 5201619 w 5209198"/>
              <a:gd name="connsiteY21" fmla="*/ 2270220 h 2542594"/>
              <a:gd name="connsiteX22" fmla="*/ 5191891 w 5209198"/>
              <a:gd name="connsiteY22" fmla="*/ 2153488 h 2542594"/>
              <a:gd name="connsiteX23" fmla="*/ 5191891 w 5209198"/>
              <a:gd name="connsiteY23" fmla="*/ 2085394 h 2542594"/>
              <a:gd name="connsiteX24" fmla="*/ 5201618 w 5209198"/>
              <a:gd name="connsiteY24" fmla="*/ 2299403 h 25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09198" h="2542594">
                <a:moveTo>
                  <a:pt x="7048" y="353871"/>
                </a:moveTo>
                <a:cubicBezTo>
                  <a:pt x="-9976" y="260648"/>
                  <a:pt x="5427" y="167425"/>
                  <a:pt x="36231" y="110680"/>
                </a:cubicBezTo>
                <a:cubicBezTo>
                  <a:pt x="67035" y="53935"/>
                  <a:pt x="144857" y="29616"/>
                  <a:pt x="191874" y="13403"/>
                </a:cubicBezTo>
                <a:cubicBezTo>
                  <a:pt x="238891" y="-2810"/>
                  <a:pt x="268075" y="-6052"/>
                  <a:pt x="318334" y="13403"/>
                </a:cubicBezTo>
                <a:cubicBezTo>
                  <a:pt x="368593" y="32858"/>
                  <a:pt x="459384" y="79876"/>
                  <a:pt x="493431" y="130135"/>
                </a:cubicBezTo>
                <a:cubicBezTo>
                  <a:pt x="527478" y="180394"/>
                  <a:pt x="512886" y="227411"/>
                  <a:pt x="522614" y="314960"/>
                </a:cubicBezTo>
                <a:cubicBezTo>
                  <a:pt x="532342" y="402509"/>
                  <a:pt x="548555" y="558152"/>
                  <a:pt x="551798" y="655429"/>
                </a:cubicBezTo>
                <a:cubicBezTo>
                  <a:pt x="555041" y="752706"/>
                  <a:pt x="543691" y="786752"/>
                  <a:pt x="542070" y="898620"/>
                </a:cubicBezTo>
                <a:cubicBezTo>
                  <a:pt x="540449" y="1010488"/>
                  <a:pt x="545313" y="1164509"/>
                  <a:pt x="542070" y="1326637"/>
                </a:cubicBezTo>
                <a:cubicBezTo>
                  <a:pt x="538827" y="1488765"/>
                  <a:pt x="516129" y="1743305"/>
                  <a:pt x="522614" y="1871386"/>
                </a:cubicBezTo>
                <a:cubicBezTo>
                  <a:pt x="529099" y="1999467"/>
                  <a:pt x="545313" y="2025407"/>
                  <a:pt x="580981" y="2095122"/>
                </a:cubicBezTo>
                <a:cubicBezTo>
                  <a:pt x="616649" y="2164837"/>
                  <a:pt x="627997" y="2234552"/>
                  <a:pt x="736623" y="2289676"/>
                </a:cubicBezTo>
                <a:cubicBezTo>
                  <a:pt x="845249" y="2344800"/>
                  <a:pt x="1070606" y="2396680"/>
                  <a:pt x="1232734" y="2425863"/>
                </a:cubicBezTo>
                <a:cubicBezTo>
                  <a:pt x="1394862" y="2455046"/>
                  <a:pt x="1497002" y="2455045"/>
                  <a:pt x="1709389" y="2464773"/>
                </a:cubicBezTo>
                <a:cubicBezTo>
                  <a:pt x="1921776" y="2474501"/>
                  <a:pt x="2507057" y="2484229"/>
                  <a:pt x="2507057" y="2484229"/>
                </a:cubicBezTo>
                <a:lnTo>
                  <a:pt x="3363091" y="2513412"/>
                </a:lnTo>
                <a:cubicBezTo>
                  <a:pt x="3603040" y="2523139"/>
                  <a:pt x="3750577" y="2542594"/>
                  <a:pt x="3946751" y="2542594"/>
                </a:cubicBezTo>
                <a:cubicBezTo>
                  <a:pt x="4142925" y="2542594"/>
                  <a:pt x="4392602" y="2519897"/>
                  <a:pt x="4540138" y="2513412"/>
                </a:cubicBezTo>
                <a:cubicBezTo>
                  <a:pt x="4687674" y="2506927"/>
                  <a:pt x="4737934" y="2508548"/>
                  <a:pt x="4831968" y="2503684"/>
                </a:cubicBezTo>
                <a:cubicBezTo>
                  <a:pt x="4926002" y="2498820"/>
                  <a:pt x="5042734" y="2506927"/>
                  <a:pt x="5104342" y="2484229"/>
                </a:cubicBezTo>
                <a:cubicBezTo>
                  <a:pt x="5165950" y="2461531"/>
                  <a:pt x="5185406" y="2403165"/>
                  <a:pt x="5201619" y="2367497"/>
                </a:cubicBezTo>
                <a:cubicBezTo>
                  <a:pt x="5217832" y="2331829"/>
                  <a:pt x="5203240" y="2305888"/>
                  <a:pt x="5201619" y="2270220"/>
                </a:cubicBezTo>
                <a:cubicBezTo>
                  <a:pt x="5199998" y="2234552"/>
                  <a:pt x="5193512" y="2184292"/>
                  <a:pt x="5191891" y="2153488"/>
                </a:cubicBezTo>
                <a:cubicBezTo>
                  <a:pt x="5190270" y="2122684"/>
                  <a:pt x="5190270" y="2061075"/>
                  <a:pt x="5191891" y="2085394"/>
                </a:cubicBezTo>
                <a:cubicBezTo>
                  <a:pt x="5193512" y="2109713"/>
                  <a:pt x="5198376" y="2228067"/>
                  <a:pt x="5201618" y="2299403"/>
                </a:cubicBez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Schematic of the Gas distribution </a:t>
            </a:r>
            <a:endParaRPr lang="en-GB" dirty="0"/>
          </a:p>
        </p:txBody>
      </p:sp>
      <p:sp>
        <p:nvSpPr>
          <p:cNvPr id="5" name="Trapezoid 4"/>
          <p:cNvSpPr/>
          <p:nvPr/>
        </p:nvSpPr>
        <p:spPr>
          <a:xfrm rot="10800000">
            <a:off x="2280730" y="2717255"/>
            <a:ext cx="1153133" cy="1533731"/>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rapezoid 9"/>
          <p:cNvSpPr/>
          <p:nvPr/>
        </p:nvSpPr>
        <p:spPr>
          <a:xfrm rot="10800000">
            <a:off x="3036245" y="4474718"/>
            <a:ext cx="1153133" cy="1533731"/>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rapezoid 10"/>
          <p:cNvSpPr/>
          <p:nvPr/>
        </p:nvSpPr>
        <p:spPr>
          <a:xfrm rot="10800000">
            <a:off x="5013594" y="4474719"/>
            <a:ext cx="1153133" cy="1533731"/>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rapezoid 11"/>
          <p:cNvSpPr/>
          <p:nvPr/>
        </p:nvSpPr>
        <p:spPr>
          <a:xfrm rot="10800000">
            <a:off x="4690149" y="2717255"/>
            <a:ext cx="1153133" cy="1533731"/>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rapezoid 12"/>
          <p:cNvSpPr/>
          <p:nvPr/>
        </p:nvSpPr>
        <p:spPr>
          <a:xfrm rot="10800000">
            <a:off x="6990942" y="4474718"/>
            <a:ext cx="1153133" cy="1533731"/>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rapezoid 13"/>
          <p:cNvSpPr/>
          <p:nvPr/>
        </p:nvSpPr>
        <p:spPr>
          <a:xfrm rot="10800000">
            <a:off x="6523000" y="2717254"/>
            <a:ext cx="1153133" cy="1533731"/>
          </a:xfrm>
          <a:prstGeom prst="trapezoi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Cube 14"/>
          <p:cNvSpPr/>
          <p:nvPr/>
        </p:nvSpPr>
        <p:spPr>
          <a:xfrm>
            <a:off x="10000035" y="1759082"/>
            <a:ext cx="1342417" cy="348250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5756557" y="1536136"/>
            <a:ext cx="1498060" cy="6225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p:cNvSpPr txBox="1"/>
          <p:nvPr/>
        </p:nvSpPr>
        <p:spPr>
          <a:xfrm>
            <a:off x="5798948" y="1524673"/>
            <a:ext cx="1367752" cy="646331"/>
          </a:xfrm>
          <a:prstGeom prst="rect">
            <a:avLst/>
          </a:prstGeom>
          <a:noFill/>
        </p:spPr>
        <p:txBody>
          <a:bodyPr wrap="square" rtlCol="0">
            <a:spAutoFit/>
          </a:bodyPr>
          <a:lstStyle/>
          <a:p>
            <a:r>
              <a:rPr lang="en-GB" dirty="0" smtClean="0"/>
              <a:t>6 channel Impedance</a:t>
            </a:r>
            <a:endParaRPr lang="en-GB" dirty="0"/>
          </a:p>
        </p:txBody>
      </p:sp>
      <p:sp>
        <p:nvSpPr>
          <p:cNvPr id="18" name="Freeform 17"/>
          <p:cNvSpPr/>
          <p:nvPr/>
        </p:nvSpPr>
        <p:spPr>
          <a:xfrm>
            <a:off x="7256834" y="1669690"/>
            <a:ext cx="2743200" cy="1494356"/>
          </a:xfrm>
          <a:custGeom>
            <a:avLst/>
            <a:gdLst>
              <a:gd name="connsiteX0" fmla="*/ 2743200 w 2743200"/>
              <a:gd name="connsiteY0" fmla="*/ 1462616 h 1494356"/>
              <a:gd name="connsiteX1" fmla="*/ 2636196 w 2743200"/>
              <a:gd name="connsiteY1" fmla="*/ 1482072 h 1494356"/>
              <a:gd name="connsiteX2" fmla="*/ 2188723 w 2743200"/>
              <a:gd name="connsiteY2" fmla="*/ 1482072 h 1494356"/>
              <a:gd name="connsiteX3" fmla="*/ 1809345 w 2743200"/>
              <a:gd name="connsiteY3" fmla="*/ 1326429 h 1494356"/>
              <a:gd name="connsiteX4" fmla="*/ 1712068 w 2743200"/>
              <a:gd name="connsiteY4" fmla="*/ 966506 h 1494356"/>
              <a:gd name="connsiteX5" fmla="*/ 1673157 w 2743200"/>
              <a:gd name="connsiteY5" fmla="*/ 441212 h 1494356"/>
              <a:gd name="connsiteX6" fmla="*/ 1566153 w 2743200"/>
              <a:gd name="connsiteY6" fmla="*/ 120199 h 1494356"/>
              <a:gd name="connsiteX7" fmla="*/ 1186775 w 2743200"/>
              <a:gd name="connsiteY7" fmla="*/ 3467 h 1494356"/>
              <a:gd name="connsiteX8" fmla="*/ 836579 w 2743200"/>
              <a:gd name="connsiteY8" fmla="*/ 32650 h 1494356"/>
              <a:gd name="connsiteX9" fmla="*/ 496111 w 2743200"/>
              <a:gd name="connsiteY9" fmla="*/ 52106 h 1494356"/>
              <a:gd name="connsiteX10" fmla="*/ 155643 w 2743200"/>
              <a:gd name="connsiteY10" fmla="*/ 61833 h 1494356"/>
              <a:gd name="connsiteX11" fmla="*/ 0 w 2743200"/>
              <a:gd name="connsiteY11" fmla="*/ 61833 h 149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200" h="1494356">
                <a:moveTo>
                  <a:pt x="2743200" y="1462616"/>
                </a:moveTo>
                <a:cubicBezTo>
                  <a:pt x="2735904" y="1470722"/>
                  <a:pt x="2728609" y="1478829"/>
                  <a:pt x="2636196" y="1482072"/>
                </a:cubicBezTo>
                <a:cubicBezTo>
                  <a:pt x="2543783" y="1485315"/>
                  <a:pt x="2326532" y="1508013"/>
                  <a:pt x="2188723" y="1482072"/>
                </a:cubicBezTo>
                <a:cubicBezTo>
                  <a:pt x="2050914" y="1456131"/>
                  <a:pt x="1888787" y="1412357"/>
                  <a:pt x="1809345" y="1326429"/>
                </a:cubicBezTo>
                <a:cubicBezTo>
                  <a:pt x="1729903" y="1240501"/>
                  <a:pt x="1734766" y="1114042"/>
                  <a:pt x="1712068" y="966506"/>
                </a:cubicBezTo>
                <a:cubicBezTo>
                  <a:pt x="1689370" y="818970"/>
                  <a:pt x="1697476" y="582263"/>
                  <a:pt x="1673157" y="441212"/>
                </a:cubicBezTo>
                <a:cubicBezTo>
                  <a:pt x="1648838" y="300161"/>
                  <a:pt x="1647217" y="193156"/>
                  <a:pt x="1566153" y="120199"/>
                </a:cubicBezTo>
                <a:cubicBezTo>
                  <a:pt x="1485089" y="47241"/>
                  <a:pt x="1308371" y="18058"/>
                  <a:pt x="1186775" y="3467"/>
                </a:cubicBezTo>
                <a:cubicBezTo>
                  <a:pt x="1065179" y="-11124"/>
                  <a:pt x="951690" y="24543"/>
                  <a:pt x="836579" y="32650"/>
                </a:cubicBezTo>
                <a:cubicBezTo>
                  <a:pt x="721468" y="40756"/>
                  <a:pt x="609600" y="47242"/>
                  <a:pt x="496111" y="52106"/>
                </a:cubicBezTo>
                <a:cubicBezTo>
                  <a:pt x="382622" y="56970"/>
                  <a:pt x="238328" y="60212"/>
                  <a:pt x="155643" y="61833"/>
                </a:cubicBezTo>
                <a:cubicBezTo>
                  <a:pt x="72958" y="63454"/>
                  <a:pt x="36479" y="62643"/>
                  <a:pt x="0" y="61833"/>
                </a:cubicBez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0" name="Straight Arrow Connector 19"/>
          <p:cNvCxnSpPr>
            <a:stCxn id="18" idx="5"/>
            <a:endCxn id="18" idx="4"/>
          </p:cNvCxnSpPr>
          <p:nvPr/>
        </p:nvCxnSpPr>
        <p:spPr>
          <a:xfrm>
            <a:off x="8929991" y="2110902"/>
            <a:ext cx="38911" cy="525294"/>
          </a:xfrm>
          <a:prstGeom prst="straightConnector1">
            <a:avLst/>
          </a:prstGeom>
          <a:ln w="44450">
            <a:solidFill>
              <a:schemeClr val="tx1"/>
            </a:solidFill>
            <a:headEnd type="stealth"/>
            <a:tailEnd type="none" w="lg" len="lg"/>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2595413" y="1709637"/>
            <a:ext cx="3163361" cy="1021228"/>
          </a:xfrm>
          <a:custGeom>
            <a:avLst/>
            <a:gdLst>
              <a:gd name="connsiteX0" fmla="*/ 3163361 w 3163361"/>
              <a:gd name="connsiteY0" fmla="*/ 12159 h 1021228"/>
              <a:gd name="connsiteX1" fmla="*/ 2180868 w 3163361"/>
              <a:gd name="connsiteY1" fmla="*/ 21886 h 1021228"/>
              <a:gd name="connsiteX2" fmla="*/ 1305378 w 3163361"/>
              <a:gd name="connsiteY2" fmla="*/ 2431 h 1021228"/>
              <a:gd name="connsiteX3" fmla="*/ 770357 w 3163361"/>
              <a:gd name="connsiteY3" fmla="*/ 2431 h 1021228"/>
              <a:gd name="connsiteX4" fmla="*/ 322885 w 3163361"/>
              <a:gd name="connsiteY4" fmla="*/ 21886 h 1021228"/>
              <a:gd name="connsiteX5" fmla="*/ 69966 w 3163361"/>
              <a:gd name="connsiteY5" fmla="*/ 158074 h 1021228"/>
              <a:gd name="connsiteX6" fmla="*/ 11600 w 3163361"/>
              <a:gd name="connsiteY6" fmla="*/ 410993 h 1021228"/>
              <a:gd name="connsiteX7" fmla="*/ 1872 w 3163361"/>
              <a:gd name="connsiteY7" fmla="*/ 693095 h 1021228"/>
              <a:gd name="connsiteX8" fmla="*/ 1872 w 3163361"/>
              <a:gd name="connsiteY8" fmla="*/ 829282 h 1021228"/>
              <a:gd name="connsiteX9" fmla="*/ 21327 w 3163361"/>
              <a:gd name="connsiteY9" fmla="*/ 1004380 h 1021228"/>
              <a:gd name="connsiteX10" fmla="*/ 31055 w 3163361"/>
              <a:gd name="connsiteY10" fmla="*/ 1004380 h 102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3361" h="1021228">
                <a:moveTo>
                  <a:pt x="3163361" y="12159"/>
                </a:moveTo>
                <a:lnTo>
                  <a:pt x="2180868" y="21886"/>
                </a:lnTo>
                <a:cubicBezTo>
                  <a:pt x="1871204" y="20265"/>
                  <a:pt x="1540463" y="5673"/>
                  <a:pt x="1305378" y="2431"/>
                </a:cubicBezTo>
                <a:cubicBezTo>
                  <a:pt x="1070293" y="-811"/>
                  <a:pt x="934106" y="-811"/>
                  <a:pt x="770357" y="2431"/>
                </a:cubicBezTo>
                <a:cubicBezTo>
                  <a:pt x="606608" y="5673"/>
                  <a:pt x="439617" y="-4055"/>
                  <a:pt x="322885" y="21886"/>
                </a:cubicBezTo>
                <a:cubicBezTo>
                  <a:pt x="206153" y="47827"/>
                  <a:pt x="121847" y="93223"/>
                  <a:pt x="69966" y="158074"/>
                </a:cubicBezTo>
                <a:cubicBezTo>
                  <a:pt x="18085" y="222925"/>
                  <a:pt x="22949" y="321823"/>
                  <a:pt x="11600" y="410993"/>
                </a:cubicBezTo>
                <a:cubicBezTo>
                  <a:pt x="251" y="500163"/>
                  <a:pt x="3493" y="623380"/>
                  <a:pt x="1872" y="693095"/>
                </a:cubicBezTo>
                <a:cubicBezTo>
                  <a:pt x="251" y="762810"/>
                  <a:pt x="-1371" y="777401"/>
                  <a:pt x="1872" y="829282"/>
                </a:cubicBezTo>
                <a:cubicBezTo>
                  <a:pt x="5114" y="881163"/>
                  <a:pt x="16463" y="975197"/>
                  <a:pt x="21327" y="1004380"/>
                </a:cubicBezTo>
                <a:cubicBezTo>
                  <a:pt x="26191" y="1033563"/>
                  <a:pt x="28623" y="1018971"/>
                  <a:pt x="31055" y="1004380"/>
                </a:cubicBez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Freeform 22"/>
          <p:cNvSpPr/>
          <p:nvPr/>
        </p:nvSpPr>
        <p:spPr>
          <a:xfrm>
            <a:off x="3560323" y="1789889"/>
            <a:ext cx="2198451" cy="2675107"/>
          </a:xfrm>
          <a:custGeom>
            <a:avLst/>
            <a:gdLst>
              <a:gd name="connsiteX0" fmla="*/ 2198451 w 2198451"/>
              <a:gd name="connsiteY0" fmla="*/ 0 h 2675107"/>
              <a:gd name="connsiteX1" fmla="*/ 885217 w 2198451"/>
              <a:gd name="connsiteY1" fmla="*/ 9728 h 2675107"/>
              <a:gd name="connsiteX2" fmla="*/ 350196 w 2198451"/>
              <a:gd name="connsiteY2" fmla="*/ 38911 h 2675107"/>
              <a:gd name="connsiteX3" fmla="*/ 165371 w 2198451"/>
              <a:gd name="connsiteY3" fmla="*/ 87549 h 2675107"/>
              <a:gd name="connsiteX4" fmla="*/ 107005 w 2198451"/>
              <a:gd name="connsiteY4" fmla="*/ 194554 h 2675107"/>
              <a:gd name="connsiteX5" fmla="*/ 68094 w 2198451"/>
              <a:gd name="connsiteY5" fmla="*/ 311285 h 2675107"/>
              <a:gd name="connsiteX6" fmla="*/ 48639 w 2198451"/>
              <a:gd name="connsiteY6" fmla="*/ 457200 h 2675107"/>
              <a:gd name="connsiteX7" fmla="*/ 38911 w 2198451"/>
              <a:gd name="connsiteY7" fmla="*/ 593388 h 2675107"/>
              <a:gd name="connsiteX8" fmla="*/ 19456 w 2198451"/>
              <a:gd name="connsiteY8" fmla="*/ 856034 h 2675107"/>
              <a:gd name="connsiteX9" fmla="*/ 19456 w 2198451"/>
              <a:gd name="connsiteY9" fmla="*/ 982494 h 2675107"/>
              <a:gd name="connsiteX10" fmla="*/ 0 w 2198451"/>
              <a:gd name="connsiteY10" fmla="*/ 2675107 h 2675107"/>
              <a:gd name="connsiteX0" fmla="*/ 2198451 w 2198451"/>
              <a:gd name="connsiteY0" fmla="*/ 0 h 2675107"/>
              <a:gd name="connsiteX1" fmla="*/ 885217 w 2198451"/>
              <a:gd name="connsiteY1" fmla="*/ 9728 h 2675107"/>
              <a:gd name="connsiteX2" fmla="*/ 350196 w 2198451"/>
              <a:gd name="connsiteY2" fmla="*/ 38911 h 2675107"/>
              <a:gd name="connsiteX3" fmla="*/ 214009 w 2198451"/>
              <a:gd name="connsiteY3" fmla="*/ 107004 h 2675107"/>
              <a:gd name="connsiteX4" fmla="*/ 107005 w 2198451"/>
              <a:gd name="connsiteY4" fmla="*/ 194554 h 2675107"/>
              <a:gd name="connsiteX5" fmla="*/ 68094 w 2198451"/>
              <a:gd name="connsiteY5" fmla="*/ 311285 h 2675107"/>
              <a:gd name="connsiteX6" fmla="*/ 48639 w 2198451"/>
              <a:gd name="connsiteY6" fmla="*/ 457200 h 2675107"/>
              <a:gd name="connsiteX7" fmla="*/ 38911 w 2198451"/>
              <a:gd name="connsiteY7" fmla="*/ 593388 h 2675107"/>
              <a:gd name="connsiteX8" fmla="*/ 19456 w 2198451"/>
              <a:gd name="connsiteY8" fmla="*/ 856034 h 2675107"/>
              <a:gd name="connsiteX9" fmla="*/ 19456 w 2198451"/>
              <a:gd name="connsiteY9" fmla="*/ 982494 h 2675107"/>
              <a:gd name="connsiteX10" fmla="*/ 0 w 2198451"/>
              <a:gd name="connsiteY10" fmla="*/ 2675107 h 2675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8451" h="2675107">
                <a:moveTo>
                  <a:pt x="2198451" y="0"/>
                </a:moveTo>
                <a:lnTo>
                  <a:pt x="885217" y="9728"/>
                </a:lnTo>
                <a:cubicBezTo>
                  <a:pt x="577175" y="16213"/>
                  <a:pt x="462064" y="22698"/>
                  <a:pt x="350196" y="38911"/>
                </a:cubicBezTo>
                <a:cubicBezTo>
                  <a:pt x="238328" y="55124"/>
                  <a:pt x="254541" y="81064"/>
                  <a:pt x="214009" y="107004"/>
                </a:cubicBezTo>
                <a:cubicBezTo>
                  <a:pt x="173477" y="132944"/>
                  <a:pt x="131324" y="160507"/>
                  <a:pt x="107005" y="194554"/>
                </a:cubicBezTo>
                <a:cubicBezTo>
                  <a:pt x="82686" y="228601"/>
                  <a:pt x="77822" y="267511"/>
                  <a:pt x="68094" y="311285"/>
                </a:cubicBezTo>
                <a:cubicBezTo>
                  <a:pt x="58366" y="355059"/>
                  <a:pt x="53503" y="410183"/>
                  <a:pt x="48639" y="457200"/>
                </a:cubicBezTo>
                <a:cubicBezTo>
                  <a:pt x="43775" y="504217"/>
                  <a:pt x="43775" y="526916"/>
                  <a:pt x="38911" y="593388"/>
                </a:cubicBezTo>
                <a:cubicBezTo>
                  <a:pt x="34047" y="659860"/>
                  <a:pt x="22699" y="791183"/>
                  <a:pt x="19456" y="856034"/>
                </a:cubicBezTo>
                <a:cubicBezTo>
                  <a:pt x="16213" y="920885"/>
                  <a:pt x="22699" y="679315"/>
                  <a:pt x="19456" y="982494"/>
                </a:cubicBezTo>
                <a:cubicBezTo>
                  <a:pt x="16213" y="1285673"/>
                  <a:pt x="8106" y="1980390"/>
                  <a:pt x="0" y="2675107"/>
                </a:cubicBez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8793804" y="5729590"/>
            <a:ext cx="1322962" cy="6225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TextBox 25"/>
          <p:cNvSpPr txBox="1"/>
          <p:nvPr/>
        </p:nvSpPr>
        <p:spPr>
          <a:xfrm>
            <a:off x="9138078" y="5717709"/>
            <a:ext cx="1183486" cy="646331"/>
          </a:xfrm>
          <a:prstGeom prst="rect">
            <a:avLst/>
          </a:prstGeom>
          <a:noFill/>
        </p:spPr>
        <p:txBody>
          <a:bodyPr wrap="square" rtlCol="0">
            <a:spAutoFit/>
          </a:bodyPr>
          <a:lstStyle/>
          <a:p>
            <a:r>
              <a:rPr lang="en-GB" dirty="0" smtClean="0"/>
              <a:t>Return collector</a:t>
            </a:r>
            <a:endParaRPr lang="en-GB" dirty="0"/>
          </a:p>
        </p:txBody>
      </p:sp>
      <p:sp>
        <p:nvSpPr>
          <p:cNvPr id="27" name="Freeform 26"/>
          <p:cNvSpPr/>
          <p:nvPr/>
        </p:nvSpPr>
        <p:spPr>
          <a:xfrm>
            <a:off x="9052849" y="3307405"/>
            <a:ext cx="942752" cy="2422187"/>
          </a:xfrm>
          <a:custGeom>
            <a:avLst/>
            <a:gdLst>
              <a:gd name="connsiteX0" fmla="*/ 49363 w 939875"/>
              <a:gd name="connsiteY0" fmla="*/ 2423346 h 2423346"/>
              <a:gd name="connsiteX1" fmla="*/ 725 w 939875"/>
              <a:gd name="connsiteY1" fmla="*/ 1324121 h 2423346"/>
              <a:gd name="connsiteX2" fmla="*/ 20180 w 939875"/>
              <a:gd name="connsiteY2" fmla="*/ 954470 h 2423346"/>
              <a:gd name="connsiteX3" fmla="*/ 20180 w 939875"/>
              <a:gd name="connsiteY3" fmla="*/ 682095 h 2423346"/>
              <a:gd name="connsiteX4" fmla="*/ 20180 w 939875"/>
              <a:gd name="connsiteY4" fmla="*/ 390266 h 2423346"/>
              <a:gd name="connsiteX5" fmla="*/ 166095 w 939875"/>
              <a:gd name="connsiteY5" fmla="*/ 137346 h 2423346"/>
              <a:gd name="connsiteX6" fmla="*/ 389831 w 939875"/>
              <a:gd name="connsiteY6" fmla="*/ 59525 h 2423346"/>
              <a:gd name="connsiteX7" fmla="*/ 496836 w 939875"/>
              <a:gd name="connsiteY7" fmla="*/ 59525 h 2423346"/>
              <a:gd name="connsiteX8" fmla="*/ 740027 w 939875"/>
              <a:gd name="connsiteY8" fmla="*/ 1159 h 2423346"/>
              <a:gd name="connsiteX9" fmla="*/ 915125 w 939875"/>
              <a:gd name="connsiteY9" fmla="*/ 20615 h 2423346"/>
              <a:gd name="connsiteX10" fmla="*/ 934580 w 939875"/>
              <a:gd name="connsiteY10" fmla="*/ 20615 h 2423346"/>
              <a:gd name="connsiteX0" fmla="*/ 49363 w 939875"/>
              <a:gd name="connsiteY0" fmla="*/ 2422291 h 2422291"/>
              <a:gd name="connsiteX1" fmla="*/ 725 w 939875"/>
              <a:gd name="connsiteY1" fmla="*/ 1323066 h 2422291"/>
              <a:gd name="connsiteX2" fmla="*/ 20180 w 939875"/>
              <a:gd name="connsiteY2" fmla="*/ 953415 h 2422291"/>
              <a:gd name="connsiteX3" fmla="*/ 20180 w 939875"/>
              <a:gd name="connsiteY3" fmla="*/ 681040 h 2422291"/>
              <a:gd name="connsiteX4" fmla="*/ 20180 w 939875"/>
              <a:gd name="connsiteY4" fmla="*/ 389211 h 2422291"/>
              <a:gd name="connsiteX5" fmla="*/ 166095 w 939875"/>
              <a:gd name="connsiteY5" fmla="*/ 136291 h 2422291"/>
              <a:gd name="connsiteX6" fmla="*/ 389831 w 939875"/>
              <a:gd name="connsiteY6" fmla="*/ 58470 h 2422291"/>
              <a:gd name="connsiteX7" fmla="*/ 526019 w 939875"/>
              <a:gd name="connsiteY7" fmla="*/ 29287 h 2422291"/>
              <a:gd name="connsiteX8" fmla="*/ 740027 w 939875"/>
              <a:gd name="connsiteY8" fmla="*/ 104 h 2422291"/>
              <a:gd name="connsiteX9" fmla="*/ 915125 w 939875"/>
              <a:gd name="connsiteY9" fmla="*/ 19560 h 2422291"/>
              <a:gd name="connsiteX10" fmla="*/ 934580 w 939875"/>
              <a:gd name="connsiteY10" fmla="*/ 19560 h 2422291"/>
              <a:gd name="connsiteX0" fmla="*/ 49750 w 940262"/>
              <a:gd name="connsiteY0" fmla="*/ 2422291 h 2422291"/>
              <a:gd name="connsiteX1" fmla="*/ 1112 w 940262"/>
              <a:gd name="connsiteY1" fmla="*/ 1323066 h 2422291"/>
              <a:gd name="connsiteX2" fmla="*/ 20567 w 940262"/>
              <a:gd name="connsiteY2" fmla="*/ 953415 h 2422291"/>
              <a:gd name="connsiteX3" fmla="*/ 1112 w 940262"/>
              <a:gd name="connsiteY3" fmla="*/ 681040 h 2422291"/>
              <a:gd name="connsiteX4" fmla="*/ 20567 w 940262"/>
              <a:gd name="connsiteY4" fmla="*/ 389211 h 2422291"/>
              <a:gd name="connsiteX5" fmla="*/ 166482 w 940262"/>
              <a:gd name="connsiteY5" fmla="*/ 136291 h 2422291"/>
              <a:gd name="connsiteX6" fmla="*/ 390218 w 940262"/>
              <a:gd name="connsiteY6" fmla="*/ 58470 h 2422291"/>
              <a:gd name="connsiteX7" fmla="*/ 526406 w 940262"/>
              <a:gd name="connsiteY7" fmla="*/ 29287 h 2422291"/>
              <a:gd name="connsiteX8" fmla="*/ 740414 w 940262"/>
              <a:gd name="connsiteY8" fmla="*/ 104 h 2422291"/>
              <a:gd name="connsiteX9" fmla="*/ 915512 w 940262"/>
              <a:gd name="connsiteY9" fmla="*/ 19560 h 2422291"/>
              <a:gd name="connsiteX10" fmla="*/ 934967 w 940262"/>
              <a:gd name="connsiteY10" fmla="*/ 19560 h 2422291"/>
              <a:gd name="connsiteX0" fmla="*/ 52240 w 942752"/>
              <a:gd name="connsiteY0" fmla="*/ 2422291 h 2422291"/>
              <a:gd name="connsiteX1" fmla="*/ 3602 w 942752"/>
              <a:gd name="connsiteY1" fmla="*/ 1323066 h 2422291"/>
              <a:gd name="connsiteX2" fmla="*/ 3601 w 942752"/>
              <a:gd name="connsiteY2" fmla="*/ 953415 h 2422291"/>
              <a:gd name="connsiteX3" fmla="*/ 3602 w 942752"/>
              <a:gd name="connsiteY3" fmla="*/ 681040 h 2422291"/>
              <a:gd name="connsiteX4" fmla="*/ 23057 w 942752"/>
              <a:gd name="connsiteY4" fmla="*/ 389211 h 2422291"/>
              <a:gd name="connsiteX5" fmla="*/ 168972 w 942752"/>
              <a:gd name="connsiteY5" fmla="*/ 136291 h 2422291"/>
              <a:gd name="connsiteX6" fmla="*/ 392708 w 942752"/>
              <a:gd name="connsiteY6" fmla="*/ 58470 h 2422291"/>
              <a:gd name="connsiteX7" fmla="*/ 528896 w 942752"/>
              <a:gd name="connsiteY7" fmla="*/ 29287 h 2422291"/>
              <a:gd name="connsiteX8" fmla="*/ 742904 w 942752"/>
              <a:gd name="connsiteY8" fmla="*/ 104 h 2422291"/>
              <a:gd name="connsiteX9" fmla="*/ 918002 w 942752"/>
              <a:gd name="connsiteY9" fmla="*/ 19560 h 2422291"/>
              <a:gd name="connsiteX10" fmla="*/ 937457 w 942752"/>
              <a:gd name="connsiteY10" fmla="*/ 19560 h 2422291"/>
              <a:gd name="connsiteX0" fmla="*/ 52240 w 942752"/>
              <a:gd name="connsiteY0" fmla="*/ 2422291 h 2422291"/>
              <a:gd name="connsiteX1" fmla="*/ 3602 w 942752"/>
              <a:gd name="connsiteY1" fmla="*/ 1323066 h 2422291"/>
              <a:gd name="connsiteX2" fmla="*/ 3601 w 942752"/>
              <a:gd name="connsiteY2" fmla="*/ 953415 h 2422291"/>
              <a:gd name="connsiteX3" fmla="*/ 3602 w 942752"/>
              <a:gd name="connsiteY3" fmla="*/ 681040 h 2422291"/>
              <a:gd name="connsiteX4" fmla="*/ 23057 w 942752"/>
              <a:gd name="connsiteY4" fmla="*/ 389211 h 2422291"/>
              <a:gd name="connsiteX5" fmla="*/ 168972 w 942752"/>
              <a:gd name="connsiteY5" fmla="*/ 136291 h 2422291"/>
              <a:gd name="connsiteX6" fmla="*/ 305159 w 942752"/>
              <a:gd name="connsiteY6" fmla="*/ 29287 h 2422291"/>
              <a:gd name="connsiteX7" fmla="*/ 528896 w 942752"/>
              <a:gd name="connsiteY7" fmla="*/ 29287 h 2422291"/>
              <a:gd name="connsiteX8" fmla="*/ 742904 w 942752"/>
              <a:gd name="connsiteY8" fmla="*/ 104 h 2422291"/>
              <a:gd name="connsiteX9" fmla="*/ 918002 w 942752"/>
              <a:gd name="connsiteY9" fmla="*/ 19560 h 2422291"/>
              <a:gd name="connsiteX10" fmla="*/ 937457 w 942752"/>
              <a:gd name="connsiteY10" fmla="*/ 19560 h 2422291"/>
              <a:gd name="connsiteX0" fmla="*/ 52240 w 942752"/>
              <a:gd name="connsiteY0" fmla="*/ 2422291 h 2422291"/>
              <a:gd name="connsiteX1" fmla="*/ 3602 w 942752"/>
              <a:gd name="connsiteY1" fmla="*/ 1323066 h 2422291"/>
              <a:gd name="connsiteX2" fmla="*/ 3601 w 942752"/>
              <a:gd name="connsiteY2" fmla="*/ 953415 h 2422291"/>
              <a:gd name="connsiteX3" fmla="*/ 3602 w 942752"/>
              <a:gd name="connsiteY3" fmla="*/ 681040 h 2422291"/>
              <a:gd name="connsiteX4" fmla="*/ 23057 w 942752"/>
              <a:gd name="connsiteY4" fmla="*/ 389211 h 2422291"/>
              <a:gd name="connsiteX5" fmla="*/ 120334 w 942752"/>
              <a:gd name="connsiteY5" fmla="*/ 136291 h 2422291"/>
              <a:gd name="connsiteX6" fmla="*/ 305159 w 942752"/>
              <a:gd name="connsiteY6" fmla="*/ 29287 h 2422291"/>
              <a:gd name="connsiteX7" fmla="*/ 528896 w 942752"/>
              <a:gd name="connsiteY7" fmla="*/ 29287 h 2422291"/>
              <a:gd name="connsiteX8" fmla="*/ 742904 w 942752"/>
              <a:gd name="connsiteY8" fmla="*/ 104 h 2422291"/>
              <a:gd name="connsiteX9" fmla="*/ 918002 w 942752"/>
              <a:gd name="connsiteY9" fmla="*/ 19560 h 2422291"/>
              <a:gd name="connsiteX10" fmla="*/ 937457 w 942752"/>
              <a:gd name="connsiteY10" fmla="*/ 19560 h 2422291"/>
              <a:gd name="connsiteX0" fmla="*/ 52240 w 942751"/>
              <a:gd name="connsiteY0" fmla="*/ 2422276 h 2422276"/>
              <a:gd name="connsiteX1" fmla="*/ 3602 w 942751"/>
              <a:gd name="connsiteY1" fmla="*/ 1323051 h 2422276"/>
              <a:gd name="connsiteX2" fmla="*/ 3601 w 942751"/>
              <a:gd name="connsiteY2" fmla="*/ 953400 h 2422276"/>
              <a:gd name="connsiteX3" fmla="*/ 3602 w 942751"/>
              <a:gd name="connsiteY3" fmla="*/ 681025 h 2422276"/>
              <a:gd name="connsiteX4" fmla="*/ 23057 w 942751"/>
              <a:gd name="connsiteY4" fmla="*/ 389196 h 2422276"/>
              <a:gd name="connsiteX5" fmla="*/ 120334 w 942751"/>
              <a:gd name="connsiteY5" fmla="*/ 136276 h 2422276"/>
              <a:gd name="connsiteX6" fmla="*/ 305159 w 942751"/>
              <a:gd name="connsiteY6" fmla="*/ 29272 h 2422276"/>
              <a:gd name="connsiteX7" fmla="*/ 528896 w 942751"/>
              <a:gd name="connsiteY7" fmla="*/ 29272 h 2422276"/>
              <a:gd name="connsiteX8" fmla="*/ 742904 w 942751"/>
              <a:gd name="connsiteY8" fmla="*/ 89 h 2422276"/>
              <a:gd name="connsiteX9" fmla="*/ 918002 w 942751"/>
              <a:gd name="connsiteY9" fmla="*/ 19545 h 2422276"/>
              <a:gd name="connsiteX10" fmla="*/ 937457 w 942751"/>
              <a:gd name="connsiteY10" fmla="*/ 89 h 2422276"/>
              <a:gd name="connsiteX0" fmla="*/ 52240 w 942751"/>
              <a:gd name="connsiteY0" fmla="*/ 2422276 h 2422276"/>
              <a:gd name="connsiteX1" fmla="*/ 3602 w 942751"/>
              <a:gd name="connsiteY1" fmla="*/ 1323051 h 2422276"/>
              <a:gd name="connsiteX2" fmla="*/ 3601 w 942751"/>
              <a:gd name="connsiteY2" fmla="*/ 953400 h 2422276"/>
              <a:gd name="connsiteX3" fmla="*/ 3602 w 942751"/>
              <a:gd name="connsiteY3" fmla="*/ 681025 h 2422276"/>
              <a:gd name="connsiteX4" fmla="*/ 23057 w 942751"/>
              <a:gd name="connsiteY4" fmla="*/ 389196 h 2422276"/>
              <a:gd name="connsiteX5" fmla="*/ 120334 w 942751"/>
              <a:gd name="connsiteY5" fmla="*/ 136276 h 2422276"/>
              <a:gd name="connsiteX6" fmla="*/ 305159 w 942751"/>
              <a:gd name="connsiteY6" fmla="*/ 29272 h 2422276"/>
              <a:gd name="connsiteX7" fmla="*/ 528896 w 942751"/>
              <a:gd name="connsiteY7" fmla="*/ 29272 h 2422276"/>
              <a:gd name="connsiteX8" fmla="*/ 742904 w 942751"/>
              <a:gd name="connsiteY8" fmla="*/ 89 h 2422276"/>
              <a:gd name="connsiteX9" fmla="*/ 918002 w 942751"/>
              <a:gd name="connsiteY9" fmla="*/ 19545 h 2422276"/>
              <a:gd name="connsiteX10" fmla="*/ 937457 w 942751"/>
              <a:gd name="connsiteY10" fmla="*/ 89 h 2422276"/>
              <a:gd name="connsiteX0" fmla="*/ 52240 w 942752"/>
              <a:gd name="connsiteY0" fmla="*/ 2422187 h 2422187"/>
              <a:gd name="connsiteX1" fmla="*/ 3602 w 942752"/>
              <a:gd name="connsiteY1" fmla="*/ 1322962 h 2422187"/>
              <a:gd name="connsiteX2" fmla="*/ 3601 w 942752"/>
              <a:gd name="connsiteY2" fmla="*/ 953311 h 2422187"/>
              <a:gd name="connsiteX3" fmla="*/ 3602 w 942752"/>
              <a:gd name="connsiteY3" fmla="*/ 680936 h 2422187"/>
              <a:gd name="connsiteX4" fmla="*/ 23057 w 942752"/>
              <a:gd name="connsiteY4" fmla="*/ 389107 h 2422187"/>
              <a:gd name="connsiteX5" fmla="*/ 120334 w 942752"/>
              <a:gd name="connsiteY5" fmla="*/ 136187 h 2422187"/>
              <a:gd name="connsiteX6" fmla="*/ 305159 w 942752"/>
              <a:gd name="connsiteY6" fmla="*/ 29183 h 2422187"/>
              <a:gd name="connsiteX7" fmla="*/ 528896 w 942752"/>
              <a:gd name="connsiteY7" fmla="*/ 29183 h 2422187"/>
              <a:gd name="connsiteX8" fmla="*/ 742904 w 942752"/>
              <a:gd name="connsiteY8" fmla="*/ 19456 h 2422187"/>
              <a:gd name="connsiteX9" fmla="*/ 918002 w 942752"/>
              <a:gd name="connsiteY9" fmla="*/ 19456 h 2422187"/>
              <a:gd name="connsiteX10" fmla="*/ 937457 w 942752"/>
              <a:gd name="connsiteY10" fmla="*/ 0 h 242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2752" h="2422187">
                <a:moveTo>
                  <a:pt x="52240" y="2422187"/>
                </a:moveTo>
                <a:cubicBezTo>
                  <a:pt x="30353" y="1994981"/>
                  <a:pt x="11708" y="1567775"/>
                  <a:pt x="3602" y="1322962"/>
                </a:cubicBezTo>
                <a:cubicBezTo>
                  <a:pt x="-4504" y="1078149"/>
                  <a:pt x="3601" y="1060315"/>
                  <a:pt x="3601" y="953311"/>
                </a:cubicBezTo>
                <a:cubicBezTo>
                  <a:pt x="3601" y="846307"/>
                  <a:pt x="359" y="774970"/>
                  <a:pt x="3602" y="680936"/>
                </a:cubicBezTo>
                <a:cubicBezTo>
                  <a:pt x="6845" y="586902"/>
                  <a:pt x="3602" y="479899"/>
                  <a:pt x="23057" y="389107"/>
                </a:cubicBezTo>
                <a:cubicBezTo>
                  <a:pt x="42512" y="298316"/>
                  <a:pt x="73317" y="196174"/>
                  <a:pt x="120334" y="136187"/>
                </a:cubicBezTo>
                <a:cubicBezTo>
                  <a:pt x="167351" y="76200"/>
                  <a:pt x="237065" y="47017"/>
                  <a:pt x="305159" y="29183"/>
                </a:cubicBezTo>
                <a:cubicBezTo>
                  <a:pt x="373253" y="11349"/>
                  <a:pt x="455939" y="30804"/>
                  <a:pt x="528896" y="29183"/>
                </a:cubicBezTo>
                <a:cubicBezTo>
                  <a:pt x="601853" y="27562"/>
                  <a:pt x="678053" y="21077"/>
                  <a:pt x="742904" y="19456"/>
                </a:cubicBezTo>
                <a:cubicBezTo>
                  <a:pt x="807755" y="17835"/>
                  <a:pt x="885577" y="22699"/>
                  <a:pt x="918002" y="19456"/>
                </a:cubicBezTo>
                <a:cubicBezTo>
                  <a:pt x="950428" y="16213"/>
                  <a:pt x="943942" y="1621"/>
                  <a:pt x="937457" y="0"/>
                </a:cubicBezTo>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3433863" y="3083668"/>
            <a:ext cx="3089136" cy="369332"/>
          </a:xfrm>
          <a:prstGeom prst="rect">
            <a:avLst/>
          </a:prstGeom>
          <a:solidFill>
            <a:srgbClr val="FF0000"/>
          </a:solidFill>
        </p:spPr>
        <p:txBody>
          <a:bodyPr wrap="square" rtlCol="0">
            <a:spAutoFit/>
          </a:bodyPr>
          <a:lstStyle/>
          <a:p>
            <a:r>
              <a:rPr lang="en-GB" dirty="0" smtClean="0"/>
              <a:t>Put in spare slides</a:t>
            </a:r>
            <a:endParaRPr lang="en-GB" dirty="0"/>
          </a:p>
        </p:txBody>
      </p:sp>
    </p:spTree>
    <p:extLst>
      <p:ext uri="{BB962C8B-B14F-4D97-AF65-F5344CB8AC3E}">
        <p14:creationId xmlns:p14="http://schemas.microsoft.com/office/powerpoint/2010/main" val="3441482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lstStyle/>
          <a:p>
            <a:r>
              <a:rPr lang="en-GB" dirty="0" smtClean="0"/>
              <a:t>RE3/1 is well on the way.</a:t>
            </a:r>
          </a:p>
          <a:p>
            <a:r>
              <a:rPr lang="en-GB" dirty="0" smtClean="0"/>
              <a:t>RE4/1 volume is less well defined, to be worked/studied if possible</a:t>
            </a:r>
          </a:p>
          <a:p>
            <a:pPr marL="0" indent="0">
              <a:buNone/>
            </a:pPr>
            <a:r>
              <a:rPr lang="en-GB" dirty="0"/>
              <a:t> </a:t>
            </a:r>
            <a:r>
              <a:rPr lang="en-GB" dirty="0" smtClean="0"/>
              <a:t>  in situ</a:t>
            </a:r>
          </a:p>
          <a:p>
            <a:r>
              <a:rPr lang="en-GB" dirty="0" smtClean="0"/>
              <a:t>We will have to work hard to ensure that IO allows the HV cables and FOs to pass through the Mini and Main Cable chains.</a:t>
            </a:r>
          </a:p>
          <a:p>
            <a:r>
              <a:rPr lang="en-GB" dirty="0" smtClean="0"/>
              <a:t>The gas system distribution from the Gas rack will need detail conception and design.</a:t>
            </a:r>
          </a:p>
          <a:p>
            <a:r>
              <a:rPr lang="en-GB" dirty="0" smtClean="0"/>
              <a:t>Concerns of the occupation/installation in the Cable chains.</a:t>
            </a:r>
          </a:p>
          <a:p>
            <a:endParaRPr lang="en-GB" dirty="0"/>
          </a:p>
        </p:txBody>
      </p:sp>
    </p:spTree>
    <p:extLst>
      <p:ext uri="{BB962C8B-B14F-4D97-AF65-F5344CB8AC3E}">
        <p14:creationId xmlns:p14="http://schemas.microsoft.com/office/powerpoint/2010/main" val="3636826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New Conclusions</a:t>
            </a:r>
            <a:endParaRPr lang="en-GB" dirty="0">
              <a:solidFill>
                <a:srgbClr val="FF0000"/>
              </a:solidFill>
            </a:endParaRPr>
          </a:p>
        </p:txBody>
      </p:sp>
      <p:sp>
        <p:nvSpPr>
          <p:cNvPr id="3" name="Content Placeholder 2"/>
          <p:cNvSpPr>
            <a:spLocks noGrp="1"/>
          </p:cNvSpPr>
          <p:nvPr>
            <p:ph idx="1"/>
          </p:nvPr>
        </p:nvSpPr>
        <p:spPr/>
        <p:txBody>
          <a:bodyPr/>
          <a:lstStyle/>
          <a:p>
            <a:r>
              <a:rPr lang="en-GB" dirty="0" smtClean="0"/>
              <a:t>RE3/1 integration is well understood.</a:t>
            </a:r>
          </a:p>
          <a:p>
            <a:r>
              <a:rPr lang="en-GB" dirty="0" smtClean="0"/>
              <a:t>RE4/1 should be overlapped once the “Z” volume is more </a:t>
            </a:r>
            <a:r>
              <a:rPr lang="en-GB" dirty="0" err="1" smtClean="0"/>
              <a:t>cl;early</a:t>
            </a:r>
            <a:r>
              <a:rPr lang="en-GB" dirty="0" smtClean="0"/>
              <a:t> understood.</a:t>
            </a:r>
          </a:p>
          <a:p>
            <a:r>
              <a:rPr lang="en-GB" dirty="0" smtClean="0"/>
              <a:t> Further study of the Cable chains, gas and cooling to be carried out with Integration Office.</a:t>
            </a:r>
          </a:p>
          <a:p>
            <a:r>
              <a:rPr lang="en-GB" dirty="0" smtClean="0"/>
              <a:t>There are no apparent show stoppers.</a:t>
            </a:r>
          </a:p>
          <a:p>
            <a:endParaRPr lang="en-GB" dirty="0"/>
          </a:p>
        </p:txBody>
      </p:sp>
    </p:spTree>
    <p:extLst>
      <p:ext uri="{BB962C8B-B14F-4D97-AF65-F5344CB8AC3E}">
        <p14:creationId xmlns:p14="http://schemas.microsoft.com/office/powerpoint/2010/main" val="3021014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0672" y="2568102"/>
            <a:ext cx="5311302" cy="1754326"/>
          </a:xfrm>
          <a:prstGeom prst="rect">
            <a:avLst/>
          </a:prstGeom>
          <a:noFill/>
        </p:spPr>
        <p:txBody>
          <a:bodyPr wrap="square" rtlCol="0">
            <a:spAutoFit/>
          </a:bodyPr>
          <a:lstStyle/>
          <a:p>
            <a:r>
              <a:rPr lang="en-GB" dirty="0" smtClean="0"/>
              <a:t>All drawings and numerous slides are done by Elena.</a:t>
            </a:r>
          </a:p>
          <a:p>
            <a:endParaRPr lang="en-GB" dirty="0" smtClean="0"/>
          </a:p>
          <a:p>
            <a:r>
              <a:rPr lang="en-GB" dirty="0" smtClean="0"/>
              <a:t>She has to continue as this is the development phase and the detailing will follow as the final design is approached. Continual changes will be made as we move along this path.</a:t>
            </a:r>
          </a:p>
        </p:txBody>
      </p:sp>
    </p:spTree>
    <p:extLst>
      <p:ext uri="{BB962C8B-B14F-4D97-AF65-F5344CB8AC3E}">
        <p14:creationId xmlns:p14="http://schemas.microsoft.com/office/powerpoint/2010/main" val="3243242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up</a:t>
            </a:r>
            <a:endParaRPr lang="en-GB" dirty="0"/>
          </a:p>
        </p:txBody>
      </p:sp>
    </p:spTree>
    <p:extLst>
      <p:ext uri="{BB962C8B-B14F-4D97-AF65-F5344CB8AC3E}">
        <p14:creationId xmlns:p14="http://schemas.microsoft.com/office/powerpoint/2010/main" val="3570497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296810" y="1316729"/>
            <a:ext cx="9144000" cy="5953982"/>
          </a:xfrm>
          <a:prstGeom prst="rect">
            <a:avLst/>
          </a:prstGeom>
          <a:noFill/>
          <a:ln w="9525">
            <a:noFill/>
            <a:miter lim="800000"/>
            <a:headEnd/>
            <a:tailEnd/>
          </a:ln>
        </p:spPr>
      </p:pic>
      <p:sp>
        <p:nvSpPr>
          <p:cNvPr id="5" name="TextBox 4"/>
          <p:cNvSpPr txBox="1"/>
          <p:nvPr/>
        </p:nvSpPr>
        <p:spPr>
          <a:xfrm>
            <a:off x="9768408" y="1318471"/>
            <a:ext cx="792088" cy="646331"/>
          </a:xfrm>
          <a:prstGeom prst="rect">
            <a:avLst/>
          </a:prstGeom>
          <a:noFill/>
          <a:ln w="28575">
            <a:noFill/>
          </a:ln>
        </p:spPr>
        <p:txBody>
          <a:bodyPr wrap="square" rtlCol="0">
            <a:spAutoFit/>
          </a:bodyPr>
          <a:lstStyle/>
          <a:p>
            <a:r>
              <a:rPr lang="en-GB" sz="1200" dirty="0">
                <a:solidFill>
                  <a:srgbClr val="FF0000"/>
                </a:solidFill>
              </a:rPr>
              <a:t>200.8mm</a:t>
            </a:r>
          </a:p>
          <a:p>
            <a:r>
              <a:rPr lang="en-GB" sz="1200" dirty="0">
                <a:solidFill>
                  <a:srgbClr val="FF0000"/>
                </a:solidFill>
              </a:rPr>
              <a:t>201.8mm</a:t>
            </a:r>
          </a:p>
          <a:p>
            <a:r>
              <a:rPr lang="en-GB" sz="1200" dirty="0">
                <a:solidFill>
                  <a:srgbClr val="FF0000"/>
                </a:solidFill>
              </a:rPr>
              <a:t>197.8mm</a:t>
            </a:r>
          </a:p>
        </p:txBody>
      </p:sp>
      <p:sp>
        <p:nvSpPr>
          <p:cNvPr id="6" name="TextBox 5"/>
          <p:cNvSpPr txBox="1"/>
          <p:nvPr/>
        </p:nvSpPr>
        <p:spPr>
          <a:xfrm>
            <a:off x="9406596" y="2951923"/>
            <a:ext cx="792088" cy="288032"/>
          </a:xfrm>
          <a:prstGeom prst="rect">
            <a:avLst/>
          </a:prstGeom>
          <a:noFill/>
        </p:spPr>
        <p:txBody>
          <a:bodyPr wrap="square" rtlCol="0">
            <a:spAutoFit/>
          </a:bodyPr>
          <a:lstStyle/>
          <a:p>
            <a:r>
              <a:rPr lang="en-GB" sz="1200" dirty="0">
                <a:solidFill>
                  <a:srgbClr val="FF0000"/>
                </a:solidFill>
              </a:rPr>
              <a:t>151mm</a:t>
            </a:r>
          </a:p>
        </p:txBody>
      </p:sp>
      <p:sp>
        <p:nvSpPr>
          <p:cNvPr id="9" name="TextBox 8"/>
          <p:cNvSpPr txBox="1"/>
          <p:nvPr/>
        </p:nvSpPr>
        <p:spPr>
          <a:xfrm>
            <a:off x="8990552" y="2608973"/>
            <a:ext cx="783704" cy="276999"/>
          </a:xfrm>
          <a:prstGeom prst="rect">
            <a:avLst/>
          </a:prstGeom>
          <a:noFill/>
        </p:spPr>
        <p:txBody>
          <a:bodyPr wrap="square" rtlCol="0">
            <a:spAutoFit/>
          </a:bodyPr>
          <a:lstStyle/>
          <a:p>
            <a:r>
              <a:rPr lang="en-GB" sz="1200" dirty="0">
                <a:solidFill>
                  <a:srgbClr val="FF0000"/>
                </a:solidFill>
              </a:rPr>
              <a:t>167.1mm</a:t>
            </a:r>
          </a:p>
        </p:txBody>
      </p:sp>
      <p:sp>
        <p:nvSpPr>
          <p:cNvPr id="10" name="TextBox 9"/>
          <p:cNvSpPr txBox="1"/>
          <p:nvPr/>
        </p:nvSpPr>
        <p:spPr>
          <a:xfrm>
            <a:off x="8156612" y="3668598"/>
            <a:ext cx="2232248" cy="646331"/>
          </a:xfrm>
          <a:prstGeom prst="rect">
            <a:avLst/>
          </a:prstGeom>
          <a:noFill/>
        </p:spPr>
        <p:txBody>
          <a:bodyPr wrap="square" rtlCol="0">
            <a:spAutoFit/>
          </a:bodyPr>
          <a:lstStyle/>
          <a:p>
            <a:r>
              <a:rPr lang="en-GB" dirty="0">
                <a:solidFill>
                  <a:srgbClr val="FF0000"/>
                </a:solidFill>
              </a:rPr>
              <a:t>Values obtained from IR sensors in Red</a:t>
            </a:r>
          </a:p>
        </p:txBody>
      </p:sp>
      <p:sp>
        <p:nvSpPr>
          <p:cNvPr id="11" name="Oval 10"/>
          <p:cNvSpPr/>
          <p:nvPr/>
        </p:nvSpPr>
        <p:spPr>
          <a:xfrm>
            <a:off x="9677354" y="1316729"/>
            <a:ext cx="883142" cy="648072"/>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 name="Oval 12"/>
          <p:cNvSpPr/>
          <p:nvPr/>
        </p:nvSpPr>
        <p:spPr>
          <a:xfrm>
            <a:off x="9382404" y="2800521"/>
            <a:ext cx="782048" cy="401498"/>
          </a:xfrm>
          <a:prstGeom prst="ellipse">
            <a:avLst/>
          </a:prstGeom>
          <a:solidFill>
            <a:srgbClr val="FF0000">
              <a:alpha val="0"/>
            </a:srgbClr>
          </a:solid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Oval 13"/>
          <p:cNvSpPr/>
          <p:nvPr/>
        </p:nvSpPr>
        <p:spPr>
          <a:xfrm>
            <a:off x="8293082" y="2613499"/>
            <a:ext cx="1475326" cy="272473"/>
          </a:xfrm>
          <a:prstGeom prst="ellipse">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 name="Down Arrow 14"/>
          <p:cNvSpPr/>
          <p:nvPr/>
        </p:nvSpPr>
        <p:spPr>
          <a:xfrm rot="12923814">
            <a:off x="8877840" y="3085871"/>
            <a:ext cx="720080" cy="50405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Oval 15"/>
          <p:cNvSpPr/>
          <p:nvPr/>
        </p:nvSpPr>
        <p:spPr>
          <a:xfrm>
            <a:off x="9123260" y="2393117"/>
            <a:ext cx="432048" cy="240063"/>
          </a:xfrm>
          <a:prstGeom prst="ellipse">
            <a:avLst/>
          </a:prstGeom>
          <a:solidFill>
            <a:schemeClr val="bg1">
              <a:alpha val="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8" name="Straight Arrow Connector 17"/>
          <p:cNvCxnSpPr>
            <a:endCxn id="16" idx="7"/>
          </p:cNvCxnSpPr>
          <p:nvPr/>
        </p:nvCxnSpPr>
        <p:spPr>
          <a:xfrm flipH="1">
            <a:off x="9492036" y="1964802"/>
            <a:ext cx="420388" cy="46347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3504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444" y="548680"/>
            <a:ext cx="571492" cy="58612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Rectangle 2"/>
          <p:cNvSpPr/>
          <p:nvPr/>
        </p:nvSpPr>
        <p:spPr>
          <a:xfrm>
            <a:off x="6864184" y="548680"/>
            <a:ext cx="599968" cy="58338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Rectangle 3"/>
          <p:cNvSpPr/>
          <p:nvPr/>
        </p:nvSpPr>
        <p:spPr>
          <a:xfrm>
            <a:off x="3908900" y="909864"/>
            <a:ext cx="504056" cy="4176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Rectangle 4"/>
          <p:cNvSpPr/>
          <p:nvPr/>
        </p:nvSpPr>
        <p:spPr>
          <a:xfrm>
            <a:off x="4408384" y="909864"/>
            <a:ext cx="216024"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Rectangle 5"/>
          <p:cNvSpPr/>
          <p:nvPr/>
        </p:nvSpPr>
        <p:spPr>
          <a:xfrm>
            <a:off x="4408384" y="2307188"/>
            <a:ext cx="350896" cy="12961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Rectangle 6"/>
          <p:cNvSpPr/>
          <p:nvPr/>
        </p:nvSpPr>
        <p:spPr>
          <a:xfrm>
            <a:off x="3157388" y="892728"/>
            <a:ext cx="504056" cy="41764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Rectangle 7"/>
          <p:cNvSpPr/>
          <p:nvPr/>
        </p:nvSpPr>
        <p:spPr>
          <a:xfrm>
            <a:off x="6312024" y="1052736"/>
            <a:ext cx="144016" cy="48965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Rectangle 8"/>
          <p:cNvSpPr/>
          <p:nvPr/>
        </p:nvSpPr>
        <p:spPr>
          <a:xfrm>
            <a:off x="6658348" y="1052736"/>
            <a:ext cx="144016" cy="48965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 name="Rectangle 9"/>
          <p:cNvSpPr/>
          <p:nvPr/>
        </p:nvSpPr>
        <p:spPr>
          <a:xfrm>
            <a:off x="6255456" y="1246500"/>
            <a:ext cx="80284" cy="24482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 name="Rectangle 10"/>
          <p:cNvSpPr/>
          <p:nvPr/>
        </p:nvSpPr>
        <p:spPr>
          <a:xfrm>
            <a:off x="6581592" y="1252596"/>
            <a:ext cx="80284" cy="24482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 name="TextBox 11"/>
          <p:cNvSpPr txBox="1"/>
          <p:nvPr/>
        </p:nvSpPr>
        <p:spPr>
          <a:xfrm>
            <a:off x="7512266" y="92532"/>
            <a:ext cx="3047782" cy="1200329"/>
          </a:xfrm>
          <a:prstGeom prst="rect">
            <a:avLst/>
          </a:prstGeom>
          <a:noFill/>
        </p:spPr>
        <p:txBody>
          <a:bodyPr wrap="square" rtlCol="0">
            <a:spAutoFit/>
          </a:bodyPr>
          <a:lstStyle/>
          <a:p>
            <a:r>
              <a:rPr lang="en-GB" dirty="0"/>
              <a:t>Values taken on outer “R” at 3 different locations on both –Z and +Z on 25 April 2017. Discs closed.</a:t>
            </a:r>
          </a:p>
        </p:txBody>
      </p:sp>
      <p:cxnSp>
        <p:nvCxnSpPr>
          <p:cNvPr id="16" name="Straight Arrow Connector 15"/>
          <p:cNvCxnSpPr/>
          <p:nvPr/>
        </p:nvCxnSpPr>
        <p:spPr>
          <a:xfrm>
            <a:off x="4624408" y="692696"/>
            <a:ext cx="2230162"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24408" y="1124744"/>
            <a:ext cx="2033940"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45936" y="6237312"/>
            <a:ext cx="3918248" cy="0"/>
          </a:xfrm>
          <a:prstGeom prst="straightConnector1">
            <a:avLst/>
          </a:prstGeom>
          <a:ln>
            <a:solidFill>
              <a:schemeClr val="tx1"/>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42179" y="292469"/>
            <a:ext cx="1100412" cy="307777"/>
          </a:xfrm>
          <a:prstGeom prst="rect">
            <a:avLst/>
          </a:prstGeom>
          <a:noFill/>
        </p:spPr>
        <p:txBody>
          <a:bodyPr wrap="square" rtlCol="0">
            <a:spAutoFit/>
          </a:bodyPr>
          <a:lstStyle/>
          <a:p>
            <a:r>
              <a:rPr lang="en-GB" sz="1400" dirty="0"/>
              <a:t>178-174mm</a:t>
            </a:r>
          </a:p>
        </p:txBody>
      </p:sp>
      <p:sp>
        <p:nvSpPr>
          <p:cNvPr id="27" name="TextBox 26"/>
          <p:cNvSpPr txBox="1"/>
          <p:nvPr/>
        </p:nvSpPr>
        <p:spPr>
          <a:xfrm>
            <a:off x="4225242" y="5976743"/>
            <a:ext cx="1150678" cy="307777"/>
          </a:xfrm>
          <a:prstGeom prst="rect">
            <a:avLst/>
          </a:prstGeom>
          <a:noFill/>
        </p:spPr>
        <p:txBody>
          <a:bodyPr wrap="square" rtlCol="0">
            <a:spAutoFit/>
          </a:bodyPr>
          <a:lstStyle/>
          <a:p>
            <a:r>
              <a:rPr lang="en-GB" sz="1400" dirty="0"/>
              <a:t>668-672mm</a:t>
            </a:r>
          </a:p>
        </p:txBody>
      </p:sp>
      <p:sp>
        <p:nvSpPr>
          <p:cNvPr id="28" name="TextBox 27"/>
          <p:cNvSpPr txBox="1"/>
          <p:nvPr/>
        </p:nvSpPr>
        <p:spPr>
          <a:xfrm>
            <a:off x="5203661" y="1905817"/>
            <a:ext cx="801232" cy="307777"/>
          </a:xfrm>
          <a:prstGeom prst="rect">
            <a:avLst/>
          </a:prstGeom>
          <a:noFill/>
        </p:spPr>
        <p:txBody>
          <a:bodyPr wrap="square" rtlCol="0">
            <a:spAutoFit/>
          </a:bodyPr>
          <a:lstStyle/>
          <a:p>
            <a:r>
              <a:rPr lang="en-GB" sz="1400" dirty="0"/>
              <a:t>14mm</a:t>
            </a:r>
          </a:p>
        </p:txBody>
      </p:sp>
      <p:cxnSp>
        <p:nvCxnSpPr>
          <p:cNvPr id="31" name="Straight Connector 30"/>
          <p:cNvCxnSpPr/>
          <p:nvPr/>
        </p:nvCxnSpPr>
        <p:spPr>
          <a:xfrm>
            <a:off x="4626172" y="492496"/>
            <a:ext cx="0" cy="171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904458" y="892728"/>
            <a:ext cx="1100412" cy="307777"/>
          </a:xfrm>
          <a:prstGeom prst="rect">
            <a:avLst/>
          </a:prstGeom>
          <a:noFill/>
        </p:spPr>
        <p:txBody>
          <a:bodyPr wrap="square" rtlCol="0">
            <a:spAutoFit/>
          </a:bodyPr>
          <a:lstStyle/>
          <a:p>
            <a:r>
              <a:rPr lang="en-GB" sz="1400" dirty="0"/>
              <a:t>145-145mm</a:t>
            </a:r>
          </a:p>
        </p:txBody>
      </p:sp>
      <p:cxnSp>
        <p:nvCxnSpPr>
          <p:cNvPr id="33" name="Straight Connector 32"/>
          <p:cNvCxnSpPr/>
          <p:nvPr/>
        </p:nvCxnSpPr>
        <p:spPr>
          <a:xfrm>
            <a:off x="4759280" y="1906957"/>
            <a:ext cx="0" cy="800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51784" y="1906956"/>
            <a:ext cx="472624"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759280" y="2060848"/>
            <a:ext cx="455096" cy="0"/>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882256" y="2770322"/>
            <a:ext cx="1977980" cy="923330"/>
          </a:xfrm>
          <a:prstGeom prst="rect">
            <a:avLst/>
          </a:prstGeom>
          <a:solidFill>
            <a:srgbClr val="FFC000"/>
          </a:solidFill>
          <a:ln>
            <a:solidFill>
              <a:schemeClr val="tx1"/>
            </a:solidFill>
          </a:ln>
        </p:spPr>
        <p:txBody>
          <a:bodyPr wrap="square" rtlCol="0">
            <a:spAutoFit/>
          </a:bodyPr>
          <a:lstStyle/>
          <a:p>
            <a:pPr algn="ctr"/>
            <a:r>
              <a:rPr lang="en-GB" dirty="0"/>
              <a:t> RPC space</a:t>
            </a:r>
          </a:p>
          <a:p>
            <a:r>
              <a:rPr lang="en-GB" dirty="0"/>
              <a:t>176 - 14 = 162mm</a:t>
            </a:r>
          </a:p>
          <a:p>
            <a:r>
              <a:rPr lang="en-GB" dirty="0"/>
              <a:t>Drawings = 146mm</a:t>
            </a:r>
          </a:p>
        </p:txBody>
      </p:sp>
      <p:sp>
        <p:nvSpPr>
          <p:cNvPr id="40" name="TextBox 39"/>
          <p:cNvSpPr txBox="1"/>
          <p:nvPr/>
        </p:nvSpPr>
        <p:spPr>
          <a:xfrm>
            <a:off x="5004360" y="532661"/>
            <a:ext cx="1291238" cy="307777"/>
          </a:xfrm>
          <a:prstGeom prst="rect">
            <a:avLst/>
          </a:prstGeom>
          <a:solidFill>
            <a:srgbClr val="FFC000"/>
          </a:solidFill>
          <a:ln>
            <a:noFill/>
          </a:ln>
        </p:spPr>
        <p:txBody>
          <a:bodyPr wrap="square" rtlCol="0">
            <a:spAutoFit/>
          </a:bodyPr>
          <a:lstStyle/>
          <a:p>
            <a:r>
              <a:rPr lang="en-GB" sz="1400" dirty="0"/>
              <a:t>Mean 176mm</a:t>
            </a:r>
          </a:p>
        </p:txBody>
      </p:sp>
      <p:sp>
        <p:nvSpPr>
          <p:cNvPr id="41" name="TextBox 40"/>
          <p:cNvSpPr txBox="1"/>
          <p:nvPr/>
        </p:nvSpPr>
        <p:spPr>
          <a:xfrm>
            <a:off x="4183195" y="6214349"/>
            <a:ext cx="1291238" cy="307777"/>
          </a:xfrm>
          <a:prstGeom prst="rect">
            <a:avLst/>
          </a:prstGeom>
          <a:solidFill>
            <a:srgbClr val="FFC000"/>
          </a:solidFill>
          <a:ln>
            <a:noFill/>
          </a:ln>
        </p:spPr>
        <p:txBody>
          <a:bodyPr wrap="square" rtlCol="0">
            <a:spAutoFit/>
          </a:bodyPr>
          <a:lstStyle/>
          <a:p>
            <a:r>
              <a:rPr lang="en-GB" sz="1400" dirty="0"/>
              <a:t>Mean 670mm</a:t>
            </a:r>
          </a:p>
        </p:txBody>
      </p:sp>
      <p:sp>
        <p:nvSpPr>
          <p:cNvPr id="42" name="TextBox 41"/>
          <p:cNvSpPr txBox="1"/>
          <p:nvPr/>
        </p:nvSpPr>
        <p:spPr>
          <a:xfrm>
            <a:off x="7512266" y="4122612"/>
            <a:ext cx="3094532" cy="2092881"/>
          </a:xfrm>
          <a:prstGeom prst="rect">
            <a:avLst/>
          </a:prstGeom>
          <a:solidFill>
            <a:srgbClr val="FFC000"/>
          </a:solidFill>
          <a:ln>
            <a:solidFill>
              <a:schemeClr val="tx1"/>
            </a:solidFill>
          </a:ln>
        </p:spPr>
        <p:txBody>
          <a:bodyPr wrap="square" rtlCol="0">
            <a:spAutoFit/>
          </a:bodyPr>
          <a:lstStyle/>
          <a:p>
            <a:pPr algn="ctr"/>
            <a:r>
              <a:rPr lang="en-GB" dirty="0"/>
              <a:t> </a:t>
            </a:r>
            <a:r>
              <a:rPr lang="en-GB" sz="1600" dirty="0"/>
              <a:t>RPC space over the N. Shield</a:t>
            </a:r>
          </a:p>
          <a:p>
            <a:r>
              <a:rPr lang="en-GB" sz="1600" dirty="0"/>
              <a:t>162 – 66 = 96mm</a:t>
            </a:r>
          </a:p>
          <a:p>
            <a:r>
              <a:rPr lang="en-GB" sz="1600" dirty="0"/>
              <a:t>Standard RPC 29mm gives 68mm with mounting brackets. Leaving a generous clearance to CSCs of 28mm.</a:t>
            </a:r>
          </a:p>
          <a:p>
            <a:r>
              <a:rPr lang="en-GB" sz="1600" dirty="0"/>
              <a:t>Was 88mm from drawings.</a:t>
            </a:r>
          </a:p>
          <a:p>
            <a:endParaRPr lang="en-GB" sz="1600" dirty="0"/>
          </a:p>
        </p:txBody>
      </p:sp>
      <p:sp>
        <p:nvSpPr>
          <p:cNvPr id="43" name="TextBox 42"/>
          <p:cNvSpPr txBox="1"/>
          <p:nvPr/>
        </p:nvSpPr>
        <p:spPr>
          <a:xfrm>
            <a:off x="2362011" y="3238774"/>
            <a:ext cx="632273" cy="369332"/>
          </a:xfrm>
          <a:prstGeom prst="rect">
            <a:avLst/>
          </a:prstGeom>
          <a:noFill/>
        </p:spPr>
        <p:txBody>
          <a:bodyPr wrap="square" rtlCol="0">
            <a:spAutoFit/>
          </a:bodyPr>
          <a:lstStyle/>
          <a:p>
            <a:r>
              <a:rPr lang="en-GB" dirty="0"/>
              <a:t>YE2</a:t>
            </a:r>
          </a:p>
        </p:txBody>
      </p:sp>
      <p:sp>
        <p:nvSpPr>
          <p:cNvPr id="44" name="TextBox 43"/>
          <p:cNvSpPr txBox="1"/>
          <p:nvPr/>
        </p:nvSpPr>
        <p:spPr>
          <a:xfrm>
            <a:off x="6888918" y="3354134"/>
            <a:ext cx="632273" cy="369332"/>
          </a:xfrm>
          <a:prstGeom prst="rect">
            <a:avLst/>
          </a:prstGeom>
          <a:noFill/>
        </p:spPr>
        <p:txBody>
          <a:bodyPr wrap="square" rtlCol="0">
            <a:spAutoFit/>
          </a:bodyPr>
          <a:lstStyle/>
          <a:p>
            <a:r>
              <a:rPr lang="en-GB" dirty="0"/>
              <a:t>YE3</a:t>
            </a:r>
          </a:p>
        </p:txBody>
      </p:sp>
      <p:sp>
        <p:nvSpPr>
          <p:cNvPr id="45" name="TextBox 44"/>
          <p:cNvSpPr txBox="1"/>
          <p:nvPr/>
        </p:nvSpPr>
        <p:spPr>
          <a:xfrm>
            <a:off x="3908901" y="2686986"/>
            <a:ext cx="977455" cy="369332"/>
          </a:xfrm>
          <a:prstGeom prst="rect">
            <a:avLst/>
          </a:prstGeom>
          <a:noFill/>
        </p:spPr>
        <p:txBody>
          <a:bodyPr wrap="square" rtlCol="0">
            <a:spAutoFit/>
          </a:bodyPr>
          <a:lstStyle/>
          <a:p>
            <a:r>
              <a:rPr lang="en-GB" dirty="0"/>
              <a:t>ME3/2</a:t>
            </a:r>
          </a:p>
        </p:txBody>
      </p:sp>
      <p:sp>
        <p:nvSpPr>
          <p:cNvPr id="46" name="TextBox 45"/>
          <p:cNvSpPr txBox="1"/>
          <p:nvPr/>
        </p:nvSpPr>
        <p:spPr>
          <a:xfrm>
            <a:off x="6027366" y="2854757"/>
            <a:ext cx="857348" cy="371011"/>
          </a:xfrm>
          <a:prstGeom prst="rect">
            <a:avLst/>
          </a:prstGeom>
          <a:noFill/>
        </p:spPr>
        <p:txBody>
          <a:bodyPr wrap="square" rtlCol="0">
            <a:spAutoFit/>
          </a:bodyPr>
          <a:lstStyle/>
          <a:p>
            <a:r>
              <a:rPr lang="en-GB" dirty="0"/>
              <a:t>RE3/2</a:t>
            </a:r>
          </a:p>
        </p:txBody>
      </p:sp>
    </p:spTree>
    <p:extLst>
      <p:ext uri="{BB962C8B-B14F-4D97-AF65-F5344CB8AC3E}">
        <p14:creationId xmlns:p14="http://schemas.microsoft.com/office/powerpoint/2010/main" val="411501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96067" y="196242"/>
            <a:ext cx="7652470" cy="786175"/>
          </a:xfrm>
        </p:spPr>
        <p:txBody>
          <a:bodyPr>
            <a:normAutofit/>
          </a:bodyPr>
          <a:lstStyle/>
          <a:p>
            <a:r>
              <a:rPr lang="en-US" sz="3200" b="1" dirty="0">
                <a:solidFill>
                  <a:schemeClr val="tx2"/>
                </a:solidFill>
              </a:rPr>
              <a:t>Design </a:t>
            </a:r>
            <a:r>
              <a:rPr lang="en-US" sz="3200" b="1" dirty="0" smtClean="0">
                <a:solidFill>
                  <a:schemeClr val="tx2"/>
                </a:solidFill>
              </a:rPr>
              <a:t>RE3/1 </a:t>
            </a:r>
            <a:r>
              <a:rPr lang="en-US" sz="3200" b="1" dirty="0">
                <a:solidFill>
                  <a:schemeClr val="tx2"/>
                </a:solidFill>
              </a:rPr>
              <a:t>RPC chambers </a:t>
            </a:r>
            <a:endParaRPr lang="it-IT" sz="3200" dirty="0"/>
          </a:p>
        </p:txBody>
      </p:sp>
      <p:pic>
        <p:nvPicPr>
          <p:cNvPr id="3076" name="Picture 4"/>
          <p:cNvPicPr>
            <a:picLocks noChangeAspect="1" noChangeArrowheads="1"/>
          </p:cNvPicPr>
          <p:nvPr/>
        </p:nvPicPr>
        <p:blipFill>
          <a:blip r:embed="rId2" cstate="print"/>
          <a:srcRect/>
          <a:stretch>
            <a:fillRect/>
          </a:stretch>
        </p:blipFill>
        <p:spPr bwMode="auto">
          <a:xfrm>
            <a:off x="891555" y="858274"/>
            <a:ext cx="4124325" cy="4629150"/>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3791745" y="4293096"/>
            <a:ext cx="6572349" cy="244827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015880" y="4005064"/>
            <a:ext cx="5004048" cy="369332"/>
          </a:xfrm>
          <a:prstGeom prst="rect">
            <a:avLst/>
          </a:prstGeom>
          <a:noFill/>
        </p:spPr>
        <p:txBody>
          <a:bodyPr wrap="square" rtlCol="0">
            <a:spAutoFit/>
          </a:bodyPr>
          <a:lstStyle/>
          <a:p>
            <a:r>
              <a:rPr lang="en-US" dirty="0">
                <a:solidFill>
                  <a:prstClr val="black"/>
                </a:solidFill>
                <a:latin typeface="Aharoni" pitchFamily="2" charset="-79"/>
                <a:cs typeface="Aharoni" pitchFamily="2" charset="-79"/>
              </a:rPr>
              <a:t>Cross section of </a:t>
            </a:r>
            <a:r>
              <a:rPr lang="it-IT" dirty="0">
                <a:solidFill>
                  <a:prstClr val="black"/>
                </a:solidFill>
                <a:latin typeface="Aharoni" pitchFamily="2" charset="-79"/>
                <a:cs typeface="Aharoni" pitchFamily="2" charset="-79"/>
              </a:rPr>
              <a:t> </a:t>
            </a:r>
            <a:r>
              <a:rPr lang="it-IT" b="1" dirty="0">
                <a:solidFill>
                  <a:prstClr val="black"/>
                </a:solidFill>
                <a:latin typeface="Aharoni" pitchFamily="2" charset="-79"/>
                <a:cs typeface="Aharoni" pitchFamily="2" charset="-79"/>
              </a:rPr>
              <a:t>double gap RPC chamber</a:t>
            </a:r>
            <a:endParaRPr lang="it-IT" dirty="0">
              <a:solidFill>
                <a:prstClr val="black"/>
              </a:solidFill>
              <a:latin typeface="Aharoni" pitchFamily="2" charset="-79"/>
              <a:cs typeface="Aharoni" pitchFamily="2" charset="-79"/>
            </a:endParaRPr>
          </a:p>
        </p:txBody>
      </p:sp>
      <p:sp>
        <p:nvSpPr>
          <p:cNvPr id="11" name="Прямоугольник 10"/>
          <p:cNvSpPr/>
          <p:nvPr/>
        </p:nvSpPr>
        <p:spPr>
          <a:xfrm>
            <a:off x="1847529" y="404664"/>
            <a:ext cx="2948243" cy="369332"/>
          </a:xfrm>
          <a:prstGeom prst="rect">
            <a:avLst/>
          </a:prstGeom>
        </p:spPr>
        <p:txBody>
          <a:bodyPr wrap="none">
            <a:spAutoFit/>
          </a:bodyPr>
          <a:lstStyle/>
          <a:p>
            <a:r>
              <a:rPr lang="it-IT" b="1" dirty="0">
                <a:solidFill>
                  <a:prstClr val="black"/>
                </a:solidFill>
                <a:latin typeface="Aharoni" pitchFamily="2" charset="-79"/>
                <a:cs typeface="Aharoni" pitchFamily="2" charset="-79"/>
              </a:rPr>
              <a:t>Double gap RPC chamber</a:t>
            </a:r>
            <a:endParaRPr lang="it-IT" dirty="0">
              <a:solidFill>
                <a:prstClr val="black"/>
              </a:solidFill>
            </a:endParaRPr>
          </a:p>
        </p:txBody>
      </p:sp>
      <p:sp>
        <p:nvSpPr>
          <p:cNvPr id="12" name="TextBox 11"/>
          <p:cNvSpPr txBox="1"/>
          <p:nvPr/>
        </p:nvSpPr>
        <p:spPr>
          <a:xfrm>
            <a:off x="5807968" y="1556792"/>
            <a:ext cx="5292080" cy="2308324"/>
          </a:xfrm>
          <a:prstGeom prst="rect">
            <a:avLst/>
          </a:prstGeom>
          <a:noFill/>
        </p:spPr>
        <p:txBody>
          <a:bodyPr wrap="square" rtlCol="0">
            <a:spAutoFit/>
          </a:bodyPr>
          <a:lstStyle/>
          <a:p>
            <a:r>
              <a:rPr lang="en-US" dirty="0">
                <a:solidFill>
                  <a:prstClr val="black"/>
                </a:solidFill>
              </a:rPr>
              <a:t>* Clearance between ME3/1 and RE3/1 will be</a:t>
            </a:r>
          </a:p>
          <a:p>
            <a:endParaRPr lang="en-US" dirty="0">
              <a:solidFill>
                <a:prstClr val="black"/>
              </a:solidFill>
            </a:endParaRPr>
          </a:p>
          <a:p>
            <a:r>
              <a:rPr lang="en-US" b="1" dirty="0">
                <a:solidFill>
                  <a:srgbClr val="4F81BD">
                    <a:lumMod val="75000"/>
                  </a:srgbClr>
                </a:solidFill>
              </a:rPr>
              <a:t>(80 ± 1 ) – (5 + 25 + 5 +25)  =  20 ± 1 mm,</a:t>
            </a:r>
          </a:p>
          <a:p>
            <a:endParaRPr lang="en-US" dirty="0">
              <a:solidFill>
                <a:prstClr val="black"/>
              </a:solidFill>
            </a:endParaRPr>
          </a:p>
          <a:p>
            <a:r>
              <a:rPr lang="en-US" dirty="0">
                <a:solidFill>
                  <a:prstClr val="black"/>
                </a:solidFill>
              </a:rPr>
              <a:t>where</a:t>
            </a:r>
          </a:p>
          <a:p>
            <a:r>
              <a:rPr lang="en-US" dirty="0">
                <a:solidFill>
                  <a:prstClr val="black"/>
                </a:solidFill>
              </a:rPr>
              <a:t>  </a:t>
            </a:r>
            <a:r>
              <a:rPr lang="en-US" b="1" dirty="0">
                <a:solidFill>
                  <a:srgbClr val="4F81BD">
                    <a:lumMod val="75000"/>
                  </a:srgbClr>
                </a:solidFill>
              </a:rPr>
              <a:t>thickness RPC chamber is 25 mm;</a:t>
            </a:r>
          </a:p>
          <a:p>
            <a:r>
              <a:rPr lang="en-US" b="1" dirty="0">
                <a:solidFill>
                  <a:srgbClr val="4F81BD">
                    <a:lumMod val="75000"/>
                  </a:srgbClr>
                </a:solidFill>
              </a:rPr>
              <a:t>  thicknesses </a:t>
            </a:r>
            <a:r>
              <a:rPr lang="en-US" b="1" dirty="0" smtClean="0">
                <a:solidFill>
                  <a:srgbClr val="4F81BD">
                    <a:lumMod val="75000"/>
                  </a:srgbClr>
                </a:solidFill>
              </a:rPr>
              <a:t>honeycomb panel is 5 </a:t>
            </a:r>
            <a:r>
              <a:rPr lang="en-US" b="1" dirty="0">
                <a:solidFill>
                  <a:srgbClr val="4F81BD">
                    <a:lumMod val="75000"/>
                  </a:srgbClr>
                </a:solidFill>
              </a:rPr>
              <a:t>mm</a:t>
            </a:r>
            <a:r>
              <a:rPr lang="en-US" dirty="0">
                <a:solidFill>
                  <a:srgbClr val="4F81BD">
                    <a:lumMod val="75000"/>
                  </a:srgbClr>
                </a:solidFill>
              </a:rPr>
              <a:t>.</a:t>
            </a:r>
          </a:p>
          <a:p>
            <a:r>
              <a:rPr lang="en-US" dirty="0">
                <a:solidFill>
                  <a:prstClr val="black"/>
                </a:solidFill>
              </a:rPr>
              <a:t>   </a:t>
            </a:r>
            <a:endParaRPr lang="it-IT" dirty="0">
              <a:solidFill>
                <a:prstClr val="black"/>
              </a:solidFill>
            </a:endParaRPr>
          </a:p>
        </p:txBody>
      </p:sp>
      <p:sp>
        <p:nvSpPr>
          <p:cNvPr id="8" name="TextBox 7"/>
          <p:cNvSpPr txBox="1"/>
          <p:nvPr/>
        </p:nvSpPr>
        <p:spPr>
          <a:xfrm>
            <a:off x="2567608" y="1268760"/>
            <a:ext cx="1872208" cy="369332"/>
          </a:xfrm>
          <a:prstGeom prst="rect">
            <a:avLst/>
          </a:prstGeom>
          <a:solidFill>
            <a:srgbClr val="FFC000"/>
          </a:solidFill>
        </p:spPr>
        <p:txBody>
          <a:bodyPr wrap="square" rtlCol="0">
            <a:spAutoFit/>
          </a:bodyPr>
          <a:lstStyle/>
          <a:p>
            <a:r>
              <a:rPr lang="en-US" dirty="0">
                <a:solidFill>
                  <a:prstClr val="black"/>
                </a:solidFill>
              </a:rPr>
              <a:t>PP under  work</a:t>
            </a:r>
            <a:endParaRPr lang="it-IT" dirty="0">
              <a:solidFill>
                <a:prstClr val="black"/>
              </a:solidFill>
            </a:endParaRPr>
          </a:p>
        </p:txBody>
      </p:sp>
      <p:cxnSp>
        <p:nvCxnSpPr>
          <p:cNvPr id="10" name="Прямая со стрелкой 9"/>
          <p:cNvCxnSpPr/>
          <p:nvPr/>
        </p:nvCxnSpPr>
        <p:spPr>
          <a:xfrm flipH="1">
            <a:off x="2711624" y="1556792"/>
            <a:ext cx="57606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04733" y="5453739"/>
            <a:ext cx="3287012" cy="923330"/>
          </a:xfrm>
          <a:prstGeom prst="rect">
            <a:avLst/>
          </a:prstGeom>
          <a:solidFill>
            <a:srgbClr val="FFC000"/>
          </a:solidFill>
        </p:spPr>
        <p:txBody>
          <a:bodyPr wrap="square" rtlCol="0">
            <a:spAutoFit/>
          </a:bodyPr>
          <a:lstStyle/>
          <a:p>
            <a:r>
              <a:rPr lang="en-GB" dirty="0" smtClean="0"/>
              <a:t>From </a:t>
            </a:r>
            <a:r>
              <a:rPr lang="en-GB" dirty="0" err="1" smtClean="0"/>
              <a:t>Kodel</a:t>
            </a:r>
            <a:r>
              <a:rPr lang="en-GB" dirty="0" smtClean="0"/>
              <a:t> BT design we know that the chamber will fit in this mechanics</a:t>
            </a:r>
            <a:endParaRPr lang="en-GB" dirty="0"/>
          </a:p>
        </p:txBody>
      </p:sp>
    </p:spTree>
    <p:extLst>
      <p:ext uri="{BB962C8B-B14F-4D97-AF65-F5344CB8AC3E}">
        <p14:creationId xmlns:p14="http://schemas.microsoft.com/office/powerpoint/2010/main" val="1460448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941" y="2033080"/>
            <a:ext cx="5704217" cy="4861901"/>
          </a:xfrm>
          <a:prstGeom prst="rect">
            <a:avLst/>
          </a:prstGeom>
        </p:spPr>
      </p:pic>
      <p:sp>
        <p:nvSpPr>
          <p:cNvPr id="5" name="TextBox 4"/>
          <p:cNvSpPr txBox="1"/>
          <p:nvPr/>
        </p:nvSpPr>
        <p:spPr>
          <a:xfrm>
            <a:off x="2305454" y="489793"/>
            <a:ext cx="5856051" cy="982494"/>
          </a:xfrm>
          <a:prstGeom prst="rect">
            <a:avLst/>
          </a:prstGeom>
          <a:noFill/>
        </p:spPr>
        <p:txBody>
          <a:bodyPr wrap="square" rtlCol="0">
            <a:spAutoFit/>
          </a:bodyPr>
          <a:lstStyle/>
          <a:p>
            <a:r>
              <a:rPr lang="en-GB" sz="2800" dirty="0" smtClean="0"/>
              <a:t>Overall Dimensions of RE3/1 with inner Mount to Neutron shielding</a:t>
            </a:r>
            <a:endParaRPr lang="en-GB" sz="28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8646" t="16006" r="31086" b="42366"/>
          <a:stretch/>
        </p:blipFill>
        <p:spPr>
          <a:xfrm>
            <a:off x="155642" y="2175805"/>
            <a:ext cx="4357992" cy="3839910"/>
          </a:xfrm>
          <a:prstGeom prst="rect">
            <a:avLst/>
          </a:prstGeom>
        </p:spPr>
      </p:pic>
      <p:sp>
        <p:nvSpPr>
          <p:cNvPr id="7" name="TextBox 6"/>
          <p:cNvSpPr txBox="1"/>
          <p:nvPr/>
        </p:nvSpPr>
        <p:spPr>
          <a:xfrm>
            <a:off x="3180944" y="1709914"/>
            <a:ext cx="3112851" cy="646331"/>
          </a:xfrm>
          <a:prstGeom prst="rect">
            <a:avLst/>
          </a:prstGeom>
          <a:solidFill>
            <a:srgbClr val="FFC000"/>
          </a:solidFill>
        </p:spPr>
        <p:txBody>
          <a:bodyPr wrap="square" rtlCol="0">
            <a:spAutoFit/>
          </a:bodyPr>
          <a:lstStyle/>
          <a:p>
            <a:r>
              <a:rPr lang="en-GB" dirty="0" smtClean="0"/>
              <a:t>Lost space if the direct mount to the N. shield is retained</a:t>
            </a:r>
            <a:endParaRPr lang="en-GB" dirty="0"/>
          </a:p>
        </p:txBody>
      </p:sp>
      <p:cxnSp>
        <p:nvCxnSpPr>
          <p:cNvPr id="9" name="Straight Arrow Connector 8"/>
          <p:cNvCxnSpPr/>
          <p:nvPr/>
        </p:nvCxnSpPr>
        <p:spPr>
          <a:xfrm flipV="1">
            <a:off x="2178996" y="3706239"/>
            <a:ext cx="807396" cy="31128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301211" y="3206630"/>
            <a:ext cx="839821" cy="35668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45531" y="5690682"/>
            <a:ext cx="3615010" cy="923330"/>
          </a:xfrm>
          <a:prstGeom prst="rect">
            <a:avLst/>
          </a:prstGeom>
          <a:solidFill>
            <a:srgbClr val="FFC000"/>
          </a:solidFill>
        </p:spPr>
        <p:txBody>
          <a:bodyPr wrap="square" rtlCol="0">
            <a:spAutoFit/>
          </a:bodyPr>
          <a:lstStyle/>
          <a:p>
            <a:r>
              <a:rPr lang="en-GB" dirty="0" smtClean="0"/>
              <a:t>Development with IO will be required to increase the coverage back to the cylindrical N. shield.</a:t>
            </a:r>
            <a:endParaRPr lang="en-GB" dirty="0"/>
          </a:p>
        </p:txBody>
      </p:sp>
    </p:spTree>
    <p:extLst>
      <p:ext uri="{BB962C8B-B14F-4D97-AF65-F5344CB8AC3E}">
        <p14:creationId xmlns:p14="http://schemas.microsoft.com/office/powerpoint/2010/main" val="256631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35560" y="332656"/>
            <a:ext cx="7828752" cy="6525344"/>
          </a:xfrm>
          <a:prstGeom prst="rect">
            <a:avLst/>
          </a:prstGeom>
          <a:noFill/>
          <a:ln w="9525">
            <a:noFill/>
            <a:miter lim="800000"/>
            <a:headEnd/>
            <a:tailEnd/>
          </a:ln>
        </p:spPr>
      </p:pic>
      <p:sp>
        <p:nvSpPr>
          <p:cNvPr id="3" name="TextBox 2"/>
          <p:cNvSpPr txBox="1"/>
          <p:nvPr/>
        </p:nvSpPr>
        <p:spPr>
          <a:xfrm>
            <a:off x="7608169" y="2636912"/>
            <a:ext cx="977455" cy="369332"/>
          </a:xfrm>
          <a:prstGeom prst="rect">
            <a:avLst/>
          </a:prstGeom>
          <a:noFill/>
        </p:spPr>
        <p:txBody>
          <a:bodyPr wrap="square" rtlCol="0">
            <a:spAutoFit/>
          </a:bodyPr>
          <a:lstStyle/>
          <a:p>
            <a:r>
              <a:rPr lang="en-GB" dirty="0">
                <a:solidFill>
                  <a:schemeClr val="bg1"/>
                </a:solidFill>
              </a:rPr>
              <a:t>FEB</a:t>
            </a:r>
          </a:p>
        </p:txBody>
      </p:sp>
      <p:sp>
        <p:nvSpPr>
          <p:cNvPr id="4" name="TextBox 3"/>
          <p:cNvSpPr txBox="1"/>
          <p:nvPr/>
        </p:nvSpPr>
        <p:spPr>
          <a:xfrm>
            <a:off x="6284426" y="1848407"/>
            <a:ext cx="631261" cy="369332"/>
          </a:xfrm>
          <a:prstGeom prst="rect">
            <a:avLst/>
          </a:prstGeom>
          <a:noFill/>
        </p:spPr>
        <p:txBody>
          <a:bodyPr wrap="square" rtlCol="0">
            <a:spAutoFit/>
          </a:bodyPr>
          <a:lstStyle/>
          <a:p>
            <a:r>
              <a:rPr lang="en-GB" dirty="0">
                <a:solidFill>
                  <a:schemeClr val="bg1"/>
                </a:solidFill>
              </a:rPr>
              <a:t>FEB</a:t>
            </a:r>
          </a:p>
        </p:txBody>
      </p:sp>
      <p:sp>
        <p:nvSpPr>
          <p:cNvPr id="5" name="TextBox 4"/>
          <p:cNvSpPr txBox="1"/>
          <p:nvPr/>
        </p:nvSpPr>
        <p:spPr>
          <a:xfrm>
            <a:off x="6744072" y="3212976"/>
            <a:ext cx="1152128" cy="523220"/>
          </a:xfrm>
          <a:prstGeom prst="rect">
            <a:avLst/>
          </a:prstGeom>
          <a:noFill/>
        </p:spPr>
        <p:txBody>
          <a:bodyPr wrap="square" rtlCol="0">
            <a:spAutoFit/>
          </a:bodyPr>
          <a:lstStyle/>
          <a:p>
            <a:r>
              <a:rPr lang="en-GB" sz="1400" dirty="0">
                <a:solidFill>
                  <a:schemeClr val="bg1"/>
                </a:solidFill>
              </a:rPr>
              <a:t>RE3/1</a:t>
            </a:r>
          </a:p>
          <a:p>
            <a:r>
              <a:rPr lang="en-GB" sz="1400" dirty="0">
                <a:solidFill>
                  <a:schemeClr val="bg1"/>
                </a:solidFill>
              </a:rPr>
              <a:t>“on”</a:t>
            </a:r>
          </a:p>
        </p:txBody>
      </p:sp>
      <p:sp>
        <p:nvSpPr>
          <p:cNvPr id="6" name="TextBox 5"/>
          <p:cNvSpPr txBox="1"/>
          <p:nvPr/>
        </p:nvSpPr>
        <p:spPr>
          <a:xfrm>
            <a:off x="5951984" y="4725144"/>
            <a:ext cx="1152128" cy="523220"/>
          </a:xfrm>
          <a:prstGeom prst="rect">
            <a:avLst/>
          </a:prstGeom>
          <a:noFill/>
        </p:spPr>
        <p:txBody>
          <a:bodyPr wrap="square" rtlCol="0">
            <a:spAutoFit/>
          </a:bodyPr>
          <a:lstStyle/>
          <a:p>
            <a:r>
              <a:rPr lang="en-GB" sz="1400" dirty="0">
                <a:solidFill>
                  <a:schemeClr val="bg1"/>
                </a:solidFill>
              </a:rPr>
              <a:t>RE3/1</a:t>
            </a:r>
          </a:p>
          <a:p>
            <a:r>
              <a:rPr lang="en-GB" sz="1400" dirty="0">
                <a:solidFill>
                  <a:schemeClr val="bg1"/>
                </a:solidFill>
              </a:rPr>
              <a:t>“off”</a:t>
            </a:r>
          </a:p>
        </p:txBody>
      </p:sp>
      <p:cxnSp>
        <p:nvCxnSpPr>
          <p:cNvPr id="11" name="Прямая со стрелкой 10"/>
          <p:cNvCxnSpPr/>
          <p:nvPr/>
        </p:nvCxnSpPr>
        <p:spPr>
          <a:xfrm>
            <a:off x="2495600" y="476672"/>
            <a:ext cx="3024336" cy="1656184"/>
          </a:xfrm>
          <a:prstGeom prst="straightConnector1">
            <a:avLst/>
          </a:prstGeom>
          <a:ln w="2222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91744" y="1218238"/>
            <a:ext cx="1224136" cy="338554"/>
          </a:xfrm>
          <a:prstGeom prst="rect">
            <a:avLst/>
          </a:prstGeom>
          <a:solidFill>
            <a:srgbClr val="FFFF00"/>
          </a:solidFill>
        </p:spPr>
        <p:txBody>
          <a:bodyPr wrap="square" rtlCol="0">
            <a:spAutoFit/>
          </a:bodyPr>
          <a:lstStyle/>
          <a:p>
            <a:r>
              <a:rPr lang="en-GB" sz="1600" b="1" dirty="0" err="1"/>
              <a:t>Ri</a:t>
            </a:r>
            <a:r>
              <a:rPr lang="en-GB" sz="1600" b="1" dirty="0"/>
              <a:t> 1664 mm</a:t>
            </a:r>
          </a:p>
        </p:txBody>
      </p:sp>
      <p:cxnSp>
        <p:nvCxnSpPr>
          <p:cNvPr id="14" name="Прямая соединительная линия 13"/>
          <p:cNvCxnSpPr/>
          <p:nvPr/>
        </p:nvCxnSpPr>
        <p:spPr>
          <a:xfrm flipH="1">
            <a:off x="5375920" y="1268760"/>
            <a:ext cx="576064" cy="129614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a:off x="5879976" y="1467654"/>
            <a:ext cx="2932208" cy="1313274"/>
          </a:xfrm>
          <a:prstGeom prst="straightConnector1">
            <a:avLst/>
          </a:prstGeom>
          <a:ln w="22225">
            <a:solidFill>
              <a:srgbClr val="FFFF00"/>
            </a:solidFill>
            <a:headEnd type="stealth"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458690">
            <a:off x="7727052" y="2132277"/>
            <a:ext cx="884482" cy="307777"/>
          </a:xfrm>
          <a:prstGeom prst="rect">
            <a:avLst/>
          </a:prstGeom>
          <a:solidFill>
            <a:srgbClr val="FFFF00"/>
          </a:solidFill>
        </p:spPr>
        <p:txBody>
          <a:bodyPr wrap="square" rtlCol="0">
            <a:spAutoFit/>
          </a:bodyPr>
          <a:lstStyle/>
          <a:p>
            <a:r>
              <a:rPr lang="en-GB" sz="1400" b="1" dirty="0"/>
              <a:t>1560 mm</a:t>
            </a:r>
          </a:p>
        </p:txBody>
      </p:sp>
      <p:cxnSp>
        <p:nvCxnSpPr>
          <p:cNvPr id="24" name="Прямая соединительная линия 23"/>
          <p:cNvCxnSpPr/>
          <p:nvPr/>
        </p:nvCxnSpPr>
        <p:spPr>
          <a:xfrm flipH="1">
            <a:off x="7968210" y="2132856"/>
            <a:ext cx="1152127" cy="2376264"/>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3359696" y="3212976"/>
            <a:ext cx="576064" cy="2016224"/>
          </a:xfrm>
          <a:prstGeom prst="straightConnector1">
            <a:avLst/>
          </a:prstGeom>
          <a:ln w="2222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15680" y="4005065"/>
            <a:ext cx="1008112" cy="276999"/>
          </a:xfrm>
          <a:prstGeom prst="rect">
            <a:avLst/>
          </a:prstGeom>
          <a:noFill/>
          <a:ln w="28575">
            <a:solidFill>
              <a:srgbClr val="FF0000"/>
            </a:solidFill>
          </a:ln>
        </p:spPr>
        <p:txBody>
          <a:bodyPr wrap="square" rtlCol="0">
            <a:spAutoFit/>
          </a:bodyPr>
          <a:lstStyle/>
          <a:p>
            <a:r>
              <a:rPr lang="en-GB" sz="1200" b="1" dirty="0"/>
              <a:t>1025 mm</a:t>
            </a:r>
          </a:p>
        </p:txBody>
      </p:sp>
      <p:cxnSp>
        <p:nvCxnSpPr>
          <p:cNvPr id="29" name="Прямая со стрелкой 28"/>
          <p:cNvCxnSpPr/>
          <p:nvPr/>
        </p:nvCxnSpPr>
        <p:spPr>
          <a:xfrm>
            <a:off x="2567608" y="548680"/>
            <a:ext cx="1728192" cy="2088232"/>
          </a:xfrm>
          <a:prstGeom prst="straightConnector1">
            <a:avLst/>
          </a:prstGeom>
          <a:ln w="2222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3215680" y="1268760"/>
            <a:ext cx="43204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Прямая со стрелкой 34"/>
          <p:cNvCxnSpPr/>
          <p:nvPr/>
        </p:nvCxnSpPr>
        <p:spPr>
          <a:xfrm>
            <a:off x="2567608" y="548680"/>
            <a:ext cx="3744416" cy="3096344"/>
          </a:xfrm>
          <a:prstGeom prst="straightConnector1">
            <a:avLst/>
          </a:prstGeom>
          <a:ln w="22225">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4943872" y="2420888"/>
            <a:ext cx="50405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Прямоугольник 37"/>
          <p:cNvSpPr/>
          <p:nvPr/>
        </p:nvSpPr>
        <p:spPr>
          <a:xfrm>
            <a:off x="3269686" y="3481844"/>
            <a:ext cx="900100" cy="523220"/>
          </a:xfrm>
          <a:prstGeom prst="rect">
            <a:avLst/>
          </a:prstGeom>
          <a:solidFill>
            <a:srgbClr val="FFFF00"/>
          </a:solidFill>
        </p:spPr>
        <p:txBody>
          <a:bodyPr wrap="square">
            <a:spAutoFit/>
          </a:bodyPr>
          <a:lstStyle/>
          <a:p>
            <a:r>
              <a:rPr lang="en-GB" sz="1400" b="1" dirty="0"/>
              <a:t> Neutron Shielding </a:t>
            </a:r>
            <a:endParaRPr lang="en-GB" sz="1400" dirty="0"/>
          </a:p>
        </p:txBody>
      </p:sp>
      <p:cxnSp>
        <p:nvCxnSpPr>
          <p:cNvPr id="23" name="Прямая со стрелкой 10"/>
          <p:cNvCxnSpPr/>
          <p:nvPr/>
        </p:nvCxnSpPr>
        <p:spPr>
          <a:xfrm>
            <a:off x="5687276" y="1819364"/>
            <a:ext cx="1416837" cy="701452"/>
          </a:xfrm>
          <a:prstGeom prst="straightConnector1">
            <a:avLst/>
          </a:prstGeom>
          <a:ln w="22225">
            <a:solidFill>
              <a:srgbClr val="FFFF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571845">
            <a:off x="5844743" y="2107631"/>
            <a:ext cx="834099" cy="307777"/>
          </a:xfrm>
          <a:prstGeom prst="rect">
            <a:avLst/>
          </a:prstGeom>
          <a:solidFill>
            <a:srgbClr val="FFFF00"/>
          </a:solidFill>
        </p:spPr>
        <p:txBody>
          <a:bodyPr wrap="square" rtlCol="0">
            <a:spAutoFit/>
          </a:bodyPr>
          <a:lstStyle/>
          <a:p>
            <a:r>
              <a:rPr lang="en-GB" sz="1400" b="1" dirty="0"/>
              <a:t>731 mm</a:t>
            </a:r>
          </a:p>
        </p:txBody>
      </p:sp>
    </p:spTree>
    <p:extLst>
      <p:ext uri="{BB962C8B-B14F-4D97-AF65-F5344CB8AC3E}">
        <p14:creationId xmlns:p14="http://schemas.microsoft.com/office/powerpoint/2010/main" val="148527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03512" y="429586"/>
            <a:ext cx="4775622" cy="6428415"/>
          </a:xfrm>
          <a:prstGeom prst="rect">
            <a:avLst/>
          </a:prstGeom>
          <a:noFill/>
          <a:ln w="9525">
            <a:noFill/>
            <a:miter lim="800000"/>
            <a:headEnd/>
            <a:tailEnd/>
          </a:ln>
        </p:spPr>
      </p:pic>
      <p:sp>
        <p:nvSpPr>
          <p:cNvPr id="6" name="TextBox 5"/>
          <p:cNvSpPr txBox="1"/>
          <p:nvPr/>
        </p:nvSpPr>
        <p:spPr>
          <a:xfrm>
            <a:off x="4511825" y="404664"/>
            <a:ext cx="632273" cy="369332"/>
          </a:xfrm>
          <a:prstGeom prst="rect">
            <a:avLst/>
          </a:prstGeom>
          <a:solidFill>
            <a:srgbClr val="FFFF00"/>
          </a:solidFill>
        </p:spPr>
        <p:txBody>
          <a:bodyPr wrap="square" rtlCol="0">
            <a:spAutoFit/>
          </a:bodyPr>
          <a:lstStyle/>
          <a:p>
            <a:r>
              <a:rPr lang="en-GB" dirty="0">
                <a:solidFill>
                  <a:prstClr val="black"/>
                </a:solidFill>
              </a:rPr>
              <a:t>YE2</a:t>
            </a:r>
          </a:p>
        </p:txBody>
      </p:sp>
      <p:sp>
        <p:nvSpPr>
          <p:cNvPr id="7" name="TextBox 6"/>
          <p:cNvSpPr txBox="1"/>
          <p:nvPr/>
        </p:nvSpPr>
        <p:spPr>
          <a:xfrm>
            <a:off x="3575720" y="1772816"/>
            <a:ext cx="792088" cy="338554"/>
          </a:xfrm>
          <a:prstGeom prst="rect">
            <a:avLst/>
          </a:prstGeom>
          <a:solidFill>
            <a:srgbClr val="FFFF00"/>
          </a:solidFill>
        </p:spPr>
        <p:txBody>
          <a:bodyPr wrap="square" rtlCol="0">
            <a:spAutoFit/>
          </a:bodyPr>
          <a:lstStyle/>
          <a:p>
            <a:r>
              <a:rPr lang="en-GB" sz="1600" dirty="0">
                <a:solidFill>
                  <a:prstClr val="black"/>
                </a:solidFill>
              </a:rPr>
              <a:t>ME3/1</a:t>
            </a:r>
          </a:p>
        </p:txBody>
      </p:sp>
      <p:sp>
        <p:nvSpPr>
          <p:cNvPr id="9" name="TextBox 8"/>
          <p:cNvSpPr txBox="1"/>
          <p:nvPr/>
        </p:nvSpPr>
        <p:spPr>
          <a:xfrm>
            <a:off x="1775521" y="1268760"/>
            <a:ext cx="977455" cy="369332"/>
          </a:xfrm>
          <a:prstGeom prst="rect">
            <a:avLst/>
          </a:prstGeom>
          <a:solidFill>
            <a:srgbClr val="FFFF00"/>
          </a:solidFill>
          <a:ln w="28575">
            <a:solidFill>
              <a:srgbClr val="00B0F0"/>
            </a:solidFill>
          </a:ln>
        </p:spPr>
        <p:txBody>
          <a:bodyPr wrap="square" rtlCol="0">
            <a:spAutoFit/>
          </a:bodyPr>
          <a:lstStyle/>
          <a:p>
            <a:r>
              <a:rPr lang="en-GB" b="1" dirty="0">
                <a:solidFill>
                  <a:srgbClr val="1F497D">
                    <a:lumMod val="60000"/>
                    <a:lumOff val="40000"/>
                  </a:srgbClr>
                </a:solidFill>
              </a:rPr>
              <a:t>RE 3/1</a:t>
            </a:r>
          </a:p>
        </p:txBody>
      </p:sp>
      <p:sp>
        <p:nvSpPr>
          <p:cNvPr id="21" name="TextBox 20"/>
          <p:cNvSpPr txBox="1"/>
          <p:nvPr/>
        </p:nvSpPr>
        <p:spPr>
          <a:xfrm>
            <a:off x="1703513" y="1988840"/>
            <a:ext cx="977455" cy="369332"/>
          </a:xfrm>
          <a:prstGeom prst="rect">
            <a:avLst/>
          </a:prstGeom>
          <a:solidFill>
            <a:srgbClr val="FFFF00"/>
          </a:solidFill>
          <a:ln w="28575">
            <a:solidFill>
              <a:schemeClr val="accent5">
                <a:lumMod val="75000"/>
              </a:schemeClr>
            </a:solidFill>
          </a:ln>
        </p:spPr>
        <p:txBody>
          <a:bodyPr wrap="square" rtlCol="0">
            <a:spAutoFit/>
          </a:bodyPr>
          <a:lstStyle/>
          <a:p>
            <a:pPr algn="ctr"/>
            <a:r>
              <a:rPr lang="en-GB" b="1" dirty="0">
                <a:solidFill>
                  <a:srgbClr val="4BACC6">
                    <a:lumMod val="75000"/>
                  </a:srgbClr>
                </a:solidFill>
              </a:rPr>
              <a:t>FEB</a:t>
            </a:r>
          </a:p>
        </p:txBody>
      </p:sp>
      <p:cxnSp>
        <p:nvCxnSpPr>
          <p:cNvPr id="22" name="Прямая со стрелкой 21"/>
          <p:cNvCxnSpPr>
            <a:stCxn id="9" idx="3"/>
          </p:cNvCxnSpPr>
          <p:nvPr/>
        </p:nvCxnSpPr>
        <p:spPr>
          <a:xfrm flipV="1">
            <a:off x="2752976" y="1412776"/>
            <a:ext cx="462705" cy="4065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68017" y="3356993"/>
            <a:ext cx="977455" cy="646331"/>
          </a:xfrm>
          <a:prstGeom prst="rect">
            <a:avLst/>
          </a:prstGeom>
          <a:solidFill>
            <a:srgbClr val="FFFF00"/>
          </a:solidFill>
          <a:ln w="28575">
            <a:solidFill>
              <a:srgbClr val="FFFF00"/>
            </a:solidFill>
          </a:ln>
        </p:spPr>
        <p:txBody>
          <a:bodyPr wrap="square" rtlCol="0">
            <a:spAutoFit/>
          </a:bodyPr>
          <a:lstStyle/>
          <a:p>
            <a:r>
              <a:rPr lang="en-GB" dirty="0">
                <a:solidFill>
                  <a:prstClr val="black"/>
                </a:solidFill>
              </a:rPr>
              <a:t>Neutron shield.</a:t>
            </a:r>
          </a:p>
        </p:txBody>
      </p:sp>
      <p:cxnSp>
        <p:nvCxnSpPr>
          <p:cNvPr id="29" name="Прямая со стрелкой 28"/>
          <p:cNvCxnSpPr>
            <a:stCxn id="28" idx="3"/>
          </p:cNvCxnSpPr>
          <p:nvPr/>
        </p:nvCxnSpPr>
        <p:spPr>
          <a:xfrm>
            <a:off x="2645472" y="3680158"/>
            <a:ext cx="570209" cy="46892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4439816" y="4725144"/>
            <a:ext cx="1296144"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1847528" y="4725144"/>
            <a:ext cx="1368152"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H="1">
            <a:off x="2495600" y="4725144"/>
            <a:ext cx="208823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27848" y="4437113"/>
            <a:ext cx="2088232" cy="584775"/>
          </a:xfrm>
          <a:prstGeom prst="rect">
            <a:avLst/>
          </a:prstGeom>
          <a:solidFill>
            <a:srgbClr val="FFFF00"/>
          </a:solidFill>
          <a:ln w="28575">
            <a:solidFill>
              <a:srgbClr val="FF0000"/>
            </a:solidFill>
          </a:ln>
        </p:spPr>
        <p:txBody>
          <a:bodyPr wrap="square" rtlCol="0">
            <a:spAutoFit/>
          </a:bodyPr>
          <a:lstStyle/>
          <a:p>
            <a:r>
              <a:rPr lang="en-GB" sz="1600" b="1" dirty="0">
                <a:solidFill>
                  <a:prstClr val="black"/>
                </a:solidFill>
              </a:rPr>
              <a:t>670 mm </a:t>
            </a:r>
          </a:p>
          <a:p>
            <a:r>
              <a:rPr lang="en-GB" sz="1600" dirty="0">
                <a:solidFill>
                  <a:prstClr val="black"/>
                </a:solidFill>
              </a:rPr>
              <a:t>between YE2 and YE3</a:t>
            </a:r>
          </a:p>
        </p:txBody>
      </p:sp>
      <p:sp>
        <p:nvSpPr>
          <p:cNvPr id="68" name="Прямоугольник 67"/>
          <p:cNvSpPr/>
          <p:nvPr/>
        </p:nvSpPr>
        <p:spPr>
          <a:xfrm>
            <a:off x="4918566" y="1"/>
            <a:ext cx="2835456" cy="461665"/>
          </a:xfrm>
          <a:prstGeom prst="rect">
            <a:avLst/>
          </a:prstGeom>
        </p:spPr>
        <p:txBody>
          <a:bodyPr wrap="none">
            <a:spAutoFit/>
          </a:bodyPr>
          <a:lstStyle/>
          <a:p>
            <a:r>
              <a:rPr lang="en-GB" sz="2400" b="1" dirty="0">
                <a:solidFill>
                  <a:prstClr val="black"/>
                </a:solidFill>
              </a:rPr>
              <a:t>RPC RE3/1 chambers</a:t>
            </a:r>
            <a:endParaRPr lang="en-GB" sz="2400" dirty="0">
              <a:solidFill>
                <a:prstClr val="black"/>
              </a:solidFill>
            </a:endParaRPr>
          </a:p>
        </p:txBody>
      </p:sp>
      <p:sp>
        <p:nvSpPr>
          <p:cNvPr id="69" name="TextBox 68"/>
          <p:cNvSpPr txBox="1"/>
          <p:nvPr/>
        </p:nvSpPr>
        <p:spPr>
          <a:xfrm>
            <a:off x="9150994" y="683404"/>
            <a:ext cx="977455" cy="369332"/>
          </a:xfrm>
          <a:prstGeom prst="rect">
            <a:avLst/>
          </a:prstGeom>
          <a:noFill/>
        </p:spPr>
        <p:txBody>
          <a:bodyPr wrap="square" rtlCol="0">
            <a:spAutoFit/>
          </a:bodyPr>
          <a:lstStyle/>
          <a:p>
            <a:r>
              <a:rPr lang="en-GB" dirty="0">
                <a:solidFill>
                  <a:prstClr val="white"/>
                </a:solidFill>
              </a:rPr>
              <a:t>FEB</a:t>
            </a:r>
          </a:p>
        </p:txBody>
      </p:sp>
      <p:sp>
        <p:nvSpPr>
          <p:cNvPr id="32" name="Прямоугольник 31"/>
          <p:cNvSpPr/>
          <p:nvPr/>
        </p:nvSpPr>
        <p:spPr>
          <a:xfrm>
            <a:off x="2063553" y="116632"/>
            <a:ext cx="2611099" cy="369332"/>
          </a:xfrm>
          <a:prstGeom prst="rect">
            <a:avLst/>
          </a:prstGeom>
        </p:spPr>
        <p:txBody>
          <a:bodyPr wrap="none">
            <a:spAutoFit/>
          </a:bodyPr>
          <a:lstStyle/>
          <a:p>
            <a:r>
              <a:rPr lang="en-GB" dirty="0">
                <a:solidFill>
                  <a:prstClr val="black"/>
                </a:solidFill>
              </a:rPr>
              <a:t>Cross section YE3 and YE2</a:t>
            </a:r>
          </a:p>
        </p:txBody>
      </p:sp>
      <p:sp>
        <p:nvSpPr>
          <p:cNvPr id="51" name="TextBox 50"/>
          <p:cNvSpPr txBox="1"/>
          <p:nvPr/>
        </p:nvSpPr>
        <p:spPr>
          <a:xfrm>
            <a:off x="1991545" y="404664"/>
            <a:ext cx="632273" cy="369332"/>
          </a:xfrm>
          <a:prstGeom prst="rect">
            <a:avLst/>
          </a:prstGeom>
          <a:solidFill>
            <a:srgbClr val="FFFF00"/>
          </a:solidFill>
        </p:spPr>
        <p:txBody>
          <a:bodyPr wrap="square" rtlCol="0">
            <a:spAutoFit/>
          </a:bodyPr>
          <a:lstStyle/>
          <a:p>
            <a:r>
              <a:rPr lang="en-GB" dirty="0">
                <a:solidFill>
                  <a:prstClr val="black"/>
                </a:solidFill>
              </a:rPr>
              <a:t>YE3</a:t>
            </a:r>
          </a:p>
        </p:txBody>
      </p:sp>
      <p:cxnSp>
        <p:nvCxnSpPr>
          <p:cNvPr id="67" name="Прямая со стрелкой 66"/>
          <p:cNvCxnSpPr>
            <a:stCxn id="21" idx="3"/>
          </p:cNvCxnSpPr>
          <p:nvPr/>
        </p:nvCxnSpPr>
        <p:spPr>
          <a:xfrm flipV="1">
            <a:off x="2680968" y="2132856"/>
            <a:ext cx="606721" cy="4065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72" name="Прямая со стрелкой 71"/>
          <p:cNvCxnSpPr>
            <a:stCxn id="21" idx="3"/>
          </p:cNvCxnSpPr>
          <p:nvPr/>
        </p:nvCxnSpPr>
        <p:spPr>
          <a:xfrm>
            <a:off x="2680968" y="2173506"/>
            <a:ext cx="606721" cy="1471518"/>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cstate="print"/>
          <a:srcRect/>
          <a:stretch>
            <a:fillRect/>
          </a:stretch>
        </p:blipFill>
        <p:spPr bwMode="auto">
          <a:xfrm>
            <a:off x="7896709" y="567880"/>
            <a:ext cx="2771800" cy="4155678"/>
          </a:xfrm>
          <a:prstGeom prst="rect">
            <a:avLst/>
          </a:prstGeom>
          <a:ln>
            <a:noFill/>
          </a:ln>
          <a:effectLst>
            <a:outerShdw blurRad="190500" algn="tl" rotWithShape="0">
              <a:srgbClr val="000000">
                <a:alpha val="70000"/>
              </a:srgbClr>
            </a:outerShdw>
          </a:effectLst>
        </p:spPr>
      </p:pic>
      <p:cxnSp>
        <p:nvCxnSpPr>
          <p:cNvPr id="94" name="Прямая со стрелкой 93"/>
          <p:cNvCxnSpPr/>
          <p:nvPr/>
        </p:nvCxnSpPr>
        <p:spPr>
          <a:xfrm>
            <a:off x="8472264" y="4797152"/>
            <a:ext cx="648072"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Прямая соединительная линия 95"/>
          <p:cNvCxnSpPr/>
          <p:nvPr/>
        </p:nvCxnSpPr>
        <p:spPr>
          <a:xfrm>
            <a:off x="8472264" y="4365104"/>
            <a:ext cx="0" cy="5040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nvCxnSpPr>
        <p:spPr>
          <a:xfrm>
            <a:off x="9120336" y="1412776"/>
            <a:ext cx="0" cy="34563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112224" y="4941168"/>
            <a:ext cx="1944216" cy="677108"/>
          </a:xfrm>
          <a:prstGeom prst="rect">
            <a:avLst/>
          </a:prstGeom>
          <a:solidFill>
            <a:srgbClr val="FFFF00"/>
          </a:solidFill>
          <a:ln>
            <a:solidFill>
              <a:schemeClr val="tx1"/>
            </a:solidFill>
          </a:ln>
        </p:spPr>
        <p:txBody>
          <a:bodyPr wrap="square" rtlCol="0">
            <a:spAutoFit/>
          </a:bodyPr>
          <a:lstStyle/>
          <a:p>
            <a:pPr algn="ctr"/>
            <a:r>
              <a:rPr lang="en-GB" sz="1600" b="1" dirty="0">
                <a:solidFill>
                  <a:srgbClr val="FF0000"/>
                </a:solidFill>
              </a:rPr>
              <a:t>96 mm</a:t>
            </a:r>
          </a:p>
          <a:p>
            <a:r>
              <a:rPr lang="en-GB" sz="1100" b="1" dirty="0">
                <a:solidFill>
                  <a:prstClr val="black"/>
                </a:solidFill>
              </a:rPr>
              <a:t>between CSC (high electronics board) and </a:t>
            </a:r>
            <a:r>
              <a:rPr lang="en-GB" sz="1100" b="1" dirty="0" err="1">
                <a:solidFill>
                  <a:prstClr val="black"/>
                </a:solidFill>
              </a:rPr>
              <a:t>N.Sield</a:t>
            </a:r>
            <a:r>
              <a:rPr lang="en-GB" sz="1100" b="1" dirty="0">
                <a:solidFill>
                  <a:prstClr val="black"/>
                </a:solidFill>
              </a:rPr>
              <a:t>.</a:t>
            </a:r>
          </a:p>
        </p:txBody>
      </p:sp>
      <p:sp>
        <p:nvSpPr>
          <p:cNvPr id="106" name="TextBox 105"/>
          <p:cNvSpPr txBox="1"/>
          <p:nvPr/>
        </p:nvSpPr>
        <p:spPr>
          <a:xfrm>
            <a:off x="6681953" y="3050603"/>
            <a:ext cx="977455" cy="553998"/>
          </a:xfrm>
          <a:prstGeom prst="rect">
            <a:avLst/>
          </a:prstGeom>
          <a:solidFill>
            <a:srgbClr val="FFFF00"/>
          </a:solidFill>
          <a:ln w="28575">
            <a:solidFill>
              <a:srgbClr val="7030A0"/>
            </a:solidFill>
          </a:ln>
        </p:spPr>
        <p:txBody>
          <a:bodyPr wrap="square" rtlCol="0">
            <a:spAutoFit/>
          </a:bodyPr>
          <a:lstStyle/>
          <a:p>
            <a:pPr algn="ctr"/>
            <a:r>
              <a:rPr lang="en-GB" b="1" dirty="0" smtClean="0">
                <a:solidFill>
                  <a:srgbClr val="7030A0"/>
                </a:solidFill>
              </a:rPr>
              <a:t>FEB</a:t>
            </a:r>
            <a:r>
              <a:rPr lang="en-GB" sz="1400" b="1" dirty="0" smtClean="0">
                <a:solidFill>
                  <a:srgbClr val="7030A0"/>
                </a:solidFill>
              </a:rPr>
              <a:t>s, </a:t>
            </a:r>
            <a:r>
              <a:rPr lang="en-GB" sz="1200" b="1" dirty="0" smtClean="0">
                <a:solidFill>
                  <a:srgbClr val="7030A0"/>
                </a:solidFill>
              </a:rPr>
              <a:t>high and low R</a:t>
            </a:r>
            <a:endParaRPr lang="en-GB" sz="1200" b="1" dirty="0">
              <a:solidFill>
                <a:srgbClr val="7030A0"/>
              </a:solidFill>
            </a:endParaRPr>
          </a:p>
        </p:txBody>
      </p:sp>
      <p:cxnSp>
        <p:nvCxnSpPr>
          <p:cNvPr id="107" name="Прямая со стрелкой 106"/>
          <p:cNvCxnSpPr>
            <a:stCxn id="106" idx="3"/>
          </p:cNvCxnSpPr>
          <p:nvPr/>
        </p:nvCxnSpPr>
        <p:spPr>
          <a:xfrm flipV="1">
            <a:off x="7659408" y="2510871"/>
            <a:ext cx="833533" cy="816731"/>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a:stCxn id="106" idx="3"/>
          </p:cNvCxnSpPr>
          <p:nvPr/>
        </p:nvCxnSpPr>
        <p:spPr>
          <a:xfrm>
            <a:off x="7659408" y="3327602"/>
            <a:ext cx="606721" cy="596389"/>
          </a:xfrm>
          <a:prstGeom prst="straightConnector1">
            <a:avLst/>
          </a:prstGeom>
          <a:ln w="222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0" name="Прямоугольник 109"/>
          <p:cNvSpPr/>
          <p:nvPr/>
        </p:nvSpPr>
        <p:spPr>
          <a:xfrm>
            <a:off x="8331162" y="116632"/>
            <a:ext cx="1797287" cy="369332"/>
          </a:xfrm>
          <a:prstGeom prst="rect">
            <a:avLst/>
          </a:prstGeom>
        </p:spPr>
        <p:txBody>
          <a:bodyPr wrap="none">
            <a:spAutoFit/>
          </a:bodyPr>
          <a:lstStyle/>
          <a:p>
            <a:r>
              <a:rPr lang="en-GB" dirty="0">
                <a:solidFill>
                  <a:prstClr val="black"/>
                </a:solidFill>
              </a:rPr>
              <a:t>Principle scheme</a:t>
            </a:r>
          </a:p>
        </p:txBody>
      </p:sp>
      <p:cxnSp>
        <p:nvCxnSpPr>
          <p:cNvPr id="131" name="Прямая соединительная линия 130"/>
          <p:cNvCxnSpPr/>
          <p:nvPr/>
        </p:nvCxnSpPr>
        <p:spPr>
          <a:xfrm flipV="1">
            <a:off x="9229805" y="1145072"/>
            <a:ext cx="592611" cy="871727"/>
          </a:xfrm>
          <a:prstGeom prst="line">
            <a:avLst/>
          </a:prstGeom>
          <a:ln>
            <a:solidFill>
              <a:schemeClr val="tx1"/>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Прямая соединительная линия 134"/>
          <p:cNvCxnSpPr>
            <a:endCxn id="136" idx="1"/>
          </p:cNvCxnSpPr>
          <p:nvPr/>
        </p:nvCxnSpPr>
        <p:spPr>
          <a:xfrm flipV="1">
            <a:off x="3431704" y="2370168"/>
            <a:ext cx="1057618" cy="698793"/>
          </a:xfrm>
          <a:prstGeom prst="line">
            <a:avLst/>
          </a:prstGeom>
          <a:ln w="19050">
            <a:solidFill>
              <a:schemeClr val="tx1"/>
            </a:solidFill>
            <a:headEnd type="stealth"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489322" y="2139335"/>
            <a:ext cx="1342846" cy="461665"/>
          </a:xfrm>
          <a:prstGeom prst="rect">
            <a:avLst/>
          </a:prstGeom>
          <a:solidFill>
            <a:schemeClr val="bg1"/>
          </a:solidFill>
        </p:spPr>
        <p:txBody>
          <a:bodyPr wrap="square" rtlCol="0">
            <a:spAutoFit/>
          </a:bodyPr>
          <a:lstStyle/>
          <a:p>
            <a:r>
              <a:rPr lang="en-GB" sz="1200" dirty="0">
                <a:solidFill>
                  <a:prstClr val="black"/>
                </a:solidFill>
              </a:rPr>
              <a:t>CSC, Highest  Electronics Cover</a:t>
            </a:r>
          </a:p>
        </p:txBody>
      </p:sp>
      <p:cxnSp>
        <p:nvCxnSpPr>
          <p:cNvPr id="139" name="Прямая со стрелкой 138"/>
          <p:cNvCxnSpPr/>
          <p:nvPr/>
        </p:nvCxnSpPr>
        <p:spPr>
          <a:xfrm>
            <a:off x="7618056" y="2139334"/>
            <a:ext cx="1296144" cy="0"/>
          </a:xfrm>
          <a:prstGeom prst="straightConnector1">
            <a:avLst/>
          </a:prstGeom>
          <a:ln w="22225">
            <a:solidFill>
              <a:schemeClr val="tx1">
                <a:lumMod val="75000"/>
                <a:lumOff val="2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41" name="Прямая со стрелкой 140"/>
          <p:cNvCxnSpPr/>
          <p:nvPr/>
        </p:nvCxnSpPr>
        <p:spPr>
          <a:xfrm flipH="1">
            <a:off x="9120336" y="2139334"/>
            <a:ext cx="1224136" cy="0"/>
          </a:xfrm>
          <a:prstGeom prst="straightConnector1">
            <a:avLst/>
          </a:prstGeom>
          <a:ln w="22225">
            <a:solidFill>
              <a:schemeClr val="tx1">
                <a:lumMod val="85000"/>
                <a:lumOff val="1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528049" y="1503725"/>
            <a:ext cx="1368152" cy="846386"/>
          </a:xfrm>
          <a:prstGeom prst="rect">
            <a:avLst/>
          </a:prstGeom>
          <a:solidFill>
            <a:srgbClr val="FFFF00"/>
          </a:solidFill>
          <a:ln>
            <a:solidFill>
              <a:schemeClr val="tx1"/>
            </a:solidFill>
          </a:ln>
        </p:spPr>
        <p:txBody>
          <a:bodyPr wrap="square" rtlCol="0">
            <a:spAutoFit/>
          </a:bodyPr>
          <a:lstStyle/>
          <a:p>
            <a:pPr algn="ctr"/>
            <a:r>
              <a:rPr lang="en-GB" sz="1600" b="1" dirty="0" smtClean="0">
                <a:solidFill>
                  <a:srgbClr val="FF0000"/>
                </a:solidFill>
              </a:rPr>
              <a:t>26 </a:t>
            </a:r>
            <a:r>
              <a:rPr lang="en-GB" sz="1600" b="1" dirty="0">
                <a:solidFill>
                  <a:srgbClr val="FF0000"/>
                </a:solidFill>
              </a:rPr>
              <a:t>mm</a:t>
            </a:r>
          </a:p>
          <a:p>
            <a:r>
              <a:rPr lang="en-GB" sz="1100" b="1" dirty="0">
                <a:solidFill>
                  <a:prstClr val="black"/>
                </a:solidFill>
              </a:rPr>
              <a:t>between RE3/1  and  CSC  (high electronics board) </a:t>
            </a:r>
          </a:p>
        </p:txBody>
      </p:sp>
      <p:sp>
        <p:nvSpPr>
          <p:cNvPr id="42" name="TextBox 41"/>
          <p:cNvSpPr txBox="1"/>
          <p:nvPr/>
        </p:nvSpPr>
        <p:spPr>
          <a:xfrm>
            <a:off x="9336360" y="661534"/>
            <a:ext cx="1292834" cy="461665"/>
          </a:xfrm>
          <a:prstGeom prst="rect">
            <a:avLst/>
          </a:prstGeom>
          <a:solidFill>
            <a:srgbClr val="FFC000"/>
          </a:solidFill>
        </p:spPr>
        <p:txBody>
          <a:bodyPr wrap="square" rtlCol="0">
            <a:spAutoFit/>
          </a:bodyPr>
          <a:lstStyle/>
          <a:p>
            <a:r>
              <a:rPr lang="en-GB" sz="1200" dirty="0">
                <a:solidFill>
                  <a:prstClr val="black"/>
                </a:solidFill>
              </a:rPr>
              <a:t>CSC, Highest  Electronics Cover</a:t>
            </a:r>
          </a:p>
        </p:txBody>
      </p:sp>
    </p:spTree>
    <p:extLst>
      <p:ext uri="{BB962C8B-B14F-4D97-AF65-F5344CB8AC3E}">
        <p14:creationId xmlns:p14="http://schemas.microsoft.com/office/powerpoint/2010/main" val="2415144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58" y="272374"/>
            <a:ext cx="6054983" cy="34435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768" y="1750979"/>
            <a:ext cx="7819490" cy="3793787"/>
          </a:xfrm>
          <a:prstGeom prst="rect">
            <a:avLst/>
          </a:prstGeom>
        </p:spPr>
      </p:pic>
      <p:sp>
        <p:nvSpPr>
          <p:cNvPr id="6" name="TextBox 5"/>
          <p:cNvSpPr txBox="1"/>
          <p:nvPr/>
        </p:nvSpPr>
        <p:spPr>
          <a:xfrm>
            <a:off x="428703" y="4435813"/>
            <a:ext cx="3423449" cy="1200329"/>
          </a:xfrm>
          <a:prstGeom prst="rect">
            <a:avLst/>
          </a:prstGeom>
          <a:noFill/>
        </p:spPr>
        <p:txBody>
          <a:bodyPr wrap="square" rtlCol="0">
            <a:spAutoFit/>
          </a:bodyPr>
          <a:lstStyle/>
          <a:p>
            <a:r>
              <a:rPr lang="en-GB" dirty="0" smtClean="0"/>
              <a:t>Cooling will be plugged into the RE3/2 circuit by removing the link between two of the Re3/2s at their low “R”</a:t>
            </a:r>
            <a:endParaRPr lang="en-GB" dirty="0"/>
          </a:p>
        </p:txBody>
      </p:sp>
      <p:cxnSp>
        <p:nvCxnSpPr>
          <p:cNvPr id="8" name="Straight Arrow Connector 7"/>
          <p:cNvCxnSpPr/>
          <p:nvPr/>
        </p:nvCxnSpPr>
        <p:spPr>
          <a:xfrm flipV="1">
            <a:off x="1410511" y="2334638"/>
            <a:ext cx="1099225" cy="19649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3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RE4/1</a:t>
            </a:r>
            <a:endParaRPr lang="en-GB" dirty="0"/>
          </a:p>
        </p:txBody>
      </p:sp>
      <p:sp>
        <p:nvSpPr>
          <p:cNvPr id="3" name="Content Placeholder 2"/>
          <p:cNvSpPr>
            <a:spLocks noGrp="1"/>
          </p:cNvSpPr>
          <p:nvPr>
            <p:ph idx="1"/>
          </p:nvPr>
        </p:nvSpPr>
        <p:spPr/>
        <p:txBody>
          <a:bodyPr/>
          <a:lstStyle/>
          <a:p>
            <a:r>
              <a:rPr lang="en-GB" dirty="0" smtClean="0"/>
              <a:t>Work on the volume definition is far less developed. We have worked so far based on the IO drawings, imposing an abutted configuration.</a:t>
            </a:r>
          </a:p>
          <a:p>
            <a:r>
              <a:rPr lang="en-GB" dirty="0" smtClean="0"/>
              <a:t>Today we have the results of the manual measurements made on the yokes on 25 April 2017.</a:t>
            </a:r>
          </a:p>
          <a:p>
            <a:r>
              <a:rPr lang="en-GB" dirty="0" smtClean="0"/>
              <a:t>The layout will now be studied with overlap as in the RE3/1 case.</a:t>
            </a:r>
            <a:endParaRPr lang="en-GB" dirty="0"/>
          </a:p>
        </p:txBody>
      </p:sp>
    </p:spTree>
    <p:extLst>
      <p:ext uri="{BB962C8B-B14F-4D97-AF65-F5344CB8AC3E}">
        <p14:creationId xmlns:p14="http://schemas.microsoft.com/office/powerpoint/2010/main" val="1369248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21648</TotalTime>
  <Words>1461</Words>
  <Application>Microsoft Office PowerPoint</Application>
  <PresentationFormat>Widescreen</PresentationFormat>
  <Paragraphs>232</Paragraphs>
  <Slides>37</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37</vt:i4>
      </vt:variant>
    </vt:vector>
  </HeadingPairs>
  <TitlesOfParts>
    <vt:vector size="46" baseType="lpstr">
      <vt:lpstr>Aharoni</vt:lpstr>
      <vt:lpstr>Arial</vt:lpstr>
      <vt:lpstr>Calibri</vt:lpstr>
      <vt:lpstr>Calibri Light</vt:lpstr>
      <vt:lpstr>Lucida Grande</vt:lpstr>
      <vt:lpstr>Office Theme</vt:lpstr>
      <vt:lpstr>Тема Office</vt:lpstr>
      <vt:lpstr>1_Office Theme</vt:lpstr>
      <vt:lpstr>1_Тема Office</vt:lpstr>
      <vt:lpstr>Chamber Design and Integration RE3/1 and RE4/1</vt:lpstr>
      <vt:lpstr>Covered topics</vt:lpstr>
      <vt:lpstr>PowerPoint Presentation</vt:lpstr>
      <vt:lpstr>Design RE3/1 RPC chambers </vt:lpstr>
      <vt:lpstr>PowerPoint Presentation</vt:lpstr>
      <vt:lpstr>PowerPoint Presentation</vt:lpstr>
      <vt:lpstr>PowerPoint Presentation</vt:lpstr>
      <vt:lpstr>PowerPoint Presentation</vt:lpstr>
      <vt:lpstr>RE4/1</vt:lpstr>
      <vt:lpstr>PowerPoint Presentation</vt:lpstr>
      <vt:lpstr>PowerPoint Presentation</vt:lpstr>
      <vt:lpstr>PowerPoint Presentation</vt:lpstr>
      <vt:lpstr>PowerPoint Presentation</vt:lpstr>
      <vt:lpstr>Services</vt:lpstr>
      <vt:lpstr>PowerPoint Presentation</vt:lpstr>
      <vt:lpstr>RE3/1 service passages</vt:lpstr>
      <vt:lpstr>PowerPoint Presentation</vt:lpstr>
      <vt:lpstr>PowerPoint Presentation</vt:lpstr>
      <vt:lpstr>PowerPoint Presentation</vt:lpstr>
      <vt:lpstr>PowerPoint Presentation</vt:lpstr>
      <vt:lpstr>PowerPoint Presentation</vt:lpstr>
      <vt:lpstr>HV cables</vt:lpstr>
      <vt:lpstr>Rack use HV </vt:lpstr>
      <vt:lpstr>The path is clear and we already have the cable. This is a big job</vt:lpstr>
      <vt:lpstr>But it gets worse in the last 5% of the path length</vt:lpstr>
      <vt:lpstr>PowerPoint Presentation</vt:lpstr>
      <vt:lpstr>PowerPoint Presentation</vt:lpstr>
      <vt:lpstr>RE4/1 Mini manifold schematic</vt:lpstr>
      <vt:lpstr>RE3/1 cooling link to RE3/2</vt:lpstr>
      <vt:lpstr>PowerPoint Presentation</vt:lpstr>
      <vt:lpstr>Schematic of the Gas distribution </vt:lpstr>
      <vt:lpstr>Conclusions</vt:lpstr>
      <vt:lpstr>New Conclusions</vt:lpstr>
      <vt:lpstr>PowerPoint Presentation</vt:lpstr>
      <vt:lpstr>Back up</vt:lpstr>
      <vt:lpstr>PowerPoint Presentation</vt:lpstr>
      <vt:lpstr>PowerPoint Presentation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Chamber Desogn and Integration</dc:title>
  <dc:creator>Ian Crotty</dc:creator>
  <cp:lastModifiedBy>Ian Crotty</cp:lastModifiedBy>
  <cp:revision>116</cp:revision>
  <cp:lastPrinted>2017-06-12T09:23:51Z</cp:lastPrinted>
  <dcterms:created xsi:type="dcterms:W3CDTF">2017-05-29T13:29:39Z</dcterms:created>
  <dcterms:modified xsi:type="dcterms:W3CDTF">2017-06-14T14:24:59Z</dcterms:modified>
</cp:coreProperties>
</file>