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07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3" r:id="rId3"/>
    <p:sldId id="267" r:id="rId4"/>
    <p:sldId id="269" r:id="rId5"/>
    <p:sldId id="270" r:id="rId6"/>
    <p:sldId id="268" r:id="rId7"/>
    <p:sldId id="271" r:id="rId8"/>
    <p:sldId id="260" r:id="rId9"/>
    <p:sldId id="272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3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E441D-29A5-D540-BE48-1F9A6ADBD427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F58C8-DD36-B94F-89C5-CB0C54E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137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3644E-1293-B84D-860D-69F2F4A7EC0E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68952-A064-3C4A-9EC4-A9FD7C720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371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Ignatenko (UCLA)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76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Ignatenko (UCLA)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D391-5C3C-D446-A5F5-295B34E2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6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Ignatenko (UCLA)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D391-5C3C-D446-A5F5-295B34E2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4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Ignatenko (UCLA)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D391-5C3C-D446-A5F5-295B34E2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3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Ignatenko (UCLA)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Ignatenko (UCLA)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D391-5C3C-D446-A5F5-295B34E2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6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Ignatenko (UCLA)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D391-5C3C-D446-A5F5-295B34E2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1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Ignatenko (UCLA)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D391-5C3C-D446-A5F5-295B34E2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65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Ignatenko (UCLA)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D391-5C3C-D446-A5F5-295B34E2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47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Ignatenko (UCLA)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16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Ignatenko (UCLA)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D391-5C3C-D446-A5F5-295B34E2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8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10/21/16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M. Ignatenko (UCLA)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DD391-5C3C-D446-A5F5-295B34E2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6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8" r:id="rId1"/>
    <p:sldLayoutId id="2147484509" r:id="rId2"/>
    <p:sldLayoutId id="2147484510" r:id="rId3"/>
    <p:sldLayoutId id="2147484511" r:id="rId4"/>
    <p:sldLayoutId id="2147484512" r:id="rId5"/>
    <p:sldLayoutId id="2147484513" r:id="rId6"/>
    <p:sldLayoutId id="2147484514" r:id="rId7"/>
    <p:sldLayoutId id="2147484515" r:id="rId8"/>
    <p:sldLayoutId id="2147484516" r:id="rId9"/>
    <p:sldLayoutId id="2147484517" r:id="rId10"/>
    <p:sldLayoutId id="2147484518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3536"/>
            <a:ext cx="7772400" cy="1470025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  <a:cs typeface="American Typewriter"/>
              </a:rPr>
              <a:t>Muon</a:t>
            </a:r>
            <a:r>
              <a:rPr lang="en-US" b="1" dirty="0" smtClean="0">
                <a:solidFill>
                  <a:srgbClr val="0000FF"/>
                </a:solidFill>
                <a:cs typeface="American Typewriter"/>
              </a:rPr>
              <a:t> system requests for </a:t>
            </a:r>
            <a:br>
              <a:rPr lang="en-US" b="1" dirty="0" smtClean="0">
                <a:solidFill>
                  <a:srgbClr val="0000FF"/>
                </a:solidFill>
                <a:cs typeface="American Typewriter"/>
              </a:rPr>
            </a:br>
            <a:r>
              <a:rPr lang="en-US" b="1" dirty="0" smtClean="0">
                <a:solidFill>
                  <a:srgbClr val="0000FF"/>
                </a:solidFill>
                <a:cs typeface="American Typewriter"/>
              </a:rPr>
              <a:t>YETS 2016-2017</a:t>
            </a:r>
            <a:endParaRPr lang="en-US" b="1" dirty="0">
              <a:solidFill>
                <a:srgbClr val="0000FF"/>
              </a:solidFill>
              <a:cs typeface="American Typewrit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+mj-lt"/>
                <a:cs typeface="American Typewriter"/>
              </a:rPr>
              <a:t>M. Ignatenko (UCLA)</a:t>
            </a:r>
          </a:p>
          <a:p>
            <a:r>
              <a:rPr lang="en-US" dirty="0" smtClean="0">
                <a:solidFill>
                  <a:srgbClr val="000090"/>
                </a:solidFill>
                <a:latin typeface="+mj-lt"/>
                <a:cs typeface="American Typewriter"/>
              </a:rPr>
              <a:t>on behalf of CMS </a:t>
            </a:r>
            <a:r>
              <a:rPr lang="en-US" dirty="0" err="1" smtClean="0">
                <a:solidFill>
                  <a:srgbClr val="000090"/>
                </a:solidFill>
                <a:latin typeface="+mj-lt"/>
                <a:cs typeface="American Typewriter"/>
              </a:rPr>
              <a:t>muon</a:t>
            </a:r>
            <a:r>
              <a:rPr lang="en-US" dirty="0" smtClean="0">
                <a:solidFill>
                  <a:srgbClr val="000090"/>
                </a:solidFill>
                <a:latin typeface="+mj-lt"/>
                <a:cs typeface="American Typewriter"/>
              </a:rPr>
              <a:t> system</a:t>
            </a:r>
          </a:p>
          <a:p>
            <a:r>
              <a:rPr lang="en-US" dirty="0" smtClean="0">
                <a:solidFill>
                  <a:srgbClr val="000090"/>
                </a:solidFill>
                <a:latin typeface="+mj-lt"/>
                <a:cs typeface="American Typewriter"/>
              </a:rPr>
              <a:t>CMS TC workshop</a:t>
            </a:r>
          </a:p>
          <a:p>
            <a:r>
              <a:rPr lang="en-US" dirty="0" smtClean="0">
                <a:solidFill>
                  <a:srgbClr val="000090"/>
                </a:solidFill>
                <a:latin typeface="+mj-lt"/>
                <a:cs typeface="American Typewriter"/>
              </a:rPr>
              <a:t>Best-Western hotel</a:t>
            </a:r>
          </a:p>
          <a:p>
            <a:r>
              <a:rPr lang="en-US" dirty="0" smtClean="0">
                <a:solidFill>
                  <a:srgbClr val="000090"/>
                </a:solidFill>
                <a:latin typeface="+mj-lt"/>
                <a:cs typeface="American Typewriter"/>
              </a:rPr>
              <a:t>October 21, 2016</a:t>
            </a:r>
            <a:endParaRPr lang="en-US" dirty="0">
              <a:solidFill>
                <a:srgbClr val="000090"/>
              </a:solidFill>
              <a:latin typeface="+mj-lt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040719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073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USC work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98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rgbClr val="008000"/>
                </a:solidFill>
              </a:rPr>
              <a:t>Installation </a:t>
            </a:r>
            <a:r>
              <a:rPr lang="en-US" sz="2800" b="1" dirty="0">
                <a:solidFill>
                  <a:srgbClr val="008000"/>
                </a:solidFill>
              </a:rPr>
              <a:t>of the GE1/1 power </a:t>
            </a:r>
            <a:r>
              <a:rPr lang="en-US" sz="2800" b="1" dirty="0" smtClean="0">
                <a:solidFill>
                  <a:srgbClr val="008000"/>
                </a:solidFill>
              </a:rPr>
              <a:t>supplies an</a:t>
            </a:r>
            <a:br>
              <a:rPr lang="en-US" sz="2800" b="1" dirty="0" smtClean="0">
                <a:solidFill>
                  <a:srgbClr val="008000"/>
                </a:solidFill>
              </a:rPr>
            </a:br>
            <a:r>
              <a:rPr lang="en-US" sz="2800" b="1" dirty="0" smtClean="0">
                <a:solidFill>
                  <a:srgbClr val="008000"/>
                </a:solidFill>
              </a:rPr>
              <a:t>readout electronics  (approved).</a:t>
            </a:r>
            <a:endParaRPr lang="en-US" sz="2800" b="1" dirty="0">
              <a:solidFill>
                <a:srgbClr val="008000"/>
              </a:solidFill>
            </a:endParaRPr>
          </a:p>
          <a:p>
            <a:pPr marL="685800" lvl="1">
              <a:buFont typeface="Arial"/>
              <a:buChar char="•"/>
            </a:pPr>
            <a:r>
              <a:rPr lang="en-US" sz="1600" b="1" dirty="0" smtClean="0">
                <a:solidFill>
                  <a:srgbClr val="008000"/>
                </a:solidFill>
              </a:rPr>
              <a:t>HV power mainframes (S1H12)</a:t>
            </a:r>
          </a:p>
          <a:p>
            <a:pPr marL="685800" lvl="1">
              <a:buFont typeface="Arial"/>
              <a:buChar char="•"/>
            </a:pPr>
            <a:r>
              <a:rPr lang="en-US" sz="1600" b="1" dirty="0" smtClean="0">
                <a:solidFill>
                  <a:srgbClr val="008000"/>
                </a:solidFill>
              </a:rPr>
              <a:t>Optical patch-panel and </a:t>
            </a:r>
            <a:r>
              <a:rPr lang="en-US" sz="1600" b="1" dirty="0" err="1" smtClean="0">
                <a:solidFill>
                  <a:srgbClr val="008000"/>
                </a:solidFill>
              </a:rPr>
              <a:t>uTCA</a:t>
            </a:r>
            <a:r>
              <a:rPr lang="en-US" sz="1600" b="1" dirty="0" smtClean="0">
                <a:solidFill>
                  <a:srgbClr val="008000"/>
                </a:solidFill>
              </a:rPr>
              <a:t> crate (S2E01)</a:t>
            </a:r>
            <a:endParaRPr lang="en-US" b="1" dirty="0" smtClean="0">
              <a:solidFill>
                <a:srgbClr val="008000"/>
              </a:solidFill>
            </a:endParaRPr>
          </a:p>
          <a:p>
            <a:pPr marL="514350" indent="-514350">
              <a:buAutoNum type="arabicPeriod" startAt="2"/>
            </a:pPr>
            <a:r>
              <a:rPr lang="en-US" sz="2800" b="1" dirty="0" smtClean="0"/>
              <a:t>Refurbishing of DT HV system.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>
                <a:solidFill>
                  <a:srgbClr val="000090"/>
                </a:solidFill>
              </a:rPr>
              <a:t>Space for cleaning of the HV module in the USC (S1) required.</a:t>
            </a:r>
            <a:r>
              <a:rPr lang="en-US" sz="2800" b="1" dirty="0" smtClean="0">
                <a:solidFill>
                  <a:srgbClr val="000090"/>
                </a:solidFill>
              </a:rPr>
              <a:t>    </a:t>
            </a:r>
          </a:p>
          <a:p>
            <a:pPr marL="514350" indent="-514350">
              <a:buAutoNum type="arabicPeriod" startAt="3"/>
            </a:pPr>
            <a:r>
              <a:rPr lang="en-US" sz="2800" b="1" dirty="0" smtClean="0"/>
              <a:t>Replacement of  CAEN mainframe fan bins.   </a:t>
            </a:r>
            <a:br>
              <a:rPr lang="en-US" sz="2800" b="1" dirty="0" smtClean="0"/>
            </a:br>
            <a:r>
              <a:rPr lang="en-US" sz="2000" b="1" dirty="0" smtClean="0">
                <a:solidFill>
                  <a:srgbClr val="000090"/>
                </a:solidFill>
              </a:rPr>
              <a:t>Storage area in USC required.</a:t>
            </a:r>
            <a:r>
              <a:rPr lang="en-US" sz="2800" b="1" dirty="0" smtClean="0">
                <a:solidFill>
                  <a:srgbClr val="000090"/>
                </a:solidFill>
              </a:rPr>
              <a:t> </a:t>
            </a:r>
          </a:p>
          <a:p>
            <a:pPr marL="514350" indent="-514350">
              <a:buAutoNum type="arabicPeriod" startAt="3"/>
            </a:pPr>
            <a:r>
              <a:rPr lang="en-US" sz="2800" b="1" dirty="0" smtClean="0"/>
              <a:t>Refurbishment </a:t>
            </a:r>
            <a:r>
              <a:rPr lang="en-US" sz="2800" b="1" dirty="0"/>
              <a:t>of RE HV system: </a:t>
            </a:r>
            <a:r>
              <a:rPr lang="en-US" b="1" dirty="0"/>
              <a:t>			</a:t>
            </a:r>
            <a:br>
              <a:rPr lang="en-US" b="1" dirty="0"/>
            </a:br>
            <a:r>
              <a:rPr lang="en-US" sz="2200" b="1" dirty="0" smtClean="0">
                <a:solidFill>
                  <a:srgbClr val="000090"/>
                </a:solidFill>
              </a:rPr>
              <a:t>Installation </a:t>
            </a:r>
            <a:r>
              <a:rPr lang="en-US" sz="2200" b="1" dirty="0">
                <a:solidFill>
                  <a:srgbClr val="000090"/>
                </a:solidFill>
              </a:rPr>
              <a:t>of a second 48 DV power supply 	</a:t>
            </a:r>
            <a:r>
              <a:rPr lang="en-US" sz="2200" b="1" dirty="0" smtClean="0">
                <a:solidFill>
                  <a:srgbClr val="000090"/>
                </a:solidFill>
              </a:rPr>
              <a:t>(</a:t>
            </a:r>
            <a:r>
              <a:rPr lang="en-US" sz="2200" b="1" dirty="0">
                <a:solidFill>
                  <a:srgbClr val="000090"/>
                </a:solidFill>
              </a:rPr>
              <a:t>CAEN A3485S).</a:t>
            </a:r>
            <a:br>
              <a:rPr lang="en-US" sz="2200" b="1" dirty="0">
                <a:solidFill>
                  <a:srgbClr val="000090"/>
                </a:solidFill>
              </a:rPr>
            </a:b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b="1" dirty="0" smtClean="0">
                <a:solidFill>
                  <a:srgbClr val="008000"/>
                </a:solidFill>
              </a:rPr>
              <a:t>Time frame -</a:t>
            </a:r>
            <a:r>
              <a:rPr lang="en-US" dirty="0" smtClean="0">
                <a:solidFill>
                  <a:srgbClr val="008000"/>
                </a:solidFill>
              </a:rPr>
              <a:t>       </a:t>
            </a:r>
            <a:r>
              <a:rPr lang="en-US" sz="2200" b="1" dirty="0" smtClean="0">
                <a:solidFill>
                  <a:srgbClr val="008000"/>
                </a:solidFill>
              </a:rPr>
              <a:t>January </a:t>
            </a:r>
            <a:r>
              <a:rPr lang="en-US" sz="2200" b="1" dirty="0">
                <a:solidFill>
                  <a:srgbClr val="008000"/>
                </a:solidFill>
              </a:rPr>
              <a:t>– February 2017.</a:t>
            </a:r>
            <a:endParaRPr lang="en-US" sz="2200" dirty="0">
              <a:solidFill>
                <a:srgbClr val="008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Ignatenko (UCLA)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D391-5C3C-D446-A5F5-295B34E2A8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72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616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Main objectives 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02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8000"/>
                </a:solidFill>
              </a:rPr>
              <a:t>GE-11 slice test – </a:t>
            </a:r>
            <a:r>
              <a:rPr lang="en-US" sz="2000" b="1" dirty="0" smtClean="0">
                <a:solidFill>
                  <a:srgbClr val="008000"/>
                </a:solidFill>
              </a:rPr>
              <a:t>has been scrutinized in the recent TC review.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ME11 interventions      - 3w </a:t>
            </a:r>
            <a:r>
              <a:rPr lang="en-US" sz="2000" b="1" dirty="0" smtClean="0">
                <a:solidFill>
                  <a:srgbClr val="0000FF"/>
                </a:solidFill>
              </a:rPr>
              <a:t>(why, where, when)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YB2 DT/RPC repairs    - </a:t>
            </a:r>
            <a:r>
              <a:rPr lang="en-US" sz="2000" b="1" dirty="0" smtClean="0">
                <a:solidFill>
                  <a:srgbClr val="0000FF"/>
                </a:solidFill>
              </a:rPr>
              <a:t>in background of main activities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YE1 CSC/RPC repairs  - </a:t>
            </a:r>
            <a:r>
              <a:rPr lang="en-US" sz="2000" b="1" dirty="0" smtClean="0">
                <a:solidFill>
                  <a:srgbClr val="0000FF"/>
                </a:solidFill>
              </a:rPr>
              <a:t>in background of main activities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YE CSC/RPC repairs during CMS closing –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sz="2000" b="1" dirty="0" smtClean="0">
                <a:solidFill>
                  <a:srgbClr val="0000FF"/>
                </a:solidFill>
              </a:rPr>
              <a:t>                                                                  in background of main activities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Improving CMS radiation shielding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RE31 mockups installation 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USC work requests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Ignatenko (UCLA)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D391-5C3C-D446-A5F5-295B34E2A8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1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967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ME11 interventions 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3" name="Picture 2" descr="Screen Shot 2016-10-19 at 10.29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7" y="1432058"/>
            <a:ext cx="2175374" cy="2209205"/>
          </a:xfrm>
          <a:prstGeom prst="rect">
            <a:avLst/>
          </a:prstGeom>
        </p:spPr>
      </p:pic>
      <p:pic>
        <p:nvPicPr>
          <p:cNvPr id="4" name="Picture 3" descr="Screen Shot 2016-10-19 at 10.30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55" y="1432058"/>
            <a:ext cx="2161549" cy="22092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99306" y="1634707"/>
            <a:ext cx="3563176" cy="1938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In terms of trigger and readout efficiency me11 are still OK.</a:t>
            </a:r>
          </a:p>
          <a:p>
            <a:endParaRPr lang="en-US" dirty="0"/>
          </a:p>
          <a:p>
            <a:r>
              <a:rPr lang="en-US" sz="2400" b="1" dirty="0" smtClean="0"/>
              <a:t>Why interventions are needed?</a:t>
            </a:r>
            <a:endParaRPr lang="en-US" b="1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147562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1.  </a:t>
            </a:r>
            <a:r>
              <a:rPr lang="en-US" b="1" dirty="0" smtClean="0"/>
              <a:t>Because CSC has met a problem of  updating DCFEB EPROMs</a:t>
            </a:r>
            <a:r>
              <a:rPr lang="en-US" dirty="0" smtClean="0"/>
              <a:t> (</a:t>
            </a:r>
            <a:r>
              <a:rPr lang="en-US" dirty="0"/>
              <a:t>f</a:t>
            </a:r>
            <a:r>
              <a:rPr lang="en-US" dirty="0" smtClean="0"/>
              <a:t>irmware,  </a:t>
            </a:r>
            <a:br>
              <a:rPr lang="en-US" dirty="0" smtClean="0"/>
            </a:br>
            <a:r>
              <a:rPr lang="en-US" dirty="0" smtClean="0"/>
              <a:t>        configuration parameters).</a:t>
            </a:r>
            <a:br>
              <a:rPr lang="en-US" dirty="0" smtClean="0"/>
            </a:br>
            <a:r>
              <a:rPr lang="en-US" dirty="0" smtClean="0"/>
              <a:t>         </a:t>
            </a:r>
            <a:r>
              <a:rPr lang="en-US" dirty="0" smtClean="0">
                <a:solidFill>
                  <a:srgbClr val="008000"/>
                </a:solidFill>
              </a:rPr>
              <a:t>No problems of downloading FPGA. No problem of reloaded FPGA from working 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      EPROMs. </a:t>
            </a:r>
          </a:p>
          <a:p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b="1" dirty="0" smtClean="0"/>
              <a:t>CSC experts need that boards on a test bench.</a:t>
            </a:r>
          </a:p>
          <a:p>
            <a:r>
              <a:rPr lang="en-US" dirty="0"/>
              <a:t> </a:t>
            </a:r>
            <a:r>
              <a:rPr lang="en-US" dirty="0" smtClean="0"/>
              <a:t>  2.  </a:t>
            </a:r>
            <a:r>
              <a:rPr lang="en-US" b="1" dirty="0" smtClean="0"/>
              <a:t>Me11 copper tube joints of cooling system are potential source of a water leak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dirty="0"/>
              <a:t>A</a:t>
            </a:r>
            <a:r>
              <a:rPr lang="en-US" dirty="0" smtClean="0"/>
              <a:t> procedure has been develop to reinforce cooper tube joints by radiation hard</a:t>
            </a:r>
            <a:br>
              <a:rPr lang="en-US" dirty="0" smtClean="0"/>
            </a:br>
            <a:r>
              <a:rPr lang="en-US" dirty="0" smtClean="0"/>
              <a:t>        epoxy  compound. CSC wants to start using it.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307633" y="1835926"/>
            <a:ext cx="3595990" cy="528143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948045" y="1835926"/>
            <a:ext cx="955578" cy="528143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10/21/16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Ignatenko (UCLA)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D391-5C3C-D446-A5F5-295B34E2A8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5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1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Where?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5762"/>
            <a:ext cx="8229600" cy="21555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There are 3 me+11 with DCFEB EPROM problem and 2 me-11</a:t>
            </a:r>
            <a:br>
              <a:rPr lang="en-US" sz="2400" dirty="0" smtClean="0"/>
            </a:br>
            <a:r>
              <a:rPr lang="en-US" sz="2800" dirty="0" smtClean="0"/>
              <a:t> </a:t>
            </a:r>
            <a:r>
              <a:rPr lang="en-US" sz="1800" dirty="0" smtClean="0"/>
              <a:t>me+1/1/03 (2 DCFEBs), me+1/1/06, me+1/1/25, me-1/1/12, me-1/1/14.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CSC hopes that problematic board replacement and reinforcing of the cooling cooper pipe joints could be done without taken me11 down</a:t>
            </a:r>
            <a:r>
              <a:rPr lang="en-US" sz="2800" dirty="0" smtClean="0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4" name="Picture 3" descr="CIMG26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178" y="2938326"/>
            <a:ext cx="4557365" cy="3418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377493"/>
            <a:ext cx="3663849" cy="255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However:</a:t>
            </a:r>
            <a:r>
              <a:rPr lang="en-US" sz="2400" dirty="0" smtClean="0"/>
              <a:t> </a:t>
            </a:r>
            <a:r>
              <a:rPr lang="en-US" sz="2000" dirty="0" smtClean="0"/>
              <a:t>in case of a problem (water or gas leak test failed,</a:t>
            </a:r>
          </a:p>
          <a:p>
            <a:r>
              <a:rPr lang="en-US" sz="2000" dirty="0" smtClean="0"/>
              <a:t>problem with board readout) we need reserved time for a chamber re-extraction and fixing the problem. 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Ignatenko (UCLA)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D391-5C3C-D446-A5F5-295B34E2A8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75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212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When?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347"/>
            <a:ext cx="8229600" cy="215312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P</a:t>
            </a:r>
            <a:r>
              <a:rPr lang="en-US" sz="2800" dirty="0" smtClean="0"/>
              <a:t>ossible time windows:</a:t>
            </a:r>
            <a:r>
              <a:rPr lang="en-US" sz="2800" dirty="0"/>
              <a:t>	</a:t>
            </a:r>
            <a:br>
              <a:rPr lang="en-US" sz="2800" dirty="0"/>
            </a:br>
            <a:r>
              <a:rPr lang="en-US" dirty="0" smtClean="0"/>
              <a:t>   </a:t>
            </a:r>
            <a:r>
              <a:rPr lang="en-US" sz="1800" b="1" dirty="0" smtClean="0"/>
              <a:t>Dec.21  </a:t>
            </a:r>
            <a:r>
              <a:rPr lang="en-US" sz="1800" dirty="0" smtClean="0"/>
              <a:t>- as soon as YE-1 nose wrap-up is removed (me-1/1/12,14).              </a:t>
            </a:r>
            <a:br>
              <a:rPr lang="en-US" sz="1800" dirty="0" smtClean="0"/>
            </a:br>
            <a:r>
              <a:rPr lang="en-US" sz="1800" dirty="0" smtClean="0"/>
              <a:t>      </a:t>
            </a:r>
            <a:r>
              <a:rPr lang="en-US" sz="1800" b="1" dirty="0" smtClean="0"/>
              <a:t>Jan. 06-0</a:t>
            </a:r>
            <a:r>
              <a:rPr lang="en-US" sz="1800" dirty="0" smtClean="0"/>
              <a:t>7 – in parallel with GE-11 installation  (me-1/1/12, 14).  </a:t>
            </a:r>
            <a:br>
              <a:rPr lang="en-US" sz="1800" dirty="0" smtClean="0"/>
            </a:br>
            <a:r>
              <a:rPr lang="en-US" sz="1800" dirty="0" smtClean="0"/>
              <a:t>     </a:t>
            </a:r>
            <a:r>
              <a:rPr lang="en-US" sz="1800" dirty="0"/>
              <a:t> </a:t>
            </a:r>
            <a:r>
              <a:rPr lang="en-US" sz="1800" b="1" dirty="0" smtClean="0"/>
              <a:t>Mar.</a:t>
            </a:r>
            <a:r>
              <a:rPr lang="en-US" sz="1800" b="1" dirty="0"/>
              <a:t> </a:t>
            </a:r>
            <a:r>
              <a:rPr lang="en-US" sz="1800" b="1" dirty="0" smtClean="0"/>
              <a:t>22-29 - </a:t>
            </a:r>
            <a:r>
              <a:rPr lang="en-US" sz="1800" dirty="0" smtClean="0"/>
              <a:t>HE- refurbishing is over, heavy lifting not started yet (me-1/1/21).</a:t>
            </a:r>
            <a:br>
              <a:rPr lang="en-US" sz="1800" dirty="0" smtClean="0"/>
            </a:br>
            <a:r>
              <a:rPr lang="en-US" sz="1800" dirty="0" smtClean="0"/>
              <a:t>      </a:t>
            </a:r>
            <a:r>
              <a:rPr lang="en-US" sz="1800" b="1" dirty="0" smtClean="0"/>
              <a:t>Apr. 01-04 </a:t>
            </a:r>
            <a:r>
              <a:rPr lang="en-US" sz="1800" dirty="0" smtClean="0"/>
              <a:t>– HE+ refurbishing is over, heavy lifting not started yet</a:t>
            </a:r>
            <a:r>
              <a:rPr lang="en-US" sz="1800" dirty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                          (me+1/1/03, 06, 25)  </a:t>
            </a:r>
            <a:endParaRPr lang="en-US" sz="1800" dirty="0"/>
          </a:p>
        </p:txBody>
      </p:sp>
      <p:pic>
        <p:nvPicPr>
          <p:cNvPr id="4" name="Picture 3" descr="Screen Shot 2016-10-20 at 9.02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8" y="3460329"/>
            <a:ext cx="4081719" cy="2293583"/>
          </a:xfrm>
          <a:prstGeom prst="rect">
            <a:avLst/>
          </a:prstGeom>
        </p:spPr>
      </p:pic>
      <p:pic>
        <p:nvPicPr>
          <p:cNvPr id="5" name="Picture 4" descr="Screen Shot 2016-10-20 at 9.01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50" y="3460330"/>
            <a:ext cx="4108625" cy="231200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Ignatenko (UCLA)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D391-5C3C-D446-A5F5-295B34E2A8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27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861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YB+/-2 repairs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3" name="Picture 2" descr="Screen Shot 2016-10-20 at 8.09.3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9769" y="3272817"/>
            <a:ext cx="5146861" cy="34486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269937"/>
            <a:ext cx="8229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DT and RPC have requested to do a few repairs  (</a:t>
            </a:r>
            <a:r>
              <a:rPr lang="en-US" dirty="0" err="1" smtClean="0"/>
              <a:t>miniCrates</a:t>
            </a:r>
            <a:r>
              <a:rPr lang="en-US" dirty="0" smtClean="0"/>
              <a:t>, HV, LV, gas leaks).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From the CMS experience in the past (LS1) it is possible to do some interventions without interference with the major operation in and next to the vacuum tank.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Scissor-lifts on both sides of YB+/-2 wheels are needed.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Some requests include partial extraction of DT/RPC sandwich (~90 cm). </a:t>
            </a:r>
            <a:br>
              <a:rPr lang="en-US" dirty="0" smtClean="0"/>
            </a:br>
            <a:r>
              <a:rPr lang="en-US" dirty="0" smtClean="0"/>
              <a:t>That work need survey (photogrammetry after installation back) and a crane.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728753"/>
            <a:ext cx="342064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time window has not been defined yet.</a:t>
            </a:r>
          </a:p>
          <a:p>
            <a:r>
              <a:rPr lang="en-US" dirty="0" smtClean="0"/>
              <a:t>The time estimate ~ 2-3 weeks of</a:t>
            </a:r>
          </a:p>
          <a:p>
            <a:r>
              <a:rPr lang="en-US" dirty="0" smtClean="0"/>
              <a:t>expert work.</a:t>
            </a:r>
          </a:p>
          <a:p>
            <a:endParaRPr lang="en-US" dirty="0"/>
          </a:p>
          <a:p>
            <a:r>
              <a:rPr lang="en-US" dirty="0" smtClean="0"/>
              <a:t>Some help from Bulgarian tech team will be useful.</a:t>
            </a:r>
          </a:p>
          <a:p>
            <a:endParaRPr lang="en-US" dirty="0"/>
          </a:p>
          <a:p>
            <a:r>
              <a:rPr lang="en-US" b="1" dirty="0" smtClean="0"/>
              <a:t>List of interventions is in the backup slides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Ignatenko (UCLA)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D391-5C3C-D446-A5F5-295B34E2A8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15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722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Repairs on YE1 disks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7487"/>
            <a:ext cx="8229600" cy="501219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CSC and RPC need to do some repairs on YE+/-1 disks.</a:t>
            </a:r>
            <a:br>
              <a:rPr lang="en-US" sz="2400" b="1" dirty="0" smtClean="0"/>
            </a:br>
            <a:r>
              <a:rPr lang="en-US" sz="2000" dirty="0" smtClean="0"/>
              <a:t>CSC has 3 problem: </a:t>
            </a:r>
            <a:br>
              <a:rPr lang="en-US" sz="2000" dirty="0" smtClean="0"/>
            </a:br>
            <a:r>
              <a:rPr lang="en-US" sz="1800" dirty="0" smtClean="0"/>
              <a:t>		</a:t>
            </a:r>
            <a:r>
              <a:rPr lang="en-US" sz="1600" dirty="0" smtClean="0"/>
              <a:t>1.    Me+1/3/17 lost LV. In worst scenario a LV connector replacement is needed.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 </a:t>
            </a:r>
            <a:r>
              <a:rPr lang="en-US" sz="1600" dirty="0" smtClean="0"/>
              <a:t>            2.    </a:t>
            </a:r>
            <a:r>
              <a:rPr lang="en-US" sz="1600" dirty="0"/>
              <a:t>M</a:t>
            </a:r>
            <a:r>
              <a:rPr lang="en-US" sz="1600" dirty="0" smtClean="0"/>
              <a:t>e+1/1/13 and me+1/1/26 have unstable optical links with peripheral crates. </a:t>
            </a:r>
            <a:br>
              <a:rPr lang="en-US" sz="1600" dirty="0" smtClean="0"/>
            </a:br>
            <a:r>
              <a:rPr lang="en-US" sz="1600" dirty="0" smtClean="0"/>
              <a:t>                     Cleaning and reseating optical connectors are needed. </a:t>
            </a:r>
            <a:br>
              <a:rPr lang="en-US" sz="1600" dirty="0" smtClean="0"/>
            </a:br>
            <a:r>
              <a:rPr lang="en-US" sz="1600" dirty="0" smtClean="0"/>
              <a:t>                     </a:t>
            </a:r>
            <a:r>
              <a:rPr lang="en-US" sz="1600" dirty="0" smtClean="0">
                <a:solidFill>
                  <a:srgbClr val="008000"/>
                </a:solidFill>
              </a:rPr>
              <a:t>No chamber extractions.</a:t>
            </a:r>
            <a:r>
              <a:rPr lang="en-US" sz="1600" dirty="0" smtClean="0"/>
              <a:t> </a:t>
            </a:r>
          </a:p>
          <a:p>
            <a:pPr marL="0" indent="0">
              <a:buNone/>
            </a:pPr>
            <a:r>
              <a:rPr lang="en-US" sz="1800" dirty="0" smtClean="0"/>
              <a:t>        </a:t>
            </a:r>
            <a:r>
              <a:rPr lang="en-US" sz="2000" dirty="0" smtClean="0"/>
              <a:t>RPC need to do LV and HV repairs on 4 chambers:</a:t>
            </a:r>
            <a:br>
              <a:rPr lang="en-US" sz="2000" dirty="0" smtClean="0"/>
            </a:br>
            <a:r>
              <a:rPr lang="en-US" sz="2000" dirty="0" smtClean="0"/>
              <a:t>                </a:t>
            </a:r>
            <a:r>
              <a:rPr lang="en-US" sz="1600" dirty="0" smtClean="0"/>
              <a:t>1.   Re+1/3/25 – LV</a:t>
            </a:r>
            <a:br>
              <a:rPr lang="en-US" sz="1600" dirty="0" smtClean="0"/>
            </a:br>
            <a:r>
              <a:rPr lang="en-US" sz="1600" dirty="0" smtClean="0"/>
              <a:t>                    2.   Re+1/2/13 – HV</a:t>
            </a:r>
            <a:br>
              <a:rPr lang="en-US" sz="1600" dirty="0" smtClean="0"/>
            </a:br>
            <a:r>
              <a:rPr lang="en-US" sz="1600" dirty="0" smtClean="0"/>
              <a:t>                    3.   Re-1/2/29  -  HV</a:t>
            </a:r>
            <a:br>
              <a:rPr lang="en-US" sz="1600" dirty="0" smtClean="0"/>
            </a:br>
            <a:r>
              <a:rPr lang="en-US" sz="1600" dirty="0" smtClean="0"/>
              <a:t>                    4.   Re-1/3/17  - HV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The work will be done in a few days without any </a:t>
            </a:r>
            <a:br>
              <a:rPr lang="en-US" sz="1600" dirty="0" smtClean="0"/>
            </a:br>
            <a:r>
              <a:rPr lang="en-US" sz="1600" dirty="0" smtClean="0"/>
              <a:t>         destructions of HE refurbishing.</a:t>
            </a:r>
            <a:br>
              <a:rPr lang="en-US" sz="1600" dirty="0" smtClean="0"/>
            </a:br>
            <a:r>
              <a:rPr lang="en-US" sz="1600" dirty="0" smtClean="0"/>
              <a:t>         A cherry-picker is needed near both YE+1 and YE-1.</a:t>
            </a:r>
            <a:br>
              <a:rPr lang="en-US" sz="1600" dirty="0" smtClean="0"/>
            </a:br>
            <a:r>
              <a:rPr lang="en-US" sz="1600" dirty="0" smtClean="0"/>
              <a:t>         Some work can be done from scaffolding around YE1</a:t>
            </a:r>
            <a:br>
              <a:rPr lang="en-US" sz="1600" dirty="0" smtClean="0"/>
            </a:br>
            <a:r>
              <a:rPr lang="en-US" sz="1600" dirty="0" smtClean="0"/>
              <a:t>          noses.</a:t>
            </a:r>
          </a:p>
        </p:txBody>
      </p:sp>
      <p:pic>
        <p:nvPicPr>
          <p:cNvPr id="5" name="Picture 4" descr="IMG_00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003" y="3526102"/>
            <a:ext cx="3196797" cy="3196797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Ignatenko (UCLA)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D391-5C3C-D446-A5F5-295B34E2A8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00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5630"/>
          </a:xfrm>
        </p:spPr>
        <p:txBody>
          <a:bodyPr/>
          <a:lstStyle/>
          <a:p>
            <a:r>
              <a:rPr lang="en-US" b="1" dirty="0" smtClean="0"/>
              <a:t>CSC and RPC repairs on YE disks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4901"/>
            <a:ext cx="8229600" cy="400643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CSC/RPC request 3 interventions: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2000" dirty="0" smtClean="0"/>
              <a:t>1.  YE-2 – YE-3 3 m gap,  </a:t>
            </a:r>
            <a:r>
              <a:rPr lang="en-US" sz="2000" b="1" dirty="0" smtClean="0"/>
              <a:t>evening of Apr.04 </a:t>
            </a:r>
            <a:br>
              <a:rPr lang="en-US" sz="2000" b="1" dirty="0" smtClean="0"/>
            </a:br>
            <a:r>
              <a:rPr lang="en-US" sz="2000" dirty="0" smtClean="0"/>
              <a:t>          </a:t>
            </a:r>
            <a:r>
              <a:rPr lang="en-US" sz="1600" dirty="0" smtClean="0"/>
              <a:t>repairs of me-3/2/30, me-3/2/16, me-3/2/24</a:t>
            </a:r>
            <a:br>
              <a:rPr lang="en-US" sz="1600" dirty="0" smtClean="0"/>
            </a:br>
            <a:r>
              <a:rPr lang="en-US" sz="1600" dirty="0" smtClean="0"/>
              <a:t>             repairs of re-3/2/35 and re-3/3/35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   2.  YE-1 – YE-2 3 m gap, </a:t>
            </a:r>
            <a:r>
              <a:rPr lang="en-US" sz="2000" b="1" dirty="0" smtClean="0"/>
              <a:t>evening of Apr.05.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</a:t>
            </a:r>
            <a:r>
              <a:rPr lang="en-US" sz="1600" dirty="0" smtClean="0"/>
              <a:t>repairs of me-2/1/03 LV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   3.  YE+1 –YE+2 3 m gap, </a:t>
            </a:r>
            <a:r>
              <a:rPr lang="en-US" sz="2000" b="1" dirty="0" smtClean="0"/>
              <a:t>evening of Apr.11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</a:t>
            </a:r>
            <a:r>
              <a:rPr lang="en-US" sz="1600" dirty="0" smtClean="0"/>
              <a:t>repairs of me+2/2/29, me+2/2/14, me+2/2/02</a:t>
            </a:r>
          </a:p>
          <a:p>
            <a:pPr marL="0" indent="0">
              <a:buNone/>
            </a:pPr>
            <a:r>
              <a:rPr lang="en-US" dirty="0" smtClean="0"/>
              <a:t>RPC request - </a:t>
            </a:r>
            <a:r>
              <a:rPr lang="en-US" sz="2000" dirty="0" smtClean="0"/>
              <a:t>RE3/1 mockup installation test on  </a:t>
            </a:r>
            <a:r>
              <a:rPr lang="en-US" sz="2000" b="1" dirty="0" smtClean="0"/>
              <a:t>evening of Jan.10  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6-10-20 at 12.46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475" y="1861533"/>
            <a:ext cx="3794920" cy="2137419"/>
          </a:xfrm>
          <a:prstGeom prst="rect">
            <a:avLst/>
          </a:prstGeom>
        </p:spPr>
      </p:pic>
      <p:pic>
        <p:nvPicPr>
          <p:cNvPr id="6" name="Picture 5" descr="Screen Shot 2016-10-20 at 12.44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606" y="4660941"/>
            <a:ext cx="3885707" cy="219705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Ignatenko (UCLA)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D391-5C3C-D446-A5F5-295B34E2A8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48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861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</a:t>
            </a:r>
            <a:r>
              <a:rPr lang="en-US" b="1" dirty="0" smtClean="0">
                <a:solidFill>
                  <a:srgbClr val="0000FF"/>
                </a:solidFill>
              </a:rPr>
              <a:t>adiation shielding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834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YB2 (sector4) a new improved radiation shielding.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200" dirty="0" smtClean="0"/>
              <a:t>The installation can be done in any </a:t>
            </a:r>
            <a:br>
              <a:rPr lang="en-US" sz="2200" dirty="0" smtClean="0"/>
            </a:br>
            <a:r>
              <a:rPr lang="en-US" sz="2200" dirty="0" smtClean="0"/>
              <a:t>CMS configuration.</a:t>
            </a:r>
            <a:endParaRPr lang="en-US" sz="22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400" b="1" dirty="0"/>
              <a:t>I</a:t>
            </a:r>
            <a:r>
              <a:rPr lang="en-US" sz="2400" b="1" dirty="0" smtClean="0"/>
              <a:t>mprovement of efficiency of rotating shielding: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000" b="1" dirty="0" smtClean="0"/>
              <a:t> </a:t>
            </a:r>
            <a:r>
              <a:rPr lang="en-US" sz="2000" dirty="0" smtClean="0"/>
              <a:t>1.  What can be done based on </a:t>
            </a:r>
            <a:br>
              <a:rPr lang="en-US" sz="2000" dirty="0" smtClean="0"/>
            </a:br>
            <a:r>
              <a:rPr lang="en-US" sz="2000" dirty="0" smtClean="0"/>
              <a:t>       alignment measurement results?</a:t>
            </a:r>
            <a:br>
              <a:rPr lang="en-US" sz="2000" dirty="0" smtClean="0"/>
            </a:br>
            <a:r>
              <a:rPr lang="en-US" sz="2000" dirty="0" smtClean="0"/>
              <a:t> 2.  Installation of steel and borated </a:t>
            </a:r>
            <a:br>
              <a:rPr lang="en-US" sz="2000" dirty="0" smtClean="0"/>
            </a:br>
            <a:r>
              <a:rPr lang="en-US" sz="2000" dirty="0" smtClean="0"/>
              <a:t>        polyethylene bars on –z end to </a:t>
            </a:r>
            <a:br>
              <a:rPr lang="en-US" sz="2000" dirty="0" smtClean="0"/>
            </a:br>
            <a:r>
              <a:rPr lang="en-US" sz="2000" dirty="0" smtClean="0"/>
              <a:t>       make a shielding symmetrical.  </a:t>
            </a:r>
            <a:endParaRPr lang="en-US" sz="2000" dirty="0"/>
          </a:p>
        </p:txBody>
      </p:sp>
      <p:pic>
        <p:nvPicPr>
          <p:cNvPr id="4" name="Picture 3" descr="Screen Shot 2016-10-20 at 10.46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584" y="1682152"/>
            <a:ext cx="3363216" cy="1768289"/>
          </a:xfrm>
          <a:prstGeom prst="rect">
            <a:avLst/>
          </a:prstGeom>
        </p:spPr>
      </p:pic>
      <p:pic>
        <p:nvPicPr>
          <p:cNvPr id="5" name="Picture 4" descr="Screen Shot 2016-04-12 at 3.32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385" y="3894613"/>
            <a:ext cx="3776475" cy="284179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Ignatenko (UCLA)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D391-5C3C-D446-A5F5-295B34E2A8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27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1833</TotalTime>
  <Words>475</Words>
  <Application>Microsoft Macintosh PowerPoint</Application>
  <PresentationFormat>On-screen Show (4:3)</PresentationFormat>
  <Paragraphs>90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Muon system requests for  YETS 2016-2017</vt:lpstr>
      <vt:lpstr>Main objectives  </vt:lpstr>
      <vt:lpstr>ME11 interventions  </vt:lpstr>
      <vt:lpstr>Where?</vt:lpstr>
      <vt:lpstr>When?</vt:lpstr>
      <vt:lpstr>YB+/-2 repairs</vt:lpstr>
      <vt:lpstr>Repairs on YE1 disks</vt:lpstr>
      <vt:lpstr>CSC and RPC repairs on YE disks</vt:lpstr>
      <vt:lpstr>Radiation shielding</vt:lpstr>
      <vt:lpstr>USC 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Mikhail Ignatenko</dc:creator>
  <cp:lastModifiedBy>Mikhail Ignatenko</cp:lastModifiedBy>
  <cp:revision>52</cp:revision>
  <dcterms:created xsi:type="dcterms:W3CDTF">2016-10-19T08:18:27Z</dcterms:created>
  <dcterms:modified xsi:type="dcterms:W3CDTF">2016-10-20T14:51:58Z</dcterms:modified>
</cp:coreProperties>
</file>