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37"/>
  </p:notesMasterIdLst>
  <p:sldIdLst>
    <p:sldId id="256" r:id="rId5"/>
    <p:sldId id="257" r:id="rId6"/>
    <p:sldId id="258" r:id="rId7"/>
    <p:sldId id="259" r:id="rId8"/>
    <p:sldId id="272" r:id="rId9"/>
    <p:sldId id="273" r:id="rId10"/>
    <p:sldId id="301" r:id="rId11"/>
    <p:sldId id="300" r:id="rId12"/>
    <p:sldId id="274" r:id="rId13"/>
    <p:sldId id="263" r:id="rId14"/>
    <p:sldId id="281" r:id="rId15"/>
    <p:sldId id="265" r:id="rId16"/>
    <p:sldId id="275" r:id="rId17"/>
    <p:sldId id="264" r:id="rId18"/>
    <p:sldId id="268" r:id="rId19"/>
    <p:sldId id="260" r:id="rId20"/>
    <p:sldId id="285" r:id="rId21"/>
    <p:sldId id="278" r:id="rId22"/>
    <p:sldId id="303" r:id="rId23"/>
    <p:sldId id="279" r:id="rId24"/>
    <p:sldId id="293" r:id="rId25"/>
    <p:sldId id="283" r:id="rId26"/>
    <p:sldId id="288" r:id="rId27"/>
    <p:sldId id="290" r:id="rId28"/>
    <p:sldId id="291" r:id="rId29"/>
    <p:sldId id="292" r:id="rId30"/>
    <p:sldId id="294" r:id="rId31"/>
    <p:sldId id="269" r:id="rId32"/>
    <p:sldId id="267" r:id="rId33"/>
    <p:sldId id="295" r:id="rId34"/>
    <p:sldId id="298" r:id="rId35"/>
    <p:sldId id="29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4" autoAdjust="0"/>
    <p:restoredTop sz="94660"/>
  </p:normalViewPr>
  <p:slideViewPr>
    <p:cSldViewPr snapToGrid="0">
      <p:cViewPr varScale="1">
        <p:scale>
          <a:sx n="116" d="100"/>
          <a:sy n="116" d="100"/>
        </p:scale>
        <p:origin x="10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198D8-12A7-4231-9D46-9A1FA710E923}" type="datetimeFigureOut">
              <a:rPr lang="en-GB" smtClean="0"/>
              <a:t>29/05/2017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0D330F-BDF1-49D6-8BC3-AABD4C86D1A1}" type="slidenum">
              <a:rPr lang="en-GB" smtClean="0"/>
              <a:t>‹#›</a:t>
            </a:fld>
            <a:endParaRPr lang="en-GB"/>
          </a:p>
        </p:txBody>
      </p:sp>
    </p:spTree>
    <p:extLst>
      <p:ext uri="{BB962C8B-B14F-4D97-AF65-F5344CB8AC3E}">
        <p14:creationId xmlns:p14="http://schemas.microsoft.com/office/powerpoint/2010/main" val="3344686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469693-CF96-44FE-BFA0-C46FF95BC358}" type="slidenum">
              <a:rPr lang="en-GB" smtClean="0"/>
              <a:t>17</a:t>
            </a:fld>
            <a:endParaRPr lang="en-GB"/>
          </a:p>
        </p:txBody>
      </p:sp>
    </p:spTree>
    <p:extLst>
      <p:ext uri="{BB962C8B-B14F-4D97-AF65-F5344CB8AC3E}">
        <p14:creationId xmlns:p14="http://schemas.microsoft.com/office/powerpoint/2010/main" val="3333736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8D10A59-F8F4-46F4-9510-3DC89A633BBA}" type="datetimeFigureOut">
              <a:rPr lang="en-GB" smtClean="0"/>
              <a:t>29/05/2017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BE65E2-01A7-4774-B3FE-3AF8D42C6740}" type="slidenum">
              <a:rPr lang="en-GB" smtClean="0"/>
              <a:t>‹#›</a:t>
            </a:fld>
            <a:endParaRPr lang="en-GB"/>
          </a:p>
        </p:txBody>
      </p:sp>
    </p:spTree>
    <p:extLst>
      <p:ext uri="{BB962C8B-B14F-4D97-AF65-F5344CB8AC3E}">
        <p14:creationId xmlns:p14="http://schemas.microsoft.com/office/powerpoint/2010/main" val="3777050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D10A59-F8F4-46F4-9510-3DC89A633BBA}" type="datetimeFigureOut">
              <a:rPr lang="en-GB" smtClean="0"/>
              <a:t>29/05/2017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BE65E2-01A7-4774-B3FE-3AF8D42C6740}" type="slidenum">
              <a:rPr lang="en-GB" smtClean="0"/>
              <a:t>‹#›</a:t>
            </a:fld>
            <a:endParaRPr lang="en-GB"/>
          </a:p>
        </p:txBody>
      </p:sp>
    </p:spTree>
    <p:extLst>
      <p:ext uri="{BB962C8B-B14F-4D97-AF65-F5344CB8AC3E}">
        <p14:creationId xmlns:p14="http://schemas.microsoft.com/office/powerpoint/2010/main" val="3057695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D10A59-F8F4-46F4-9510-3DC89A633BBA}" type="datetimeFigureOut">
              <a:rPr lang="en-GB" smtClean="0"/>
              <a:t>29/05/2017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BE65E2-01A7-4774-B3FE-3AF8D42C6740}" type="slidenum">
              <a:rPr lang="en-GB" smtClean="0"/>
              <a:t>‹#›</a:t>
            </a:fld>
            <a:endParaRPr lang="en-GB"/>
          </a:p>
        </p:txBody>
      </p:sp>
    </p:spTree>
    <p:extLst>
      <p:ext uri="{BB962C8B-B14F-4D97-AF65-F5344CB8AC3E}">
        <p14:creationId xmlns:p14="http://schemas.microsoft.com/office/powerpoint/2010/main" val="208507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29.05.2017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82879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29.05.2017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39776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29.05.2017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74993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29.05.2017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26194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solidFill>
                  <a:prstClr val="black">
                    <a:tint val="75000"/>
                  </a:prstClr>
                </a:solidFill>
              </a:rPr>
              <a:pPr/>
              <a:t>29.05.2017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74924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solidFill>
                  <a:prstClr val="black">
                    <a:tint val="75000"/>
                  </a:prstClr>
                </a:solidFill>
              </a:rPr>
              <a:pPr/>
              <a:t>29.05.2017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4512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black">
                    <a:tint val="75000"/>
                  </a:prstClr>
                </a:solidFill>
              </a:rPr>
              <a:pPr/>
              <a:t>29.05.2017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17734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29.05.2017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87571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D10A59-F8F4-46F4-9510-3DC89A633BBA}" type="datetimeFigureOut">
              <a:rPr lang="en-GB" smtClean="0"/>
              <a:t>29/05/2017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BE65E2-01A7-4774-B3FE-3AF8D42C6740}" type="slidenum">
              <a:rPr lang="en-GB" smtClean="0"/>
              <a:t>‹#›</a:t>
            </a:fld>
            <a:endParaRPr lang="en-GB"/>
          </a:p>
        </p:txBody>
      </p:sp>
    </p:spTree>
    <p:extLst>
      <p:ext uri="{BB962C8B-B14F-4D97-AF65-F5344CB8AC3E}">
        <p14:creationId xmlns:p14="http://schemas.microsoft.com/office/powerpoint/2010/main" val="1273067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29.05.2017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09690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29.05.2017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5326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29.05.2017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80609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a:p>
        </p:txBody>
      </p:sp>
      <p:sp>
        <p:nvSpPr>
          <p:cNvPr id="4" name="Date Placeholder 3"/>
          <p:cNvSpPr>
            <a:spLocks noGrp="1"/>
          </p:cNvSpPr>
          <p:nvPr>
            <p:ph type="dt" sz="half" idx="10"/>
          </p:nvPr>
        </p:nvSpPr>
        <p:spPr/>
        <p:txBody>
          <a:bodyPr/>
          <a:lstStyle/>
          <a:p>
            <a:fld id="{637CC985-778C-2B40-BBB8-93CB301D8E2F}" type="datetimeFigureOut">
              <a:rPr lang="en-US" smtClean="0">
                <a:solidFill>
                  <a:prstClr val="black">
                    <a:tint val="75000"/>
                  </a:prstClr>
                </a:solidFill>
              </a:rPr>
              <a:pPr/>
              <a:t>5/29/2017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F6C5AA-CC08-F142-945E-BC6481BB1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796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637CC985-778C-2B40-BBB8-93CB301D8E2F}" type="datetimeFigureOut">
              <a:rPr lang="en-US" smtClean="0">
                <a:solidFill>
                  <a:prstClr val="black">
                    <a:tint val="75000"/>
                  </a:prstClr>
                </a:solidFill>
              </a:rPr>
              <a:pPr/>
              <a:t>5/29/2017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F6C5AA-CC08-F142-945E-BC6481BB1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0408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637CC985-778C-2B40-BBB8-93CB301D8E2F}" type="datetimeFigureOut">
              <a:rPr lang="en-US" smtClean="0">
                <a:solidFill>
                  <a:prstClr val="black">
                    <a:tint val="75000"/>
                  </a:prstClr>
                </a:solidFill>
              </a:rPr>
              <a:pPr/>
              <a:t>5/29/2017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F6C5AA-CC08-F142-945E-BC6481BB1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8473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4"/>
          <p:cNvSpPr>
            <a:spLocks noGrp="1"/>
          </p:cNvSpPr>
          <p:nvPr>
            <p:ph type="dt" sz="half" idx="10"/>
          </p:nvPr>
        </p:nvSpPr>
        <p:spPr/>
        <p:txBody>
          <a:bodyPr/>
          <a:lstStyle/>
          <a:p>
            <a:fld id="{637CC985-778C-2B40-BBB8-93CB301D8E2F}" type="datetimeFigureOut">
              <a:rPr lang="en-US" smtClean="0">
                <a:solidFill>
                  <a:prstClr val="black">
                    <a:tint val="75000"/>
                  </a:prstClr>
                </a:solidFill>
              </a:rPr>
              <a:pPr/>
              <a:t>5/29/2017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F6C5AA-CC08-F142-945E-BC6481BB1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2049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p:txBody>
          <a:bodyPr/>
          <a:lstStyle/>
          <a:p>
            <a:fld id="{637CC985-778C-2B40-BBB8-93CB301D8E2F}" type="datetimeFigureOut">
              <a:rPr lang="en-US" smtClean="0">
                <a:solidFill>
                  <a:prstClr val="black">
                    <a:tint val="75000"/>
                  </a:prstClr>
                </a:solidFill>
              </a:rPr>
              <a:pPr/>
              <a:t>5/29/2017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F6C5AA-CC08-F142-945E-BC6481BB1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81661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2"/>
          <p:cNvSpPr>
            <a:spLocks noGrp="1"/>
          </p:cNvSpPr>
          <p:nvPr>
            <p:ph type="dt" sz="half" idx="10"/>
          </p:nvPr>
        </p:nvSpPr>
        <p:spPr/>
        <p:txBody>
          <a:bodyPr/>
          <a:lstStyle/>
          <a:p>
            <a:fld id="{637CC985-778C-2B40-BBB8-93CB301D8E2F}" type="datetimeFigureOut">
              <a:rPr lang="en-US" smtClean="0">
                <a:solidFill>
                  <a:prstClr val="black">
                    <a:tint val="75000"/>
                  </a:prstClr>
                </a:solidFill>
              </a:rPr>
              <a:pPr/>
              <a:t>5/29/2017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F6C5AA-CC08-F142-945E-BC6481BB1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1162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7CC985-778C-2B40-BBB8-93CB301D8E2F}" type="datetimeFigureOut">
              <a:rPr lang="en-US" smtClean="0">
                <a:solidFill>
                  <a:prstClr val="black">
                    <a:tint val="75000"/>
                  </a:prstClr>
                </a:solidFill>
              </a:rPr>
              <a:pPr/>
              <a:t>5/29/2017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F6C5AA-CC08-F142-945E-BC6481BB1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2248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D10A59-F8F4-46F4-9510-3DC89A633BBA}" type="datetimeFigureOut">
              <a:rPr lang="en-GB" smtClean="0"/>
              <a:t>29/05/2017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BE65E2-01A7-4774-B3FE-3AF8D42C6740}" type="slidenum">
              <a:rPr lang="en-GB" smtClean="0"/>
              <a:t>‹#›</a:t>
            </a:fld>
            <a:endParaRPr lang="en-GB"/>
          </a:p>
        </p:txBody>
      </p:sp>
    </p:spTree>
    <p:extLst>
      <p:ext uri="{BB962C8B-B14F-4D97-AF65-F5344CB8AC3E}">
        <p14:creationId xmlns:p14="http://schemas.microsoft.com/office/powerpoint/2010/main" val="40450158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637CC985-778C-2B40-BBB8-93CB301D8E2F}" type="datetimeFigureOut">
              <a:rPr lang="en-US" smtClean="0">
                <a:solidFill>
                  <a:prstClr val="black">
                    <a:tint val="75000"/>
                  </a:prstClr>
                </a:solidFill>
              </a:rPr>
              <a:pPr/>
              <a:t>5/29/2017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F6C5AA-CC08-F142-945E-BC6481BB1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0705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637CC985-778C-2B40-BBB8-93CB301D8E2F}" type="datetimeFigureOut">
              <a:rPr lang="en-US" smtClean="0">
                <a:solidFill>
                  <a:prstClr val="black">
                    <a:tint val="75000"/>
                  </a:prstClr>
                </a:solidFill>
              </a:rPr>
              <a:pPr/>
              <a:t>5/29/2017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F6C5AA-CC08-F142-945E-BC6481BB1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6980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637CC985-778C-2B40-BBB8-93CB301D8E2F}" type="datetimeFigureOut">
              <a:rPr lang="en-US" smtClean="0">
                <a:solidFill>
                  <a:prstClr val="black">
                    <a:tint val="75000"/>
                  </a:prstClr>
                </a:solidFill>
              </a:rPr>
              <a:pPr/>
              <a:t>5/29/2017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F6C5AA-CC08-F142-945E-BC6481BB1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7722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637CC985-778C-2B40-BBB8-93CB301D8E2F}" type="datetimeFigureOut">
              <a:rPr lang="en-US" smtClean="0">
                <a:solidFill>
                  <a:prstClr val="black">
                    <a:tint val="75000"/>
                  </a:prstClr>
                </a:solidFill>
              </a:rPr>
              <a:pPr/>
              <a:t>5/29/2017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F6C5AA-CC08-F142-945E-BC6481BB1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249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30.05.2017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240028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30.05.2017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950038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30.05.2017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758908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30.05.2017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108365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solidFill>
                  <a:prstClr val="black">
                    <a:tint val="75000"/>
                  </a:prstClr>
                </a:solidFill>
              </a:rPr>
              <a:pPr/>
              <a:t>30.05.2017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986616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solidFill>
                  <a:prstClr val="black">
                    <a:tint val="75000"/>
                  </a:prstClr>
                </a:solidFill>
              </a:rPr>
              <a:pPr/>
              <a:t>30.05.2017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59567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8D10A59-F8F4-46F4-9510-3DC89A633BBA}" type="datetimeFigureOut">
              <a:rPr lang="en-GB" smtClean="0"/>
              <a:t>29/05/2017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BE65E2-01A7-4774-B3FE-3AF8D42C6740}" type="slidenum">
              <a:rPr lang="en-GB" smtClean="0"/>
              <a:t>‹#›</a:t>
            </a:fld>
            <a:endParaRPr lang="en-GB"/>
          </a:p>
        </p:txBody>
      </p:sp>
    </p:spTree>
    <p:extLst>
      <p:ext uri="{BB962C8B-B14F-4D97-AF65-F5344CB8AC3E}">
        <p14:creationId xmlns:p14="http://schemas.microsoft.com/office/powerpoint/2010/main" val="33148037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black">
                    <a:tint val="75000"/>
                  </a:prstClr>
                </a:solidFill>
              </a:rPr>
              <a:pPr/>
              <a:t>30.05.2017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939835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30.05.2017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709123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30.05.2017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62868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30.05.2017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98759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30.05.2017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37394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8D10A59-F8F4-46F4-9510-3DC89A633BBA}" type="datetimeFigureOut">
              <a:rPr lang="en-GB" smtClean="0"/>
              <a:t>29/05/2017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BE65E2-01A7-4774-B3FE-3AF8D42C6740}" type="slidenum">
              <a:rPr lang="en-GB" smtClean="0"/>
              <a:t>‹#›</a:t>
            </a:fld>
            <a:endParaRPr lang="en-GB"/>
          </a:p>
        </p:txBody>
      </p:sp>
    </p:spTree>
    <p:extLst>
      <p:ext uri="{BB962C8B-B14F-4D97-AF65-F5344CB8AC3E}">
        <p14:creationId xmlns:p14="http://schemas.microsoft.com/office/powerpoint/2010/main" val="215194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8D10A59-F8F4-46F4-9510-3DC89A633BBA}" type="datetimeFigureOut">
              <a:rPr lang="en-GB" smtClean="0"/>
              <a:t>29/05/2017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BE65E2-01A7-4774-B3FE-3AF8D42C6740}" type="slidenum">
              <a:rPr lang="en-GB" smtClean="0"/>
              <a:t>‹#›</a:t>
            </a:fld>
            <a:endParaRPr lang="en-GB"/>
          </a:p>
        </p:txBody>
      </p:sp>
    </p:spTree>
    <p:extLst>
      <p:ext uri="{BB962C8B-B14F-4D97-AF65-F5344CB8AC3E}">
        <p14:creationId xmlns:p14="http://schemas.microsoft.com/office/powerpoint/2010/main" val="3360777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D10A59-F8F4-46F4-9510-3DC89A633BBA}" type="datetimeFigureOut">
              <a:rPr lang="en-GB" smtClean="0"/>
              <a:t>29/05/2017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BE65E2-01A7-4774-B3FE-3AF8D42C6740}" type="slidenum">
              <a:rPr lang="en-GB" smtClean="0"/>
              <a:t>‹#›</a:t>
            </a:fld>
            <a:endParaRPr lang="en-GB"/>
          </a:p>
        </p:txBody>
      </p:sp>
    </p:spTree>
    <p:extLst>
      <p:ext uri="{BB962C8B-B14F-4D97-AF65-F5344CB8AC3E}">
        <p14:creationId xmlns:p14="http://schemas.microsoft.com/office/powerpoint/2010/main" val="2425977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D10A59-F8F4-46F4-9510-3DC89A633BBA}" type="datetimeFigureOut">
              <a:rPr lang="en-GB" smtClean="0"/>
              <a:t>29/05/2017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BE65E2-01A7-4774-B3FE-3AF8D42C6740}" type="slidenum">
              <a:rPr lang="en-GB" smtClean="0"/>
              <a:t>‹#›</a:t>
            </a:fld>
            <a:endParaRPr lang="en-GB"/>
          </a:p>
        </p:txBody>
      </p:sp>
    </p:spTree>
    <p:extLst>
      <p:ext uri="{BB962C8B-B14F-4D97-AF65-F5344CB8AC3E}">
        <p14:creationId xmlns:p14="http://schemas.microsoft.com/office/powerpoint/2010/main" val="1085564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D10A59-F8F4-46F4-9510-3DC89A633BBA}" type="datetimeFigureOut">
              <a:rPr lang="en-GB" smtClean="0"/>
              <a:t>29/05/2017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BE65E2-01A7-4774-B3FE-3AF8D42C6740}" type="slidenum">
              <a:rPr lang="en-GB" smtClean="0"/>
              <a:t>‹#›</a:t>
            </a:fld>
            <a:endParaRPr lang="en-GB"/>
          </a:p>
        </p:txBody>
      </p:sp>
    </p:spTree>
    <p:extLst>
      <p:ext uri="{BB962C8B-B14F-4D97-AF65-F5344CB8AC3E}">
        <p14:creationId xmlns:p14="http://schemas.microsoft.com/office/powerpoint/2010/main" val="3445448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D10A59-F8F4-46F4-9510-3DC89A633BBA}" type="datetimeFigureOut">
              <a:rPr lang="en-GB" smtClean="0"/>
              <a:t>29/05/2017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E65E2-01A7-4774-B3FE-3AF8D42C6740}" type="slidenum">
              <a:rPr lang="en-GB" smtClean="0"/>
              <a:t>‹#›</a:t>
            </a:fld>
            <a:endParaRPr lang="en-GB"/>
          </a:p>
        </p:txBody>
      </p:sp>
    </p:spTree>
    <p:extLst>
      <p:ext uri="{BB962C8B-B14F-4D97-AF65-F5344CB8AC3E}">
        <p14:creationId xmlns:p14="http://schemas.microsoft.com/office/powerpoint/2010/main" val="2345451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solidFill>
                  <a:prstClr val="black">
                    <a:tint val="75000"/>
                  </a:prstClr>
                </a:solidFill>
              </a:rPr>
              <a:pPr/>
              <a:t>29.05.2017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91601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_tradnl"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637CC985-778C-2B40-BBB8-93CB301D8E2F}" type="datetimeFigureOut">
              <a:rPr lang="en-US" smtClean="0">
                <a:solidFill>
                  <a:prstClr val="black">
                    <a:tint val="75000"/>
                  </a:prstClr>
                </a:solidFill>
              </a:rPr>
              <a:pPr defTabSz="457200"/>
              <a:t>5/29/2017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7F6C5AA-CC08-F142-945E-BC6481BB1251}"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4062946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solidFill>
                  <a:prstClr val="black">
                    <a:tint val="75000"/>
                  </a:prstClr>
                </a:solidFill>
              </a:rPr>
              <a:pPr/>
              <a:t>30.05.2017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622904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4.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4.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4.xml"/><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4.xml"/><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Chamber Design and Integration</a:t>
            </a:r>
            <a:br>
              <a:rPr lang="en-GB" dirty="0" smtClean="0"/>
            </a:br>
            <a:r>
              <a:rPr lang="en-GB" dirty="0" smtClean="0"/>
              <a:t>RE3/1 and RE4/1</a:t>
            </a:r>
            <a:endParaRPr lang="en-GB" dirty="0"/>
          </a:p>
        </p:txBody>
      </p:sp>
      <p:sp>
        <p:nvSpPr>
          <p:cNvPr id="3" name="Subtitle 2"/>
          <p:cNvSpPr>
            <a:spLocks noGrp="1"/>
          </p:cNvSpPr>
          <p:nvPr>
            <p:ph type="subTitle" idx="1"/>
          </p:nvPr>
        </p:nvSpPr>
        <p:spPr/>
        <p:txBody>
          <a:bodyPr/>
          <a:lstStyle/>
          <a:p>
            <a:endParaRPr lang="en-GB" dirty="0" smtClean="0"/>
          </a:p>
          <a:p>
            <a:r>
              <a:rPr lang="en-GB" dirty="0" smtClean="0"/>
              <a:t>Elena and Ian</a:t>
            </a:r>
            <a:endParaRPr lang="en-GB" dirty="0"/>
          </a:p>
        </p:txBody>
      </p:sp>
    </p:spTree>
    <p:extLst>
      <p:ext uri="{BB962C8B-B14F-4D97-AF65-F5344CB8AC3E}">
        <p14:creationId xmlns:p14="http://schemas.microsoft.com/office/powerpoint/2010/main" val="1514269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RE4/1</a:t>
            </a:r>
            <a:endParaRPr lang="en-GB" dirty="0"/>
          </a:p>
        </p:txBody>
      </p:sp>
      <p:sp>
        <p:nvSpPr>
          <p:cNvPr id="3" name="Content Placeholder 2"/>
          <p:cNvSpPr>
            <a:spLocks noGrp="1"/>
          </p:cNvSpPr>
          <p:nvPr>
            <p:ph idx="1"/>
          </p:nvPr>
        </p:nvSpPr>
        <p:spPr/>
        <p:txBody>
          <a:bodyPr/>
          <a:lstStyle/>
          <a:p>
            <a:r>
              <a:rPr lang="en-GB" dirty="0" smtClean="0"/>
              <a:t>Work on the volume definition is far less developed</a:t>
            </a:r>
            <a:r>
              <a:rPr lang="en-GB" dirty="0" smtClean="0"/>
              <a:t>. We have worked so far based on the IO drawings, imposing an abutted configuration.</a:t>
            </a:r>
          </a:p>
          <a:p>
            <a:r>
              <a:rPr lang="en-GB" dirty="0" smtClean="0"/>
              <a:t>Today we have the results of the manual measurements made on the yokes on 25 April 2017.</a:t>
            </a:r>
          </a:p>
          <a:p>
            <a:r>
              <a:rPr lang="en-GB" dirty="0" smtClean="0"/>
              <a:t>The layout will now be studied with overlap as in the RE3/1 case.</a:t>
            </a:r>
            <a:endParaRPr lang="en-GB" dirty="0"/>
          </a:p>
        </p:txBody>
      </p:sp>
    </p:spTree>
    <p:extLst>
      <p:ext uri="{BB962C8B-B14F-4D97-AF65-F5344CB8AC3E}">
        <p14:creationId xmlns:p14="http://schemas.microsoft.com/office/powerpoint/2010/main" val="1369248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Websites\p\project-cms-rpc-endcap\RPC\UpscopeHighEta\RPCDevelopements\RE31and41\RE41\Photos\11122013464.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631504" y="116632"/>
            <a:ext cx="8824326" cy="66182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47728" y="332657"/>
            <a:ext cx="4392488" cy="646331"/>
          </a:xfrm>
          <a:prstGeom prst="rect">
            <a:avLst/>
          </a:prstGeom>
          <a:solidFill>
            <a:srgbClr val="FFC000"/>
          </a:solidFill>
        </p:spPr>
        <p:txBody>
          <a:bodyPr wrap="square" rtlCol="0">
            <a:spAutoFit/>
          </a:bodyPr>
          <a:lstStyle/>
          <a:p>
            <a:r>
              <a:rPr lang="en-GB" sz="3600" dirty="0"/>
              <a:t>RE4/1 Mounting</a:t>
            </a:r>
          </a:p>
        </p:txBody>
      </p:sp>
      <p:sp>
        <p:nvSpPr>
          <p:cNvPr id="3" name="TextBox 2"/>
          <p:cNvSpPr txBox="1"/>
          <p:nvPr/>
        </p:nvSpPr>
        <p:spPr>
          <a:xfrm>
            <a:off x="4511824" y="1556792"/>
            <a:ext cx="3616730" cy="648072"/>
          </a:xfrm>
          <a:prstGeom prst="rect">
            <a:avLst/>
          </a:prstGeom>
          <a:solidFill>
            <a:srgbClr val="FFC000"/>
          </a:solidFill>
        </p:spPr>
        <p:txBody>
          <a:bodyPr wrap="square" rtlCol="0">
            <a:spAutoFit/>
          </a:bodyPr>
          <a:lstStyle/>
          <a:p>
            <a:r>
              <a:rPr lang="en-GB" dirty="0"/>
              <a:t>Chambers to be mounted between the shielding, CSCs and RE4 SMs</a:t>
            </a:r>
          </a:p>
        </p:txBody>
      </p:sp>
      <p:cxnSp>
        <p:nvCxnSpPr>
          <p:cNvPr id="6" name="Straight Arrow Connector 5"/>
          <p:cNvCxnSpPr/>
          <p:nvPr/>
        </p:nvCxnSpPr>
        <p:spPr>
          <a:xfrm flipH="1">
            <a:off x="4367808" y="2139886"/>
            <a:ext cx="1049462" cy="128586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7368620" y="2139886"/>
            <a:ext cx="1103645" cy="128586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407844" y="2130458"/>
            <a:ext cx="2200325" cy="2090630"/>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133708" y="2121031"/>
            <a:ext cx="1186429" cy="694278"/>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451686" y="6365544"/>
            <a:ext cx="9183962" cy="369332"/>
          </a:xfrm>
          <a:prstGeom prst="rect">
            <a:avLst/>
          </a:prstGeom>
          <a:solidFill>
            <a:srgbClr val="FFC000"/>
          </a:solidFill>
        </p:spPr>
        <p:txBody>
          <a:bodyPr wrap="square" rtlCol="0">
            <a:spAutoFit/>
          </a:bodyPr>
          <a:lstStyle/>
          <a:p>
            <a:r>
              <a:rPr lang="en-GB" dirty="0" smtClean="0"/>
              <a:t>Notice that the Neutron shielding (YE4) moves </a:t>
            </a:r>
            <a:r>
              <a:rPr lang="en-GB" dirty="0" err="1" smtClean="0"/>
              <a:t>wrt</a:t>
            </a:r>
            <a:r>
              <a:rPr lang="en-GB" dirty="0" smtClean="0"/>
              <a:t> to the future RE4/1 on the mounted on YE3.</a:t>
            </a:r>
            <a:endParaRPr lang="en-GB" dirty="0"/>
          </a:p>
        </p:txBody>
      </p:sp>
    </p:spTree>
    <p:extLst>
      <p:ext uri="{BB962C8B-B14F-4D97-AF65-F5344CB8AC3E}">
        <p14:creationId xmlns:p14="http://schemas.microsoft.com/office/powerpoint/2010/main" val="867033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2" cstate="print"/>
          <a:srcRect/>
          <a:stretch>
            <a:fillRect/>
          </a:stretch>
        </p:blipFill>
        <p:spPr bwMode="auto">
          <a:xfrm>
            <a:off x="3103356" y="1818112"/>
            <a:ext cx="7447913" cy="4536504"/>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807968" y="3717032"/>
            <a:ext cx="1224136" cy="369332"/>
          </a:xfrm>
          <a:prstGeom prst="rect">
            <a:avLst/>
          </a:prstGeom>
          <a:solidFill>
            <a:srgbClr val="FFC000"/>
          </a:solidFill>
          <a:ln w="22225">
            <a:solidFill>
              <a:schemeClr val="tx1"/>
            </a:solidFill>
          </a:ln>
        </p:spPr>
        <p:txBody>
          <a:bodyPr wrap="square" rtlCol="0">
            <a:spAutoFit/>
          </a:bodyPr>
          <a:lstStyle/>
          <a:p>
            <a:pPr algn="ctr"/>
            <a:r>
              <a:rPr lang="en-US" b="1" dirty="0"/>
              <a:t>85 mm !</a:t>
            </a:r>
            <a:endParaRPr lang="it-IT" b="1" dirty="0"/>
          </a:p>
        </p:txBody>
      </p:sp>
      <p:cxnSp>
        <p:nvCxnSpPr>
          <p:cNvPr id="8" name="Прямая соединительная линия 7"/>
          <p:cNvCxnSpPr>
            <a:stCxn id="6" idx="2"/>
          </p:cNvCxnSpPr>
          <p:nvPr/>
        </p:nvCxnSpPr>
        <p:spPr>
          <a:xfrm flipH="1">
            <a:off x="5375920" y="4086364"/>
            <a:ext cx="1044116" cy="35074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528048" y="5373216"/>
            <a:ext cx="1656184" cy="523220"/>
          </a:xfrm>
          <a:prstGeom prst="rect">
            <a:avLst/>
          </a:prstGeom>
          <a:noFill/>
        </p:spPr>
        <p:txBody>
          <a:bodyPr wrap="square" rtlCol="0">
            <a:spAutoFit/>
          </a:bodyPr>
          <a:lstStyle/>
          <a:p>
            <a:r>
              <a:rPr lang="en-US" sz="2800" b="1" dirty="0"/>
              <a:t>ME4/1</a:t>
            </a:r>
            <a:endParaRPr lang="it-IT" sz="2800" b="1" dirty="0"/>
          </a:p>
        </p:txBody>
      </p:sp>
      <p:sp>
        <p:nvSpPr>
          <p:cNvPr id="10" name="TextBox 9"/>
          <p:cNvSpPr txBox="1"/>
          <p:nvPr/>
        </p:nvSpPr>
        <p:spPr>
          <a:xfrm>
            <a:off x="9011816" y="2708920"/>
            <a:ext cx="1656184" cy="400110"/>
          </a:xfrm>
          <a:prstGeom prst="rect">
            <a:avLst/>
          </a:prstGeom>
          <a:noFill/>
        </p:spPr>
        <p:txBody>
          <a:bodyPr wrap="square" rtlCol="0">
            <a:spAutoFit/>
          </a:bodyPr>
          <a:lstStyle/>
          <a:p>
            <a:r>
              <a:rPr lang="en-US" sz="2000" b="1" dirty="0"/>
              <a:t>YE/3</a:t>
            </a:r>
            <a:endParaRPr lang="it-IT" sz="2000" b="1" dirty="0"/>
          </a:p>
        </p:txBody>
      </p:sp>
      <p:sp>
        <p:nvSpPr>
          <p:cNvPr id="11" name="TextBox 10"/>
          <p:cNvSpPr txBox="1"/>
          <p:nvPr/>
        </p:nvSpPr>
        <p:spPr>
          <a:xfrm>
            <a:off x="3863752" y="3356992"/>
            <a:ext cx="1080120" cy="400110"/>
          </a:xfrm>
          <a:prstGeom prst="rect">
            <a:avLst/>
          </a:prstGeom>
          <a:noFill/>
        </p:spPr>
        <p:txBody>
          <a:bodyPr wrap="square" rtlCol="0">
            <a:spAutoFit/>
          </a:bodyPr>
          <a:lstStyle/>
          <a:p>
            <a:r>
              <a:rPr lang="en-US" sz="2000" b="1" dirty="0"/>
              <a:t>YE/4</a:t>
            </a:r>
            <a:endParaRPr lang="it-IT" sz="2000" b="1" dirty="0"/>
          </a:p>
        </p:txBody>
      </p:sp>
      <p:sp>
        <p:nvSpPr>
          <p:cNvPr id="12" name="TextBox 11"/>
          <p:cNvSpPr txBox="1"/>
          <p:nvPr/>
        </p:nvSpPr>
        <p:spPr>
          <a:xfrm>
            <a:off x="4439816" y="1228690"/>
            <a:ext cx="864096" cy="400110"/>
          </a:xfrm>
          <a:prstGeom prst="rect">
            <a:avLst/>
          </a:prstGeom>
          <a:noFill/>
          <a:ln>
            <a:solidFill>
              <a:schemeClr val="tx1"/>
            </a:solidFill>
          </a:ln>
        </p:spPr>
        <p:txBody>
          <a:bodyPr wrap="square" rtlCol="0">
            <a:spAutoFit/>
          </a:bodyPr>
          <a:lstStyle/>
          <a:p>
            <a:r>
              <a:rPr lang="en-US" sz="2000" b="1" dirty="0"/>
              <a:t>Shield</a:t>
            </a:r>
            <a:endParaRPr lang="it-IT" sz="2000" b="1" dirty="0"/>
          </a:p>
        </p:txBody>
      </p:sp>
      <p:sp>
        <p:nvSpPr>
          <p:cNvPr id="13" name="Прямоугольник 12"/>
          <p:cNvSpPr/>
          <p:nvPr/>
        </p:nvSpPr>
        <p:spPr>
          <a:xfrm>
            <a:off x="5703784" y="1268760"/>
            <a:ext cx="824265" cy="400110"/>
          </a:xfrm>
          <a:prstGeom prst="rect">
            <a:avLst/>
          </a:prstGeom>
          <a:ln>
            <a:solidFill>
              <a:schemeClr val="tx1"/>
            </a:solidFill>
          </a:ln>
        </p:spPr>
        <p:txBody>
          <a:bodyPr wrap="none">
            <a:spAutoFit/>
          </a:bodyPr>
          <a:lstStyle/>
          <a:p>
            <a:r>
              <a:rPr lang="en-US" sz="2000" b="1" dirty="0"/>
              <a:t>RE4/1</a:t>
            </a:r>
            <a:endParaRPr lang="it-IT" sz="2000" b="1" dirty="0"/>
          </a:p>
        </p:txBody>
      </p:sp>
      <p:cxnSp>
        <p:nvCxnSpPr>
          <p:cNvPr id="15" name="Прямая со стрелкой 14"/>
          <p:cNvCxnSpPr>
            <a:stCxn id="12" idx="2"/>
          </p:cNvCxnSpPr>
          <p:nvPr/>
        </p:nvCxnSpPr>
        <p:spPr>
          <a:xfrm>
            <a:off x="4871864" y="1628800"/>
            <a:ext cx="72008" cy="10081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13" idx="2"/>
          </p:cNvCxnSpPr>
          <p:nvPr/>
        </p:nvCxnSpPr>
        <p:spPr>
          <a:xfrm flipH="1">
            <a:off x="5591944" y="1668870"/>
            <a:ext cx="523972" cy="10400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Прямоугольник 18"/>
          <p:cNvSpPr/>
          <p:nvPr/>
        </p:nvSpPr>
        <p:spPr>
          <a:xfrm>
            <a:off x="3359697" y="188640"/>
            <a:ext cx="5188985" cy="523220"/>
          </a:xfrm>
          <a:prstGeom prst="rect">
            <a:avLst/>
          </a:prstGeom>
        </p:spPr>
        <p:txBody>
          <a:bodyPr wrap="none">
            <a:spAutoFit/>
          </a:bodyPr>
          <a:lstStyle/>
          <a:p>
            <a:pPr marL="514350" indent="-514350"/>
            <a:r>
              <a:rPr lang="en-US" sz="2800" b="1" dirty="0"/>
              <a:t>Studies of the value “Z” for RE4/1</a:t>
            </a:r>
          </a:p>
        </p:txBody>
      </p:sp>
      <p:sp>
        <p:nvSpPr>
          <p:cNvPr id="20" name="Прямоугольник 19"/>
          <p:cNvSpPr/>
          <p:nvPr/>
        </p:nvSpPr>
        <p:spPr>
          <a:xfrm>
            <a:off x="7104112" y="1268761"/>
            <a:ext cx="2660728" cy="461665"/>
          </a:xfrm>
          <a:prstGeom prst="rect">
            <a:avLst/>
          </a:prstGeom>
        </p:spPr>
        <p:txBody>
          <a:bodyPr wrap="none">
            <a:spAutoFit/>
          </a:bodyPr>
          <a:lstStyle/>
          <a:p>
            <a:pPr marL="514350" indent="-514350"/>
            <a:r>
              <a:rPr lang="en-US" sz="2400" b="1" dirty="0">
                <a:solidFill>
                  <a:schemeClr val="tx1">
                    <a:lumMod val="65000"/>
                    <a:lumOff val="35000"/>
                  </a:schemeClr>
                </a:solidFill>
              </a:rPr>
              <a:t>Cross section YE/4  </a:t>
            </a:r>
          </a:p>
        </p:txBody>
      </p:sp>
      <p:sp>
        <p:nvSpPr>
          <p:cNvPr id="14" name="Прямоугольник 13"/>
          <p:cNvSpPr/>
          <p:nvPr/>
        </p:nvSpPr>
        <p:spPr>
          <a:xfrm>
            <a:off x="1847528" y="764704"/>
            <a:ext cx="3858300" cy="369332"/>
          </a:xfrm>
          <a:prstGeom prst="rect">
            <a:avLst/>
          </a:prstGeom>
        </p:spPr>
        <p:txBody>
          <a:bodyPr wrap="none">
            <a:spAutoFit/>
          </a:bodyPr>
          <a:lstStyle/>
          <a:p>
            <a:r>
              <a:rPr lang="en-US" b="1" dirty="0"/>
              <a:t>Basis on the main drawing of the CMS </a:t>
            </a:r>
            <a:endParaRPr lang="it-IT" dirty="0"/>
          </a:p>
        </p:txBody>
      </p:sp>
      <p:sp>
        <p:nvSpPr>
          <p:cNvPr id="2" name="TextBox 1"/>
          <p:cNvSpPr txBox="1"/>
          <p:nvPr/>
        </p:nvSpPr>
        <p:spPr>
          <a:xfrm>
            <a:off x="418289" y="3717032"/>
            <a:ext cx="3093396" cy="1200329"/>
          </a:xfrm>
          <a:prstGeom prst="rect">
            <a:avLst/>
          </a:prstGeom>
          <a:noFill/>
        </p:spPr>
        <p:txBody>
          <a:bodyPr wrap="square" rtlCol="0">
            <a:spAutoFit/>
          </a:bodyPr>
          <a:lstStyle/>
          <a:p>
            <a:r>
              <a:rPr lang="en-GB" dirty="0" smtClean="0"/>
              <a:t>This smaller Z value will be evaluated to find space that will allow an overlap configuration</a:t>
            </a:r>
            <a:endParaRPr lang="en-GB" dirty="0"/>
          </a:p>
        </p:txBody>
      </p:sp>
    </p:spTree>
    <p:extLst>
      <p:ext uri="{BB962C8B-B14F-4D97-AF65-F5344CB8AC3E}">
        <p14:creationId xmlns:p14="http://schemas.microsoft.com/office/powerpoint/2010/main" val="15114722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012" y="1060314"/>
            <a:ext cx="4020677" cy="4513634"/>
          </a:xfrm>
          <a:prstGeom prst="rect">
            <a:avLst/>
          </a:prstGeom>
        </p:spPr>
      </p:pic>
      <p:pic>
        <p:nvPicPr>
          <p:cNvPr id="5" name="Picture 3"/>
          <p:cNvPicPr>
            <a:picLocks noChangeAspect="1" noChangeArrowheads="1"/>
          </p:cNvPicPr>
          <p:nvPr/>
        </p:nvPicPr>
        <p:blipFill>
          <a:blip r:embed="rId3" cstate="print"/>
          <a:srcRect/>
          <a:stretch>
            <a:fillRect/>
          </a:stretch>
        </p:blipFill>
        <p:spPr bwMode="auto">
          <a:xfrm>
            <a:off x="5729825" y="1983482"/>
            <a:ext cx="5447558" cy="3318093"/>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8453604" y="2947799"/>
            <a:ext cx="1224136" cy="369332"/>
          </a:xfrm>
          <a:prstGeom prst="rect">
            <a:avLst/>
          </a:prstGeom>
          <a:solidFill>
            <a:srgbClr val="FFC000"/>
          </a:solidFill>
          <a:ln w="22225">
            <a:solidFill>
              <a:schemeClr val="tx1"/>
            </a:solidFill>
          </a:ln>
        </p:spPr>
        <p:txBody>
          <a:bodyPr wrap="square" rtlCol="0">
            <a:spAutoFit/>
          </a:bodyPr>
          <a:lstStyle/>
          <a:p>
            <a:pPr algn="ctr"/>
            <a:r>
              <a:rPr lang="en-US" b="1" dirty="0"/>
              <a:t>85 mm !</a:t>
            </a:r>
            <a:endParaRPr lang="it-IT" b="1" dirty="0"/>
          </a:p>
        </p:txBody>
      </p:sp>
      <p:sp>
        <p:nvSpPr>
          <p:cNvPr id="7" name="TextBox 6"/>
          <p:cNvSpPr txBox="1"/>
          <p:nvPr/>
        </p:nvSpPr>
        <p:spPr>
          <a:xfrm>
            <a:off x="6491001" y="946471"/>
            <a:ext cx="864096" cy="400110"/>
          </a:xfrm>
          <a:prstGeom prst="rect">
            <a:avLst/>
          </a:prstGeom>
          <a:noFill/>
          <a:ln>
            <a:solidFill>
              <a:schemeClr val="tx1"/>
            </a:solidFill>
          </a:ln>
        </p:spPr>
        <p:txBody>
          <a:bodyPr wrap="square" rtlCol="0">
            <a:spAutoFit/>
          </a:bodyPr>
          <a:lstStyle/>
          <a:p>
            <a:r>
              <a:rPr lang="en-US" sz="2000" b="1" dirty="0"/>
              <a:t>Shield</a:t>
            </a:r>
            <a:endParaRPr lang="it-IT" sz="2000" b="1" dirty="0"/>
          </a:p>
        </p:txBody>
      </p:sp>
      <p:sp>
        <p:nvSpPr>
          <p:cNvPr id="8" name="Прямоугольник 12"/>
          <p:cNvSpPr/>
          <p:nvPr/>
        </p:nvSpPr>
        <p:spPr>
          <a:xfrm>
            <a:off x="7522857" y="1346581"/>
            <a:ext cx="824265" cy="400110"/>
          </a:xfrm>
          <a:prstGeom prst="rect">
            <a:avLst/>
          </a:prstGeom>
          <a:ln>
            <a:solidFill>
              <a:schemeClr val="tx1"/>
            </a:solidFill>
          </a:ln>
        </p:spPr>
        <p:txBody>
          <a:bodyPr wrap="none">
            <a:spAutoFit/>
          </a:bodyPr>
          <a:lstStyle/>
          <a:p>
            <a:r>
              <a:rPr lang="en-US" sz="2000" b="1" dirty="0"/>
              <a:t>RE4/1</a:t>
            </a:r>
            <a:endParaRPr lang="it-IT" sz="2000" b="1" dirty="0"/>
          </a:p>
        </p:txBody>
      </p:sp>
      <p:cxnSp>
        <p:nvCxnSpPr>
          <p:cNvPr id="9" name="Прямая со стрелкой 14"/>
          <p:cNvCxnSpPr>
            <a:stCxn id="7" idx="2"/>
          </p:cNvCxnSpPr>
          <p:nvPr/>
        </p:nvCxnSpPr>
        <p:spPr>
          <a:xfrm>
            <a:off x="6923049" y="1346581"/>
            <a:ext cx="72008" cy="10081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15"/>
          <p:cNvCxnSpPr>
            <a:stCxn id="8" idx="2"/>
          </p:cNvCxnSpPr>
          <p:nvPr/>
        </p:nvCxnSpPr>
        <p:spPr>
          <a:xfrm flipH="1">
            <a:off x="7411017" y="1746691"/>
            <a:ext cx="523972" cy="10400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522857" y="3142034"/>
            <a:ext cx="930747" cy="73930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127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78444" y="291922"/>
            <a:ext cx="4751156" cy="707886"/>
          </a:xfrm>
          <a:prstGeom prst="rect">
            <a:avLst/>
          </a:prstGeom>
        </p:spPr>
        <p:txBody>
          <a:bodyPr wrap="square">
            <a:spAutoFit/>
          </a:bodyPr>
          <a:lstStyle/>
          <a:p>
            <a:pPr algn="ctr"/>
            <a:r>
              <a:rPr lang="en-US" sz="2000" b="1" dirty="0"/>
              <a:t>Mounting </a:t>
            </a:r>
            <a:r>
              <a:rPr lang="en-US" sz="2000" b="1" dirty="0" smtClean="0"/>
              <a:t>Plate (MP) for </a:t>
            </a:r>
            <a:r>
              <a:rPr lang="en-US" sz="2000" b="1" dirty="0"/>
              <a:t>RE4/1 </a:t>
            </a:r>
            <a:r>
              <a:rPr lang="en-US" sz="2000" b="1" dirty="0" smtClean="0"/>
              <a:t>chambers with abutted chambers. </a:t>
            </a:r>
            <a:endParaRPr lang="en-US" sz="2000" dirty="0"/>
          </a:p>
        </p:txBody>
      </p:sp>
      <p:pic>
        <p:nvPicPr>
          <p:cNvPr id="6146" name="Picture 2"/>
          <p:cNvPicPr>
            <a:picLocks noChangeAspect="1" noChangeArrowheads="1"/>
          </p:cNvPicPr>
          <p:nvPr/>
        </p:nvPicPr>
        <p:blipFill>
          <a:blip r:embed="rId2" cstate="print"/>
          <a:srcRect/>
          <a:stretch>
            <a:fillRect/>
          </a:stretch>
        </p:blipFill>
        <p:spPr bwMode="auto">
          <a:xfrm>
            <a:off x="5351995" y="1847002"/>
            <a:ext cx="6814051" cy="4172108"/>
          </a:xfrm>
          <a:prstGeom prst="rect">
            <a:avLst/>
          </a:prstGeom>
          <a:noFill/>
          <a:ln w="9525">
            <a:noFill/>
            <a:miter lim="800000"/>
            <a:headEnd/>
            <a:tailEnd/>
          </a:ln>
        </p:spPr>
      </p:pic>
      <p:grpSp>
        <p:nvGrpSpPr>
          <p:cNvPr id="7" name="Group 6"/>
          <p:cNvGrpSpPr/>
          <p:nvPr/>
        </p:nvGrpSpPr>
        <p:grpSpPr>
          <a:xfrm>
            <a:off x="5988062" y="2432360"/>
            <a:ext cx="2304256" cy="2088230"/>
            <a:chOff x="3215680" y="1484786"/>
            <a:chExt cx="2304256" cy="2088230"/>
          </a:xfrm>
        </p:grpSpPr>
        <p:sp>
          <p:nvSpPr>
            <p:cNvPr id="4" name="TextBox 3"/>
            <p:cNvSpPr txBox="1"/>
            <p:nvPr/>
          </p:nvSpPr>
          <p:spPr>
            <a:xfrm>
              <a:off x="3215680" y="1628801"/>
              <a:ext cx="1368152" cy="584775"/>
            </a:xfrm>
            <a:prstGeom prst="rect">
              <a:avLst/>
            </a:prstGeom>
            <a:solidFill>
              <a:srgbClr val="FFFF00"/>
            </a:solidFill>
            <a:ln>
              <a:solidFill>
                <a:srgbClr val="FFFF00"/>
              </a:solidFill>
            </a:ln>
          </p:spPr>
          <p:txBody>
            <a:bodyPr wrap="square" rtlCol="0">
              <a:spAutoFit/>
            </a:bodyPr>
            <a:lstStyle/>
            <a:p>
              <a:r>
                <a:rPr lang="en-US" sz="1600" b="1" i="1" dirty="0"/>
                <a:t>Mounting plates</a:t>
              </a:r>
            </a:p>
          </p:txBody>
        </p:sp>
        <p:cxnSp>
          <p:nvCxnSpPr>
            <p:cNvPr id="6" name="Прямая со стрелкой 5"/>
            <p:cNvCxnSpPr>
              <a:stCxn id="4" idx="3"/>
            </p:cNvCxnSpPr>
            <p:nvPr/>
          </p:nvCxnSpPr>
          <p:spPr>
            <a:xfrm flipV="1">
              <a:off x="4583832" y="1484786"/>
              <a:ext cx="648072" cy="436403"/>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a:stCxn id="4" idx="3"/>
            </p:cNvCxnSpPr>
            <p:nvPr/>
          </p:nvCxnSpPr>
          <p:spPr>
            <a:xfrm>
              <a:off x="4583832" y="1921188"/>
              <a:ext cx="936104" cy="64371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a:stCxn id="4" idx="3"/>
            </p:cNvCxnSpPr>
            <p:nvPr/>
          </p:nvCxnSpPr>
          <p:spPr>
            <a:xfrm>
              <a:off x="4583832" y="1921188"/>
              <a:ext cx="648072" cy="165182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7883975" y="5085184"/>
            <a:ext cx="2016224" cy="369332"/>
          </a:xfrm>
          <a:prstGeom prst="rect">
            <a:avLst/>
          </a:prstGeom>
          <a:noFill/>
        </p:spPr>
        <p:txBody>
          <a:bodyPr wrap="square" rtlCol="0">
            <a:spAutoFit/>
          </a:bodyPr>
          <a:lstStyle/>
          <a:p>
            <a:r>
              <a:rPr lang="en-US" b="1" dirty="0"/>
              <a:t>Thickness is 8 mm</a:t>
            </a:r>
            <a:endParaRPr lang="it-IT" b="1" dirty="0"/>
          </a:p>
        </p:txBody>
      </p:sp>
      <p:pic>
        <p:nvPicPr>
          <p:cNvPr id="12" name="Picture 3"/>
          <p:cNvPicPr>
            <a:picLocks noChangeAspect="1" noChangeArrowheads="1"/>
          </p:cNvPicPr>
          <p:nvPr/>
        </p:nvPicPr>
        <p:blipFill>
          <a:blip r:embed="rId3" cstate="print"/>
          <a:srcRect/>
          <a:stretch>
            <a:fillRect/>
          </a:stretch>
        </p:blipFill>
        <p:spPr bwMode="auto">
          <a:xfrm>
            <a:off x="524250" y="955693"/>
            <a:ext cx="3872652" cy="3028424"/>
          </a:xfrm>
          <a:prstGeom prst="rect">
            <a:avLst/>
          </a:prstGeom>
          <a:noFill/>
          <a:ln w="9525">
            <a:noFill/>
            <a:miter lim="800000"/>
            <a:headEnd/>
            <a:tailEnd/>
          </a:ln>
        </p:spPr>
      </p:pic>
      <p:pic>
        <p:nvPicPr>
          <p:cNvPr id="6149" name="Picture 5"/>
          <p:cNvPicPr>
            <a:picLocks noChangeAspect="1" noChangeArrowheads="1"/>
          </p:cNvPicPr>
          <p:nvPr/>
        </p:nvPicPr>
        <p:blipFill>
          <a:blip r:embed="rId4" cstate="print"/>
          <a:srcRect/>
          <a:stretch>
            <a:fillRect/>
          </a:stretch>
        </p:blipFill>
        <p:spPr bwMode="auto">
          <a:xfrm>
            <a:off x="1404244" y="3128194"/>
            <a:ext cx="3551826" cy="3456384"/>
          </a:xfrm>
          <a:prstGeom prst="rect">
            <a:avLst/>
          </a:prstGeom>
          <a:ln>
            <a:noFill/>
          </a:ln>
          <a:effectLst>
            <a:outerShdw blurRad="190500" algn="tl" rotWithShape="0">
              <a:srgbClr val="000000">
                <a:alpha val="70000"/>
              </a:srgbClr>
            </a:outerShdw>
          </a:effectLst>
        </p:spPr>
      </p:pic>
      <p:sp>
        <p:nvSpPr>
          <p:cNvPr id="5" name="TextBox 4"/>
          <p:cNvSpPr txBox="1"/>
          <p:nvPr/>
        </p:nvSpPr>
        <p:spPr>
          <a:xfrm>
            <a:off x="2291774" y="4169345"/>
            <a:ext cx="1872208" cy="923330"/>
          </a:xfrm>
          <a:prstGeom prst="rect">
            <a:avLst/>
          </a:prstGeom>
          <a:solidFill>
            <a:schemeClr val="bg1"/>
          </a:solidFill>
        </p:spPr>
        <p:txBody>
          <a:bodyPr wrap="square" rtlCol="0">
            <a:spAutoFit/>
          </a:bodyPr>
          <a:lstStyle/>
          <a:p>
            <a:r>
              <a:rPr lang="en-US" b="1" i="1" dirty="0"/>
              <a:t>Preliminary design of the mounting plate</a:t>
            </a:r>
            <a:endParaRPr lang="it-IT" b="1" i="1" dirty="0"/>
          </a:p>
        </p:txBody>
      </p:sp>
      <p:sp>
        <p:nvSpPr>
          <p:cNvPr id="9" name="TextBox 8"/>
          <p:cNvSpPr txBox="1"/>
          <p:nvPr/>
        </p:nvSpPr>
        <p:spPr>
          <a:xfrm>
            <a:off x="5542385" y="1183414"/>
            <a:ext cx="3354480" cy="646331"/>
          </a:xfrm>
          <a:prstGeom prst="rect">
            <a:avLst/>
          </a:prstGeom>
          <a:solidFill>
            <a:srgbClr val="FFC000"/>
          </a:solidFill>
        </p:spPr>
        <p:txBody>
          <a:bodyPr wrap="square" rtlCol="0">
            <a:spAutoFit/>
          </a:bodyPr>
          <a:lstStyle/>
          <a:p>
            <a:r>
              <a:rPr lang="en-GB" dirty="0" smtClean="0"/>
              <a:t>The MP design with overlapped chambers will require more work</a:t>
            </a:r>
            <a:endParaRPr lang="en-GB" dirty="0"/>
          </a:p>
        </p:txBody>
      </p:sp>
    </p:spTree>
    <p:extLst>
      <p:ext uri="{BB962C8B-B14F-4D97-AF65-F5344CB8AC3E}">
        <p14:creationId xmlns:p14="http://schemas.microsoft.com/office/powerpoint/2010/main" val="16548866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3743" y="0"/>
            <a:ext cx="4944514" cy="6858000"/>
          </a:xfrm>
          <a:prstGeom prst="rect">
            <a:avLst/>
          </a:prstGeom>
        </p:spPr>
      </p:pic>
      <p:sp>
        <p:nvSpPr>
          <p:cNvPr id="3" name="TextBox 2"/>
          <p:cNvSpPr txBox="1"/>
          <p:nvPr/>
        </p:nvSpPr>
        <p:spPr>
          <a:xfrm>
            <a:off x="420130" y="1853514"/>
            <a:ext cx="3015048" cy="2031325"/>
          </a:xfrm>
          <a:prstGeom prst="rect">
            <a:avLst/>
          </a:prstGeom>
          <a:noFill/>
        </p:spPr>
        <p:txBody>
          <a:bodyPr wrap="square" rtlCol="0">
            <a:spAutoFit/>
          </a:bodyPr>
          <a:lstStyle/>
          <a:p>
            <a:r>
              <a:rPr lang="en-GB" dirty="0" smtClean="0"/>
              <a:t>We are working on the space available. Not yet cleat but looks good as we have gained 18mm from 650mm to 668mm. All values are nominal with no </a:t>
            </a:r>
            <a:r>
              <a:rPr lang="en-GB" smtClean="0"/>
              <a:t>tolerance given yet.</a:t>
            </a:r>
            <a:endParaRPr lang="en-GB" dirty="0"/>
          </a:p>
        </p:txBody>
      </p:sp>
    </p:spTree>
    <p:extLst>
      <p:ext uri="{BB962C8B-B14F-4D97-AF65-F5344CB8AC3E}">
        <p14:creationId xmlns:p14="http://schemas.microsoft.com/office/powerpoint/2010/main" val="1403321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Services</a:t>
            </a:r>
            <a:endParaRPr lang="en-GB" dirty="0"/>
          </a:p>
        </p:txBody>
      </p:sp>
      <p:sp>
        <p:nvSpPr>
          <p:cNvPr id="3" name="Content Placeholder 2"/>
          <p:cNvSpPr>
            <a:spLocks noGrp="1"/>
          </p:cNvSpPr>
          <p:nvPr>
            <p:ph idx="1"/>
          </p:nvPr>
        </p:nvSpPr>
        <p:spPr/>
        <p:txBody>
          <a:bodyPr/>
          <a:lstStyle/>
          <a:p>
            <a:r>
              <a:rPr lang="en-GB" dirty="0" smtClean="0"/>
              <a:t>HV cables and connectors from USC</a:t>
            </a:r>
          </a:p>
          <a:p>
            <a:r>
              <a:rPr lang="en-GB" dirty="0" smtClean="0"/>
              <a:t>LV Power from X2 crates on near and far side</a:t>
            </a:r>
          </a:p>
          <a:p>
            <a:r>
              <a:rPr lang="en-GB" dirty="0" smtClean="0"/>
              <a:t>Fibre optics Data/trigger and </a:t>
            </a:r>
            <a:r>
              <a:rPr lang="en-GB" dirty="0" smtClean="0"/>
              <a:t>DCS to USC</a:t>
            </a:r>
            <a:endParaRPr lang="en-GB" dirty="0" smtClean="0"/>
          </a:p>
          <a:p>
            <a:r>
              <a:rPr lang="en-GB" dirty="0" smtClean="0"/>
              <a:t>Cooling </a:t>
            </a:r>
          </a:p>
          <a:p>
            <a:r>
              <a:rPr lang="en-GB" dirty="0" smtClean="0"/>
              <a:t>Gas</a:t>
            </a:r>
          </a:p>
          <a:p>
            <a:endParaRPr lang="en-GB" dirty="0"/>
          </a:p>
        </p:txBody>
      </p:sp>
    </p:spTree>
    <p:extLst>
      <p:ext uri="{BB962C8B-B14F-4D97-AF65-F5344CB8AC3E}">
        <p14:creationId xmlns:p14="http://schemas.microsoft.com/office/powerpoint/2010/main" val="3421044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Websites\p\project-cms-rpc-endcap\RPC\UpscopeHighEta\RPCDevelopements\RE31and41\RE31\Drawings\YE3Boki07062016\YEP3IPSideVi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93795"/>
            <a:ext cx="9144000" cy="50492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832304" y="5229381"/>
            <a:ext cx="1368152" cy="1200329"/>
          </a:xfrm>
          <a:prstGeom prst="rect">
            <a:avLst/>
          </a:prstGeom>
          <a:solidFill>
            <a:srgbClr val="FFC000"/>
          </a:solidFill>
        </p:spPr>
        <p:txBody>
          <a:bodyPr wrap="square" rtlCol="0">
            <a:spAutoFit/>
          </a:bodyPr>
          <a:lstStyle/>
          <a:p>
            <a:r>
              <a:rPr lang="en-GB" dirty="0"/>
              <a:t>RPC Gas Rack with spare channels</a:t>
            </a:r>
          </a:p>
        </p:txBody>
      </p:sp>
      <p:sp>
        <p:nvSpPr>
          <p:cNvPr id="5" name="TextBox 4"/>
          <p:cNvSpPr txBox="1"/>
          <p:nvPr/>
        </p:nvSpPr>
        <p:spPr>
          <a:xfrm>
            <a:off x="9300356" y="2917710"/>
            <a:ext cx="792088" cy="646331"/>
          </a:xfrm>
          <a:prstGeom prst="rect">
            <a:avLst/>
          </a:prstGeom>
          <a:solidFill>
            <a:srgbClr val="FFC000"/>
          </a:solidFill>
        </p:spPr>
        <p:txBody>
          <a:bodyPr wrap="square" rtlCol="0">
            <a:spAutoFit/>
          </a:bodyPr>
          <a:lstStyle/>
          <a:p>
            <a:r>
              <a:rPr lang="en-GB" dirty="0"/>
              <a:t>LV racks</a:t>
            </a:r>
          </a:p>
        </p:txBody>
      </p:sp>
      <p:sp>
        <p:nvSpPr>
          <p:cNvPr id="7" name="TextBox 6"/>
          <p:cNvSpPr txBox="1"/>
          <p:nvPr/>
        </p:nvSpPr>
        <p:spPr>
          <a:xfrm>
            <a:off x="2436422" y="3162419"/>
            <a:ext cx="792088" cy="646331"/>
          </a:xfrm>
          <a:prstGeom prst="rect">
            <a:avLst/>
          </a:prstGeom>
          <a:solidFill>
            <a:srgbClr val="FFC000"/>
          </a:solidFill>
        </p:spPr>
        <p:txBody>
          <a:bodyPr wrap="square" rtlCol="0">
            <a:spAutoFit/>
          </a:bodyPr>
          <a:lstStyle/>
          <a:p>
            <a:r>
              <a:rPr lang="en-GB" dirty="0"/>
              <a:t>LV racks</a:t>
            </a:r>
          </a:p>
        </p:txBody>
      </p:sp>
      <p:sp>
        <p:nvSpPr>
          <p:cNvPr id="6" name="TextBox 5"/>
          <p:cNvSpPr txBox="1"/>
          <p:nvPr/>
        </p:nvSpPr>
        <p:spPr>
          <a:xfrm>
            <a:off x="8544272" y="1052737"/>
            <a:ext cx="2123728" cy="646331"/>
          </a:xfrm>
          <a:prstGeom prst="rect">
            <a:avLst/>
          </a:prstGeom>
          <a:solidFill>
            <a:srgbClr val="FFC000"/>
          </a:solidFill>
        </p:spPr>
        <p:txBody>
          <a:bodyPr wrap="square" rtlCol="0">
            <a:spAutoFit/>
          </a:bodyPr>
          <a:lstStyle/>
          <a:p>
            <a:r>
              <a:rPr lang="en-GB" dirty="0"/>
              <a:t>Mini Cable Chains for </a:t>
            </a:r>
            <a:r>
              <a:rPr lang="en-GB" dirty="0" smtClean="0"/>
              <a:t>HV and OF</a:t>
            </a:r>
            <a:endParaRPr lang="en-GB" dirty="0"/>
          </a:p>
        </p:txBody>
      </p:sp>
      <p:sp>
        <p:nvSpPr>
          <p:cNvPr id="8" name="TextBox 7"/>
          <p:cNvSpPr txBox="1"/>
          <p:nvPr/>
        </p:nvSpPr>
        <p:spPr>
          <a:xfrm>
            <a:off x="2423592" y="409020"/>
            <a:ext cx="6336704" cy="584775"/>
          </a:xfrm>
          <a:prstGeom prst="rect">
            <a:avLst/>
          </a:prstGeom>
          <a:noFill/>
        </p:spPr>
        <p:txBody>
          <a:bodyPr wrap="square" rtlCol="0">
            <a:spAutoFit/>
          </a:bodyPr>
          <a:lstStyle/>
          <a:p>
            <a:r>
              <a:rPr lang="en-GB" sz="3200" dirty="0"/>
              <a:t>Services on YE3 serving RE3 and RE4</a:t>
            </a:r>
          </a:p>
        </p:txBody>
      </p:sp>
      <p:cxnSp>
        <p:nvCxnSpPr>
          <p:cNvPr id="10" name="Straight Arrow Connector 9"/>
          <p:cNvCxnSpPr/>
          <p:nvPr/>
        </p:nvCxnSpPr>
        <p:spPr>
          <a:xfrm>
            <a:off x="2423592" y="1758009"/>
            <a:ext cx="1082914" cy="1267842"/>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3497061" y="2503024"/>
            <a:ext cx="1706200" cy="1849612"/>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8040216" y="4816059"/>
            <a:ext cx="775532" cy="91719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8331138" y="3212107"/>
            <a:ext cx="969218" cy="357151"/>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8184232" y="1375902"/>
            <a:ext cx="360040" cy="1729933"/>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497061" y="4352636"/>
            <a:ext cx="1696755" cy="220981"/>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791508" y="4352636"/>
            <a:ext cx="1473117" cy="289817"/>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791508" y="2625541"/>
            <a:ext cx="1464438" cy="1705632"/>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361872" y="1096735"/>
            <a:ext cx="2017477" cy="661274"/>
          </a:xfrm>
          <a:prstGeom prst="rect">
            <a:avLst/>
          </a:prstGeom>
          <a:solidFill>
            <a:srgbClr val="FFC000"/>
          </a:solidFill>
        </p:spPr>
        <p:txBody>
          <a:bodyPr wrap="square" rtlCol="0">
            <a:spAutoFit/>
          </a:bodyPr>
          <a:lstStyle/>
          <a:p>
            <a:r>
              <a:rPr lang="en-GB" dirty="0"/>
              <a:t>Mini Cable Chains for </a:t>
            </a:r>
            <a:r>
              <a:rPr lang="en-GB" dirty="0" smtClean="0"/>
              <a:t>HV and OF</a:t>
            </a:r>
            <a:endParaRPr lang="en-GB" dirty="0"/>
          </a:p>
        </p:txBody>
      </p:sp>
      <p:sp>
        <p:nvSpPr>
          <p:cNvPr id="25" name="TextBox 24"/>
          <p:cNvSpPr txBox="1"/>
          <p:nvPr/>
        </p:nvSpPr>
        <p:spPr>
          <a:xfrm>
            <a:off x="5193816" y="4111951"/>
            <a:ext cx="1597692" cy="923330"/>
          </a:xfrm>
          <a:prstGeom prst="rect">
            <a:avLst/>
          </a:prstGeom>
          <a:solidFill>
            <a:srgbClr val="FFC000"/>
          </a:solidFill>
        </p:spPr>
        <p:txBody>
          <a:bodyPr wrap="square" rtlCol="0">
            <a:spAutoFit/>
          </a:bodyPr>
          <a:lstStyle/>
          <a:p>
            <a:r>
              <a:rPr lang="en-GB" dirty="0" smtClean="0"/>
              <a:t>Space for DCC and OF Patch panels</a:t>
            </a:r>
            <a:endParaRPr lang="en-GB" dirty="0"/>
          </a:p>
        </p:txBody>
      </p:sp>
    </p:spTree>
    <p:extLst>
      <p:ext uri="{BB962C8B-B14F-4D97-AF65-F5344CB8AC3E}">
        <p14:creationId xmlns:p14="http://schemas.microsoft.com/office/powerpoint/2010/main" val="17660778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82288"/>
            <a:ext cx="8229600" cy="1143000"/>
          </a:xfrm>
        </p:spPr>
        <p:txBody>
          <a:bodyPr/>
          <a:lstStyle/>
          <a:p>
            <a:r>
              <a:rPr lang="en-GB" dirty="0" smtClean="0"/>
              <a:t>RE3/1 service passages</a:t>
            </a:r>
            <a:endParaRPr lang="en-GB" dirty="0"/>
          </a:p>
        </p:txBody>
      </p:sp>
      <p:pic>
        <p:nvPicPr>
          <p:cNvPr id="1027" name="Picture 3" descr="G:\Websites\p\project-cms-rpc-endcap\RPC\UpscopeHighEta\RPCDevelopements\RE31and41\RE31\Photos040214\04022014536.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10205" y="785291"/>
            <a:ext cx="3180932" cy="23856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Websites\p\project-cms-rpc-endcap\RPC\UpscopeHighEta\RPCDevelopements\RE31and41\RE31\Photos040214\0402201454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31504" y="4387339"/>
            <a:ext cx="3252940" cy="243970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Websites\p\project-cms-rpc-endcap\RPC\UpscopeHighEta\RPCDevelopements\RE31and41\RE31\Photos040214\0402201455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7158193" y="3311109"/>
            <a:ext cx="3887775" cy="29158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Websites\p\project-cms-rpc-endcap\RPC\UpscopeHighEta\RPCDevelopements\RE31and41\RE31\Photos040214\04022014569.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5400000">
            <a:off x="4635472" y="1833687"/>
            <a:ext cx="3367262" cy="25254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26738" y="3208955"/>
            <a:ext cx="2880320" cy="923330"/>
          </a:xfrm>
          <a:prstGeom prst="rect">
            <a:avLst/>
          </a:prstGeom>
          <a:solidFill>
            <a:srgbClr val="FFC000"/>
          </a:solidFill>
        </p:spPr>
        <p:txBody>
          <a:bodyPr wrap="square" rtlCol="0">
            <a:spAutoFit/>
          </a:bodyPr>
          <a:lstStyle/>
          <a:p>
            <a:r>
              <a:rPr lang="en-GB" dirty="0"/>
              <a:t>Service passage to the periphery </a:t>
            </a:r>
            <a:r>
              <a:rPr lang="en-GB" dirty="0" smtClean="0"/>
              <a:t>is </a:t>
            </a:r>
            <a:r>
              <a:rPr lang="en-GB" dirty="0"/>
              <a:t>under the RE3/2 &amp; </a:t>
            </a:r>
            <a:r>
              <a:rPr lang="en-GB" dirty="0" smtClean="0"/>
              <a:t>RE3/3</a:t>
            </a:r>
            <a:r>
              <a:rPr lang="en-GB" dirty="0"/>
              <a:t>.</a:t>
            </a:r>
          </a:p>
        </p:txBody>
      </p:sp>
      <p:sp>
        <p:nvSpPr>
          <p:cNvPr id="4" name="TextBox 3"/>
          <p:cNvSpPr txBox="1"/>
          <p:nvPr/>
        </p:nvSpPr>
        <p:spPr>
          <a:xfrm>
            <a:off x="7896200" y="1628801"/>
            <a:ext cx="2411760" cy="646331"/>
          </a:xfrm>
          <a:prstGeom prst="rect">
            <a:avLst/>
          </a:prstGeom>
          <a:solidFill>
            <a:srgbClr val="FFC000"/>
          </a:solidFill>
        </p:spPr>
        <p:txBody>
          <a:bodyPr wrap="square" rtlCol="0">
            <a:spAutoFit/>
          </a:bodyPr>
          <a:lstStyle/>
          <a:p>
            <a:r>
              <a:rPr lang="en-GB" dirty="0"/>
              <a:t>Space on the periphery is very limited</a:t>
            </a:r>
          </a:p>
        </p:txBody>
      </p:sp>
      <p:cxnSp>
        <p:nvCxnSpPr>
          <p:cNvPr id="11" name="Straight Arrow Connector 10"/>
          <p:cNvCxnSpPr/>
          <p:nvPr/>
        </p:nvCxnSpPr>
        <p:spPr>
          <a:xfrm>
            <a:off x="2465886" y="4135100"/>
            <a:ext cx="701012" cy="1108109"/>
          </a:xfrm>
          <a:prstGeom prst="straightConnector1">
            <a:avLst/>
          </a:prstGeom>
          <a:ln w="25400">
            <a:solidFill>
              <a:srgbClr val="00B05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789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rot="5400000">
            <a:off x="4821256" y="1400078"/>
            <a:ext cx="5812533" cy="3877630"/>
          </a:xfrm>
          <a:prstGeom prst="rect">
            <a:avLst/>
          </a:prstGeom>
          <a:noFill/>
          <a:ln w="9525">
            <a:noFill/>
            <a:miter lim="800000"/>
            <a:headEnd/>
            <a:tailEnd/>
          </a:ln>
        </p:spPr>
      </p:pic>
      <p:sp>
        <p:nvSpPr>
          <p:cNvPr id="5" name="TextBox 4"/>
          <p:cNvSpPr txBox="1"/>
          <p:nvPr/>
        </p:nvSpPr>
        <p:spPr>
          <a:xfrm>
            <a:off x="1050587" y="1984443"/>
            <a:ext cx="3035030" cy="1477328"/>
          </a:xfrm>
          <a:prstGeom prst="rect">
            <a:avLst/>
          </a:prstGeom>
          <a:noFill/>
          <a:ln>
            <a:solidFill>
              <a:schemeClr val="tx1"/>
            </a:solidFill>
          </a:ln>
        </p:spPr>
        <p:txBody>
          <a:bodyPr wrap="square" rtlCol="0">
            <a:spAutoFit/>
          </a:bodyPr>
          <a:lstStyle/>
          <a:p>
            <a:r>
              <a:rPr lang="en-GB" dirty="0" smtClean="0"/>
              <a:t>Service passage between RE4/2 and the ME4/2.</a:t>
            </a:r>
          </a:p>
          <a:p>
            <a:r>
              <a:rPr lang="en-GB" dirty="0" smtClean="0"/>
              <a:t>The problems or fears of induced noise will have to be addressed.</a:t>
            </a:r>
            <a:endParaRPr lang="en-GB" dirty="0"/>
          </a:p>
        </p:txBody>
      </p:sp>
      <p:sp>
        <p:nvSpPr>
          <p:cNvPr id="6" name="TextBox 5"/>
          <p:cNvSpPr txBox="1"/>
          <p:nvPr/>
        </p:nvSpPr>
        <p:spPr>
          <a:xfrm>
            <a:off x="1284051" y="340468"/>
            <a:ext cx="4377447" cy="584775"/>
          </a:xfrm>
          <a:prstGeom prst="rect">
            <a:avLst/>
          </a:prstGeom>
          <a:noFill/>
        </p:spPr>
        <p:txBody>
          <a:bodyPr wrap="square" rtlCol="0">
            <a:spAutoFit/>
          </a:bodyPr>
          <a:lstStyle/>
          <a:p>
            <a:r>
              <a:rPr lang="en-GB" sz="3200" dirty="0" smtClean="0"/>
              <a:t>RE4/1 service passage</a:t>
            </a:r>
            <a:endParaRPr lang="en-GB" sz="3200" dirty="0"/>
          </a:p>
        </p:txBody>
      </p:sp>
      <p:cxnSp>
        <p:nvCxnSpPr>
          <p:cNvPr id="8" name="Straight Arrow Connector 7"/>
          <p:cNvCxnSpPr/>
          <p:nvPr/>
        </p:nvCxnSpPr>
        <p:spPr>
          <a:xfrm flipV="1">
            <a:off x="4085617" y="3210129"/>
            <a:ext cx="4883285" cy="251642"/>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085617" y="3461771"/>
            <a:ext cx="4140740" cy="1632282"/>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385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Covered topics</a:t>
            </a:r>
            <a:endParaRPr lang="en-GB" dirty="0"/>
          </a:p>
        </p:txBody>
      </p:sp>
      <p:sp>
        <p:nvSpPr>
          <p:cNvPr id="3" name="Content Placeholder 2"/>
          <p:cNvSpPr>
            <a:spLocks noGrp="1"/>
          </p:cNvSpPr>
          <p:nvPr>
            <p:ph idx="1"/>
          </p:nvPr>
        </p:nvSpPr>
        <p:spPr/>
        <p:txBody>
          <a:bodyPr/>
          <a:lstStyle/>
          <a:p>
            <a:endParaRPr lang="en-GB" dirty="0" smtClean="0"/>
          </a:p>
          <a:p>
            <a:endParaRPr lang="en-GB" dirty="0"/>
          </a:p>
          <a:p>
            <a:pPr algn="ctr"/>
            <a:r>
              <a:rPr lang="en-GB" dirty="0" smtClean="0"/>
              <a:t>Available Volume</a:t>
            </a:r>
          </a:p>
          <a:p>
            <a:pPr algn="ctr"/>
            <a:r>
              <a:rPr lang="en-GB" dirty="0" smtClean="0"/>
              <a:t>Electronics read out volumes</a:t>
            </a:r>
          </a:p>
          <a:p>
            <a:pPr algn="ctr"/>
            <a:r>
              <a:rPr lang="en-GB" dirty="0" smtClean="0"/>
              <a:t>Services routing</a:t>
            </a:r>
            <a:endParaRPr lang="en-GB" dirty="0" smtClean="0"/>
          </a:p>
          <a:p>
            <a:endParaRPr lang="en-GB" dirty="0"/>
          </a:p>
        </p:txBody>
      </p:sp>
    </p:spTree>
    <p:extLst>
      <p:ext uri="{BB962C8B-B14F-4D97-AF65-F5344CB8AC3E}">
        <p14:creationId xmlns:p14="http://schemas.microsoft.com/office/powerpoint/2010/main" val="1629434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5157" y="2318770"/>
            <a:ext cx="5084323" cy="3813242"/>
          </a:xfrm>
          <a:prstGeom prst="rect">
            <a:avLst/>
          </a:prstGeom>
        </p:spPr>
      </p:pic>
      <p:sp>
        <p:nvSpPr>
          <p:cNvPr id="5" name="TextBox 4"/>
          <p:cNvSpPr txBox="1"/>
          <p:nvPr/>
        </p:nvSpPr>
        <p:spPr>
          <a:xfrm>
            <a:off x="1322961" y="311684"/>
            <a:ext cx="7179013" cy="1077218"/>
          </a:xfrm>
          <a:prstGeom prst="rect">
            <a:avLst/>
          </a:prstGeom>
          <a:noFill/>
        </p:spPr>
        <p:txBody>
          <a:bodyPr wrap="square" rtlCol="0">
            <a:spAutoFit/>
          </a:bodyPr>
          <a:lstStyle/>
          <a:p>
            <a:r>
              <a:rPr lang="en-GB" sz="3200" dirty="0" smtClean="0"/>
              <a:t>Mini Cable chains between the YE3 and YE1 and its PP are very full.</a:t>
            </a:r>
            <a:endParaRPr lang="en-GB" sz="3200" dirty="0"/>
          </a:p>
        </p:txBody>
      </p:sp>
      <p:sp>
        <p:nvSpPr>
          <p:cNvPr id="6" name="TextBox 5"/>
          <p:cNvSpPr txBox="1"/>
          <p:nvPr/>
        </p:nvSpPr>
        <p:spPr>
          <a:xfrm>
            <a:off x="8174475" y="1750050"/>
            <a:ext cx="1225685" cy="369332"/>
          </a:xfrm>
          <a:prstGeom prst="rect">
            <a:avLst/>
          </a:prstGeom>
          <a:noFill/>
        </p:spPr>
        <p:txBody>
          <a:bodyPr wrap="square" rtlCol="0">
            <a:spAutoFit/>
          </a:bodyPr>
          <a:lstStyle/>
          <a:p>
            <a:r>
              <a:rPr lang="en-GB" dirty="0" smtClean="0"/>
              <a:t>X3S51 Far</a:t>
            </a: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055" y="2675107"/>
            <a:ext cx="4993532" cy="3745149"/>
          </a:xfrm>
          <a:prstGeom prst="rect">
            <a:avLst/>
          </a:prstGeom>
        </p:spPr>
      </p:pic>
      <p:sp>
        <p:nvSpPr>
          <p:cNvPr id="8" name="TextBox 7"/>
          <p:cNvSpPr txBox="1"/>
          <p:nvPr/>
        </p:nvSpPr>
        <p:spPr>
          <a:xfrm>
            <a:off x="1504544" y="1934716"/>
            <a:ext cx="3242553" cy="646331"/>
          </a:xfrm>
          <a:prstGeom prst="rect">
            <a:avLst/>
          </a:prstGeom>
          <a:noFill/>
        </p:spPr>
        <p:txBody>
          <a:bodyPr wrap="square" rtlCol="0">
            <a:spAutoFit/>
          </a:bodyPr>
          <a:lstStyle/>
          <a:p>
            <a:r>
              <a:rPr lang="en-GB" dirty="0" smtClean="0"/>
              <a:t>X3V51 Near, there is some space for small HV cables and some FO</a:t>
            </a:r>
            <a:endParaRPr lang="en-GB" dirty="0"/>
          </a:p>
        </p:txBody>
      </p:sp>
    </p:spTree>
    <p:extLst>
      <p:ext uri="{BB962C8B-B14F-4D97-AF65-F5344CB8AC3E}">
        <p14:creationId xmlns:p14="http://schemas.microsoft.com/office/powerpoint/2010/main" val="1689687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5617" y="0"/>
            <a:ext cx="3503984" cy="4671978"/>
          </a:xfrm>
          <a:prstGeom prst="rect">
            <a:avLst/>
          </a:prstGeom>
        </p:spPr>
      </p:pic>
      <p:sp>
        <p:nvSpPr>
          <p:cNvPr id="5" name="TextBox 4"/>
          <p:cNvSpPr txBox="1"/>
          <p:nvPr/>
        </p:nvSpPr>
        <p:spPr>
          <a:xfrm>
            <a:off x="3326860" y="175099"/>
            <a:ext cx="2645923" cy="646331"/>
          </a:xfrm>
          <a:prstGeom prst="rect">
            <a:avLst/>
          </a:prstGeom>
          <a:noFill/>
        </p:spPr>
        <p:txBody>
          <a:bodyPr wrap="square" rtlCol="0">
            <a:spAutoFit/>
          </a:bodyPr>
          <a:lstStyle/>
          <a:p>
            <a:r>
              <a:rPr lang="en-GB" dirty="0" smtClean="0"/>
              <a:t>YE 1 Main Patch Panel (PP) for HV and OF</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6187" y="4065620"/>
            <a:ext cx="3631660" cy="272374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289" y="1163537"/>
            <a:ext cx="3803920" cy="5071893"/>
          </a:xfrm>
          <a:prstGeom prst="rect">
            <a:avLst/>
          </a:prstGeom>
        </p:spPr>
      </p:pic>
    </p:spTree>
    <p:extLst>
      <p:ext uri="{BB962C8B-B14F-4D97-AF65-F5344CB8AC3E}">
        <p14:creationId xmlns:p14="http://schemas.microsoft.com/office/powerpoint/2010/main" val="1585962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flipH="1">
            <a:off x="5427949" y="1628519"/>
            <a:ext cx="11758" cy="4027201"/>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24000" y="-7559"/>
            <a:ext cx="9144000" cy="595473"/>
          </a:xfrm>
          <a:solidFill>
            <a:schemeClr val="tx2"/>
          </a:solidFill>
        </p:spPr>
        <p:txBody>
          <a:bodyPr>
            <a:normAutofit fontScale="90000"/>
          </a:bodyPr>
          <a:lstStyle/>
          <a:p>
            <a:r>
              <a:rPr lang="en-US" dirty="0" smtClean="0">
                <a:solidFill>
                  <a:schemeClr val="bg1"/>
                </a:solidFill>
              </a:rPr>
              <a:t>HV cables</a:t>
            </a:r>
            <a:endParaRPr lang="en-US" dirty="0">
              <a:solidFill>
                <a:schemeClr val="bg1"/>
              </a:solidFill>
            </a:endParaRPr>
          </a:p>
        </p:txBody>
      </p:sp>
      <p:sp>
        <p:nvSpPr>
          <p:cNvPr id="4" name="Rectangle 3"/>
          <p:cNvSpPr/>
          <p:nvPr/>
        </p:nvSpPr>
        <p:spPr>
          <a:xfrm>
            <a:off x="4392870" y="3000451"/>
            <a:ext cx="1787648" cy="549348"/>
          </a:xfrm>
          <a:prstGeom prst="rect">
            <a:avLst/>
          </a:prstGeom>
          <a:solidFill>
            <a:schemeClr val="accent1">
              <a:alpha val="5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prstClr val="white"/>
                </a:solidFill>
              </a:rPr>
              <a:t/>
            </a:r>
            <a:br>
              <a:rPr lang="en-US" sz="1200" dirty="0">
                <a:solidFill>
                  <a:prstClr val="white"/>
                </a:solidFill>
              </a:rPr>
            </a:br>
            <a:r>
              <a:rPr lang="en-US" sz="1200" dirty="0">
                <a:solidFill>
                  <a:prstClr val="white"/>
                </a:solidFill>
              </a:rPr>
              <a:t>Umbilical cable : 1 big cable = 10 individual cables</a:t>
            </a:r>
          </a:p>
          <a:p>
            <a:pPr algn="ctr" defTabSz="457200"/>
            <a:endParaRPr lang="en-US" sz="1200" dirty="0">
              <a:solidFill>
                <a:prstClr val="white"/>
              </a:solidFill>
            </a:endParaRPr>
          </a:p>
        </p:txBody>
      </p:sp>
      <p:sp>
        <p:nvSpPr>
          <p:cNvPr id="5" name="Rectangle 4"/>
          <p:cNvSpPr/>
          <p:nvPr/>
        </p:nvSpPr>
        <p:spPr>
          <a:xfrm>
            <a:off x="8826265" y="1628518"/>
            <a:ext cx="952470" cy="6467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prstClr val="white"/>
                </a:solidFill>
              </a:rPr>
              <a:t>UXC</a:t>
            </a:r>
          </a:p>
        </p:txBody>
      </p:sp>
      <p:sp>
        <p:nvSpPr>
          <p:cNvPr id="6" name="Rectangle 5"/>
          <p:cNvSpPr/>
          <p:nvPr/>
        </p:nvSpPr>
        <p:spPr>
          <a:xfrm>
            <a:off x="7597464" y="2307650"/>
            <a:ext cx="417439" cy="20341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prstClr val="white"/>
                </a:solidFill>
              </a:rPr>
              <a:t>YE1</a:t>
            </a:r>
          </a:p>
        </p:txBody>
      </p:sp>
      <p:pic>
        <p:nvPicPr>
          <p:cNvPr id="8" name="Picture 7" descr="Screen Shot 2017-03-30 at 14.44.1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937" y="3510961"/>
            <a:ext cx="547895" cy="1302920"/>
          </a:xfrm>
          <a:prstGeom prst="rect">
            <a:avLst/>
          </a:prstGeom>
        </p:spPr>
      </p:pic>
      <p:sp>
        <p:nvSpPr>
          <p:cNvPr id="9" name="Rectangle 8"/>
          <p:cNvSpPr/>
          <p:nvPr/>
        </p:nvSpPr>
        <p:spPr>
          <a:xfrm>
            <a:off x="3481704" y="1124431"/>
            <a:ext cx="952470" cy="6467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prstClr val="white"/>
                </a:solidFill>
              </a:rPr>
              <a:t>USC</a:t>
            </a:r>
          </a:p>
        </p:txBody>
      </p:sp>
      <p:pic>
        <p:nvPicPr>
          <p:cNvPr id="11" name="Picture 10" descr="Screen Shot 2017-03-30 at 14.46.0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2224761" y="2974838"/>
            <a:ext cx="2168108" cy="307987"/>
          </a:xfrm>
          <a:prstGeom prst="rect">
            <a:avLst/>
          </a:prstGeom>
        </p:spPr>
      </p:pic>
      <p:cxnSp>
        <p:nvCxnSpPr>
          <p:cNvPr id="13" name="Curved Connector 12"/>
          <p:cNvCxnSpPr>
            <a:stCxn id="8" idx="2"/>
          </p:cNvCxnSpPr>
          <p:nvPr/>
        </p:nvCxnSpPr>
        <p:spPr>
          <a:xfrm rot="5400000" flipH="1" flipV="1">
            <a:off x="1683291" y="3644418"/>
            <a:ext cx="1531056" cy="807870"/>
          </a:xfrm>
          <a:prstGeom prst="curvedConnector3">
            <a:avLst>
              <a:gd name="adj1" fmla="val -14931"/>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594981" y="3053727"/>
            <a:ext cx="723851" cy="600164"/>
          </a:xfrm>
          <a:prstGeom prst="rect">
            <a:avLst/>
          </a:prstGeom>
          <a:noFill/>
        </p:spPr>
        <p:txBody>
          <a:bodyPr wrap="none" rtlCol="0">
            <a:spAutoFit/>
          </a:bodyPr>
          <a:lstStyle/>
          <a:p>
            <a:pPr defTabSz="457200"/>
            <a:r>
              <a:rPr lang="en-US" sz="1100" dirty="0">
                <a:solidFill>
                  <a:prstClr val="black"/>
                </a:solidFill>
              </a:rPr>
              <a:t>HV crate</a:t>
            </a:r>
          </a:p>
          <a:p>
            <a:pPr defTabSz="457200"/>
            <a:r>
              <a:rPr lang="en-US" sz="1100" dirty="0">
                <a:solidFill>
                  <a:prstClr val="black"/>
                </a:solidFill>
              </a:rPr>
              <a:t>HV board</a:t>
            </a:r>
          </a:p>
          <a:p>
            <a:pPr defTabSz="457200"/>
            <a:endParaRPr lang="en-US" sz="1100" dirty="0">
              <a:solidFill>
                <a:prstClr val="black"/>
              </a:solidFill>
            </a:endParaRPr>
          </a:p>
        </p:txBody>
      </p:sp>
      <p:sp>
        <p:nvSpPr>
          <p:cNvPr id="16" name="TextBox 15"/>
          <p:cNvSpPr txBox="1"/>
          <p:nvPr/>
        </p:nvSpPr>
        <p:spPr>
          <a:xfrm>
            <a:off x="2464711" y="2707864"/>
            <a:ext cx="1520669" cy="307777"/>
          </a:xfrm>
          <a:prstGeom prst="rect">
            <a:avLst/>
          </a:prstGeom>
          <a:noFill/>
        </p:spPr>
        <p:txBody>
          <a:bodyPr wrap="none" rtlCol="0">
            <a:spAutoFit/>
          </a:bodyPr>
          <a:lstStyle/>
          <a:p>
            <a:pPr defTabSz="457200"/>
            <a:r>
              <a:rPr lang="en-US" sz="1400" dirty="0">
                <a:solidFill>
                  <a:prstClr val="black"/>
                </a:solidFill>
              </a:rPr>
              <a:t>Distribution board</a:t>
            </a:r>
          </a:p>
        </p:txBody>
      </p:sp>
      <p:sp>
        <p:nvSpPr>
          <p:cNvPr id="17" name="TextBox 16"/>
          <p:cNvSpPr txBox="1"/>
          <p:nvPr/>
        </p:nvSpPr>
        <p:spPr>
          <a:xfrm>
            <a:off x="2033127" y="5076357"/>
            <a:ext cx="1134595" cy="307777"/>
          </a:xfrm>
          <a:prstGeom prst="rect">
            <a:avLst/>
          </a:prstGeom>
          <a:noFill/>
          <a:ln>
            <a:solidFill>
              <a:srgbClr val="FF0000"/>
            </a:solidFill>
          </a:ln>
        </p:spPr>
        <p:txBody>
          <a:bodyPr wrap="none" rtlCol="0">
            <a:spAutoFit/>
          </a:bodyPr>
          <a:lstStyle/>
          <a:p>
            <a:pPr defTabSz="457200"/>
            <a:r>
              <a:rPr lang="en-US" sz="1400" dirty="0">
                <a:solidFill>
                  <a:prstClr val="black"/>
                </a:solidFill>
              </a:rPr>
              <a:t>Coaxial cable</a:t>
            </a:r>
          </a:p>
        </p:txBody>
      </p:sp>
      <p:sp>
        <p:nvSpPr>
          <p:cNvPr id="18" name="TextBox 17"/>
          <p:cNvSpPr txBox="1"/>
          <p:nvPr/>
        </p:nvSpPr>
        <p:spPr>
          <a:xfrm>
            <a:off x="2723408" y="2245259"/>
            <a:ext cx="1881421" cy="461665"/>
          </a:xfrm>
          <a:prstGeom prst="rect">
            <a:avLst/>
          </a:prstGeom>
          <a:noFill/>
          <a:ln>
            <a:solidFill>
              <a:srgbClr val="FF6600"/>
            </a:solidFill>
          </a:ln>
        </p:spPr>
        <p:txBody>
          <a:bodyPr wrap="square" rtlCol="0">
            <a:spAutoFit/>
          </a:bodyPr>
          <a:lstStyle/>
          <a:p>
            <a:pPr defTabSz="457200"/>
            <a:r>
              <a:rPr lang="en-US" sz="1200" dirty="0">
                <a:solidFill>
                  <a:prstClr val="black"/>
                </a:solidFill>
              </a:rPr>
              <a:t>On the back : male and female </a:t>
            </a:r>
            <a:r>
              <a:rPr lang="en-US" sz="1200" dirty="0" smtClean="0">
                <a:solidFill>
                  <a:prstClr val="black"/>
                </a:solidFill>
              </a:rPr>
              <a:t>Jupiter connectors </a:t>
            </a:r>
            <a:endParaRPr lang="en-US" sz="1200" dirty="0">
              <a:solidFill>
                <a:prstClr val="black"/>
              </a:solidFill>
            </a:endParaRPr>
          </a:p>
        </p:txBody>
      </p:sp>
      <p:cxnSp>
        <p:nvCxnSpPr>
          <p:cNvPr id="20" name="Curved Connector 19"/>
          <p:cNvCxnSpPr>
            <a:stCxn id="18" idx="3"/>
          </p:cNvCxnSpPr>
          <p:nvPr/>
        </p:nvCxnSpPr>
        <p:spPr>
          <a:xfrm>
            <a:off x="4604828" y="2476091"/>
            <a:ext cx="493872" cy="498746"/>
          </a:xfrm>
          <a:prstGeom prst="curvedConnector2">
            <a:avLst/>
          </a:prstGeom>
          <a:ln>
            <a:solidFill>
              <a:srgbClr val="FF6600"/>
            </a:solidFill>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6956603" y="1768720"/>
            <a:ext cx="1458101" cy="553998"/>
          </a:xfrm>
          <a:prstGeom prst="rect">
            <a:avLst/>
          </a:prstGeom>
          <a:noFill/>
          <a:ln>
            <a:solidFill>
              <a:srgbClr val="E46C0A"/>
            </a:solidFill>
          </a:ln>
        </p:spPr>
        <p:txBody>
          <a:bodyPr wrap="square" rtlCol="0">
            <a:spAutoFit/>
          </a:bodyPr>
          <a:lstStyle/>
          <a:p>
            <a:pPr defTabSz="457200"/>
            <a:r>
              <a:rPr lang="en-US" sz="1000" dirty="0">
                <a:solidFill>
                  <a:prstClr val="black"/>
                </a:solidFill>
              </a:rPr>
              <a:t>Patch panel: </a:t>
            </a:r>
            <a:r>
              <a:rPr lang="en-US" sz="1000" dirty="0">
                <a:solidFill>
                  <a:srgbClr val="000000"/>
                </a:solidFill>
                <a:ea typeface="Lucida Grande"/>
                <a:cs typeface="Lucida Grande"/>
              </a:rPr>
              <a:t>HV </a:t>
            </a:r>
            <a:r>
              <a:rPr lang="en-US" sz="1000" dirty="0" smtClean="0">
                <a:solidFill>
                  <a:srgbClr val="000000"/>
                </a:solidFill>
                <a:ea typeface="Lucida Grande"/>
                <a:cs typeface="Lucida Grande"/>
              </a:rPr>
              <a:t>CPE Jupiter </a:t>
            </a:r>
            <a:r>
              <a:rPr lang="en-US" sz="1000" dirty="0">
                <a:solidFill>
                  <a:srgbClr val="000000"/>
                </a:solidFill>
                <a:ea typeface="Lucida Grande"/>
                <a:cs typeface="Lucida Grande"/>
              </a:rPr>
              <a:t>connectors female/male</a:t>
            </a:r>
            <a:endParaRPr lang="en-US" sz="1000" dirty="0">
              <a:solidFill>
                <a:prstClr val="black"/>
              </a:solidFill>
            </a:endParaRPr>
          </a:p>
        </p:txBody>
      </p:sp>
      <p:cxnSp>
        <p:nvCxnSpPr>
          <p:cNvPr id="25" name="Curved Connector 24"/>
          <p:cNvCxnSpPr>
            <a:stCxn id="4" idx="3"/>
          </p:cNvCxnSpPr>
          <p:nvPr/>
        </p:nvCxnSpPr>
        <p:spPr>
          <a:xfrm flipV="1">
            <a:off x="6180519" y="2321507"/>
            <a:ext cx="1416945" cy="953618"/>
          </a:xfrm>
          <a:prstGeom prst="curvedConnector3">
            <a:avLst>
              <a:gd name="adj1" fmla="val 50000"/>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Curved Connector 31"/>
          <p:cNvCxnSpPr/>
          <p:nvPr/>
        </p:nvCxnSpPr>
        <p:spPr>
          <a:xfrm rot="16200000" flipH="1">
            <a:off x="3893035" y="2797722"/>
            <a:ext cx="310262" cy="125575"/>
          </a:xfrm>
          <a:prstGeom prst="curvedConnector3">
            <a:avLst>
              <a:gd name="adj1" fmla="val 50000"/>
            </a:avLst>
          </a:prstGeom>
          <a:ln>
            <a:solidFill>
              <a:srgbClr val="FF6600"/>
            </a:solidFill>
          </a:ln>
        </p:spPr>
        <p:style>
          <a:lnRef idx="2">
            <a:schemeClr val="accent1"/>
          </a:lnRef>
          <a:fillRef idx="0">
            <a:schemeClr val="accent1"/>
          </a:fillRef>
          <a:effectRef idx="1">
            <a:schemeClr val="accent1"/>
          </a:effectRef>
          <a:fontRef idx="minor">
            <a:schemeClr val="tx1"/>
          </a:fontRef>
        </p:style>
      </p:cxnSp>
      <p:sp>
        <p:nvSpPr>
          <p:cNvPr id="45" name="Trapezoid 44"/>
          <p:cNvSpPr/>
          <p:nvPr/>
        </p:nvSpPr>
        <p:spPr>
          <a:xfrm rot="5400000">
            <a:off x="8626364" y="2786602"/>
            <a:ext cx="857932" cy="992449"/>
          </a:xfrm>
          <a:prstGeom prst="trapezoid">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47" name="Curved Connector 46"/>
          <p:cNvCxnSpPr/>
          <p:nvPr/>
        </p:nvCxnSpPr>
        <p:spPr>
          <a:xfrm rot="16200000" flipH="1">
            <a:off x="7913968" y="2408588"/>
            <a:ext cx="746074" cy="544202"/>
          </a:xfrm>
          <a:prstGeom prst="curvedConnector3">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2033127" y="5896302"/>
            <a:ext cx="7581499" cy="369332"/>
          </a:xfrm>
          <a:prstGeom prst="rect">
            <a:avLst/>
          </a:prstGeom>
          <a:solidFill>
            <a:srgbClr val="FFC000"/>
          </a:solidFill>
        </p:spPr>
        <p:txBody>
          <a:bodyPr wrap="none" rtlCol="0">
            <a:spAutoFit/>
          </a:bodyPr>
          <a:lstStyle/>
          <a:p>
            <a:pPr defTabSz="457200"/>
            <a:r>
              <a:rPr lang="en-US" dirty="0">
                <a:solidFill>
                  <a:prstClr val="black"/>
                </a:solidFill>
              </a:rPr>
              <a:t>Umbilical has </a:t>
            </a:r>
            <a:r>
              <a:rPr lang="en-US" dirty="0" smtClean="0">
                <a:solidFill>
                  <a:prstClr val="black"/>
                </a:solidFill>
              </a:rPr>
              <a:t>“Jupiter” or equivalent coaxial connector throughout at each end</a:t>
            </a:r>
            <a:endParaRPr lang="en-US" dirty="0">
              <a:solidFill>
                <a:prstClr val="black"/>
              </a:solidFill>
            </a:endParaRPr>
          </a:p>
        </p:txBody>
      </p:sp>
      <p:sp>
        <p:nvSpPr>
          <p:cNvPr id="50" name="TextBox 49"/>
          <p:cNvSpPr txBox="1"/>
          <p:nvPr/>
        </p:nvSpPr>
        <p:spPr>
          <a:xfrm>
            <a:off x="8417998" y="2563300"/>
            <a:ext cx="2157963" cy="246221"/>
          </a:xfrm>
          <a:prstGeom prst="rect">
            <a:avLst/>
          </a:prstGeom>
          <a:noFill/>
          <a:ln>
            <a:solidFill>
              <a:schemeClr val="accent5">
                <a:lumMod val="75000"/>
              </a:schemeClr>
            </a:solidFill>
          </a:ln>
        </p:spPr>
        <p:txBody>
          <a:bodyPr wrap="none" rtlCol="0">
            <a:spAutoFit/>
          </a:bodyPr>
          <a:lstStyle/>
          <a:p>
            <a:pPr defTabSz="457200"/>
            <a:r>
              <a:rPr lang="en-US" sz="1000" dirty="0">
                <a:solidFill>
                  <a:prstClr val="black"/>
                </a:solidFill>
              </a:rPr>
              <a:t>HV </a:t>
            </a:r>
            <a:r>
              <a:rPr lang="en-US" sz="1000" dirty="0" smtClean="0">
                <a:solidFill>
                  <a:prstClr val="black"/>
                </a:solidFill>
              </a:rPr>
              <a:t>coaxial cable </a:t>
            </a:r>
            <a:r>
              <a:rPr lang="en-US" sz="1000" dirty="0">
                <a:solidFill>
                  <a:prstClr val="black"/>
                </a:solidFill>
              </a:rPr>
              <a:t>: CPE </a:t>
            </a:r>
            <a:r>
              <a:rPr lang="en-US" sz="1000" dirty="0" smtClean="0">
                <a:solidFill>
                  <a:prstClr val="black"/>
                </a:solidFill>
              </a:rPr>
              <a:t>Jupiter CH-side </a:t>
            </a:r>
            <a:endParaRPr lang="en-US" sz="1000" dirty="0">
              <a:solidFill>
                <a:prstClr val="black"/>
              </a:solidFill>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7" y="0"/>
            <a:ext cx="2064944" cy="2753259"/>
          </a:xfrm>
          <a:prstGeom prst="rect">
            <a:avLst/>
          </a:prstGeom>
        </p:spPr>
      </p:pic>
    </p:spTree>
    <p:extLst>
      <p:ext uri="{BB962C8B-B14F-4D97-AF65-F5344CB8AC3E}">
        <p14:creationId xmlns:p14="http://schemas.microsoft.com/office/powerpoint/2010/main" val="1234539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851104" cy="1138138"/>
          </a:xfrm>
        </p:spPr>
        <p:txBody>
          <a:bodyPr>
            <a:normAutofit/>
          </a:bodyPr>
          <a:lstStyle/>
          <a:p>
            <a:r>
              <a:rPr lang="en-US" sz="3200" dirty="0"/>
              <a:t>The path is clear and we have the cable. This is a big job</a:t>
            </a:r>
            <a:endParaRPr lang="en-GB"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91545" y="1484784"/>
            <a:ext cx="3881405" cy="2911054"/>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819531" y="2734644"/>
            <a:ext cx="4238240" cy="317868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9657" y="3568003"/>
            <a:ext cx="4543195" cy="2838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616280" y="3383337"/>
            <a:ext cx="1656184" cy="369332"/>
          </a:xfrm>
          <a:prstGeom prst="rect">
            <a:avLst/>
          </a:prstGeom>
          <a:solidFill>
            <a:schemeClr val="accent5">
              <a:lumMod val="60000"/>
              <a:lumOff val="40000"/>
            </a:schemeClr>
          </a:solidFill>
        </p:spPr>
        <p:txBody>
          <a:bodyPr wrap="square" rtlCol="0">
            <a:spAutoFit/>
          </a:bodyPr>
          <a:lstStyle/>
          <a:p>
            <a:r>
              <a:rPr lang="en-US" dirty="0" err="1">
                <a:solidFill>
                  <a:prstClr val="black"/>
                </a:solidFill>
              </a:rPr>
              <a:t>Approx</a:t>
            </a:r>
            <a:r>
              <a:rPr lang="en-US" dirty="0">
                <a:solidFill>
                  <a:prstClr val="black"/>
                </a:solidFill>
              </a:rPr>
              <a:t> 1.5km</a:t>
            </a:r>
            <a:endParaRPr lang="en-GB" dirty="0">
              <a:solidFill>
                <a:prstClr val="black"/>
              </a:solidFill>
            </a:endParaRPr>
          </a:p>
        </p:txBody>
      </p:sp>
      <p:sp>
        <p:nvSpPr>
          <p:cNvPr id="7" name="TextBox 6"/>
          <p:cNvSpPr txBox="1"/>
          <p:nvPr/>
        </p:nvSpPr>
        <p:spPr>
          <a:xfrm>
            <a:off x="2243572" y="5589241"/>
            <a:ext cx="1512168" cy="646331"/>
          </a:xfrm>
          <a:prstGeom prst="rect">
            <a:avLst/>
          </a:prstGeom>
          <a:solidFill>
            <a:schemeClr val="accent5">
              <a:lumMod val="60000"/>
              <a:lumOff val="40000"/>
            </a:schemeClr>
          </a:solidFill>
        </p:spPr>
        <p:txBody>
          <a:bodyPr wrap="square" rtlCol="0">
            <a:spAutoFit/>
          </a:bodyPr>
          <a:lstStyle/>
          <a:p>
            <a:r>
              <a:rPr lang="en-US" dirty="0">
                <a:solidFill>
                  <a:prstClr val="black"/>
                </a:solidFill>
              </a:rPr>
              <a:t>Cable length 57-90m</a:t>
            </a:r>
            <a:endParaRPr lang="en-GB" dirty="0">
              <a:solidFill>
                <a:prstClr val="black"/>
              </a:solidFill>
            </a:endParaRPr>
          </a:p>
        </p:txBody>
      </p:sp>
    </p:spTree>
    <p:extLst>
      <p:ext uri="{BB962C8B-B14F-4D97-AF65-F5344CB8AC3E}">
        <p14:creationId xmlns:p14="http://schemas.microsoft.com/office/powerpoint/2010/main" val="1754330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But it gets worse in the last 5% of the path length</a:t>
            </a:r>
            <a:endParaRPr lang="en-GB"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370475" y="2033845"/>
            <a:ext cx="4968554" cy="372641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4072" y="1412776"/>
            <a:ext cx="3374144" cy="253060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440149" y="4437112"/>
            <a:ext cx="2606059" cy="1954544"/>
          </a:xfrm>
          <a:prstGeom prst="rect">
            <a:avLst/>
          </a:prstGeom>
        </p:spPr>
      </p:pic>
      <p:sp>
        <p:nvSpPr>
          <p:cNvPr id="7" name="TextBox 6"/>
          <p:cNvSpPr txBox="1"/>
          <p:nvPr/>
        </p:nvSpPr>
        <p:spPr>
          <a:xfrm>
            <a:off x="2606282" y="5085184"/>
            <a:ext cx="1944216" cy="923330"/>
          </a:xfrm>
          <a:prstGeom prst="rect">
            <a:avLst/>
          </a:prstGeom>
          <a:solidFill>
            <a:schemeClr val="accent6">
              <a:lumMod val="40000"/>
              <a:lumOff val="60000"/>
            </a:schemeClr>
          </a:solidFill>
        </p:spPr>
        <p:txBody>
          <a:bodyPr wrap="square" rtlCol="0">
            <a:spAutoFit/>
          </a:bodyPr>
          <a:lstStyle/>
          <a:p>
            <a:r>
              <a:rPr lang="en-US" dirty="0">
                <a:solidFill>
                  <a:prstClr val="black"/>
                </a:solidFill>
              </a:rPr>
              <a:t>The Main Cable chains in X0 under CMS</a:t>
            </a:r>
            <a:endParaRPr lang="en-GB" dirty="0">
              <a:solidFill>
                <a:prstClr val="black"/>
              </a:solidFill>
            </a:endParaRPr>
          </a:p>
        </p:txBody>
      </p:sp>
      <p:sp>
        <p:nvSpPr>
          <p:cNvPr id="8" name="TextBox 7"/>
          <p:cNvSpPr txBox="1"/>
          <p:nvPr/>
        </p:nvSpPr>
        <p:spPr>
          <a:xfrm>
            <a:off x="6384032" y="3140969"/>
            <a:ext cx="2160240" cy="646331"/>
          </a:xfrm>
          <a:prstGeom prst="rect">
            <a:avLst/>
          </a:prstGeom>
          <a:solidFill>
            <a:schemeClr val="accent5">
              <a:lumMod val="60000"/>
              <a:lumOff val="40000"/>
            </a:schemeClr>
          </a:solidFill>
        </p:spPr>
        <p:txBody>
          <a:bodyPr wrap="square" rtlCol="0">
            <a:spAutoFit/>
          </a:bodyPr>
          <a:lstStyle/>
          <a:p>
            <a:r>
              <a:rPr lang="en-US" dirty="0">
                <a:solidFill>
                  <a:prstClr val="black"/>
                </a:solidFill>
              </a:rPr>
              <a:t>Clamp of thee Cable under PP YE1</a:t>
            </a:r>
            <a:endParaRPr lang="en-GB" dirty="0">
              <a:solidFill>
                <a:prstClr val="black"/>
              </a:solidFill>
            </a:endParaRPr>
          </a:p>
        </p:txBody>
      </p:sp>
      <p:sp>
        <p:nvSpPr>
          <p:cNvPr id="9" name="TextBox 8"/>
          <p:cNvSpPr txBox="1"/>
          <p:nvPr/>
        </p:nvSpPr>
        <p:spPr>
          <a:xfrm>
            <a:off x="6735622" y="5685349"/>
            <a:ext cx="1584177" cy="646331"/>
          </a:xfrm>
          <a:prstGeom prst="rect">
            <a:avLst/>
          </a:prstGeom>
          <a:solidFill>
            <a:schemeClr val="accent5">
              <a:lumMod val="60000"/>
              <a:lumOff val="40000"/>
            </a:schemeClr>
          </a:solidFill>
        </p:spPr>
        <p:txBody>
          <a:bodyPr wrap="square" rtlCol="0">
            <a:spAutoFit/>
          </a:bodyPr>
          <a:lstStyle/>
          <a:p>
            <a:r>
              <a:rPr lang="en-US" dirty="0">
                <a:solidFill>
                  <a:prstClr val="black"/>
                </a:solidFill>
              </a:rPr>
              <a:t>Access to rear of the PP</a:t>
            </a:r>
            <a:endParaRPr lang="en-GB" dirty="0">
              <a:solidFill>
                <a:prstClr val="black"/>
              </a:solidFill>
            </a:endParaRPr>
          </a:p>
        </p:txBody>
      </p:sp>
    </p:spTree>
    <p:extLst>
      <p:ext uri="{BB962C8B-B14F-4D97-AF65-F5344CB8AC3E}">
        <p14:creationId xmlns:p14="http://schemas.microsoft.com/office/powerpoint/2010/main" val="986420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4707" y="622570"/>
            <a:ext cx="3954293" cy="5272391"/>
          </a:xfrm>
          <a:prstGeom prst="rect">
            <a:avLst/>
          </a:prstGeom>
        </p:spPr>
      </p:pic>
      <p:sp>
        <p:nvSpPr>
          <p:cNvPr id="5" name="TextBox 4"/>
          <p:cNvSpPr txBox="1"/>
          <p:nvPr/>
        </p:nvSpPr>
        <p:spPr>
          <a:xfrm>
            <a:off x="535849" y="1412789"/>
            <a:ext cx="4645362" cy="1200329"/>
          </a:xfrm>
          <a:prstGeom prst="rect">
            <a:avLst/>
          </a:prstGeom>
          <a:noFill/>
        </p:spPr>
        <p:txBody>
          <a:bodyPr wrap="square" rtlCol="0">
            <a:spAutoFit/>
          </a:bodyPr>
          <a:lstStyle/>
          <a:p>
            <a:r>
              <a:rPr lang="en-GB" dirty="0" smtClean="0"/>
              <a:t>LV Power for both RE4/1 and RE3/1 will be taken from the presently installed crates  and modules. Re-cabling to liberate these 2 modules will require PP space</a:t>
            </a:r>
            <a:endParaRPr lang="en-GB" dirty="0"/>
          </a:p>
        </p:txBody>
      </p:sp>
      <p:sp>
        <p:nvSpPr>
          <p:cNvPr id="6" name="TextBox 5"/>
          <p:cNvSpPr txBox="1"/>
          <p:nvPr/>
        </p:nvSpPr>
        <p:spPr>
          <a:xfrm>
            <a:off x="6613998" y="272534"/>
            <a:ext cx="1138136" cy="369332"/>
          </a:xfrm>
          <a:prstGeom prst="rect">
            <a:avLst/>
          </a:prstGeom>
          <a:noFill/>
        </p:spPr>
        <p:txBody>
          <a:bodyPr wrap="square" rtlCol="0">
            <a:spAutoFit/>
          </a:bodyPr>
          <a:lstStyle/>
          <a:p>
            <a:r>
              <a:rPr lang="en-GB" dirty="0" smtClean="0"/>
              <a:t>X3A51</a:t>
            </a: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8530" y="2843696"/>
            <a:ext cx="2624539" cy="3499385"/>
          </a:xfrm>
          <a:prstGeom prst="rect">
            <a:avLst/>
          </a:prstGeom>
        </p:spPr>
      </p:pic>
      <p:sp>
        <p:nvSpPr>
          <p:cNvPr id="2" name="TextBox 1"/>
          <p:cNvSpPr txBox="1"/>
          <p:nvPr/>
        </p:nvSpPr>
        <p:spPr>
          <a:xfrm>
            <a:off x="1173450" y="328004"/>
            <a:ext cx="3467741" cy="646331"/>
          </a:xfrm>
          <a:prstGeom prst="rect">
            <a:avLst/>
          </a:prstGeom>
          <a:noFill/>
        </p:spPr>
        <p:txBody>
          <a:bodyPr wrap="square" rtlCol="0">
            <a:spAutoFit/>
          </a:bodyPr>
          <a:lstStyle/>
          <a:p>
            <a:r>
              <a:rPr lang="en-GB" sz="3600" dirty="0" smtClean="0"/>
              <a:t>LV Power System</a:t>
            </a:r>
            <a:endParaRPr lang="en-GB" sz="3600" dirty="0"/>
          </a:p>
        </p:txBody>
      </p:sp>
    </p:spTree>
    <p:extLst>
      <p:ext uri="{BB962C8B-B14F-4D97-AF65-F5344CB8AC3E}">
        <p14:creationId xmlns:p14="http://schemas.microsoft.com/office/powerpoint/2010/main" val="3253012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5255" y="1060314"/>
            <a:ext cx="3560324" cy="4747098"/>
          </a:xfrm>
          <a:prstGeom prst="rect">
            <a:avLst/>
          </a:prstGeom>
        </p:spPr>
      </p:pic>
      <p:sp>
        <p:nvSpPr>
          <p:cNvPr id="5" name="TextBox 4"/>
          <p:cNvSpPr txBox="1"/>
          <p:nvPr/>
        </p:nvSpPr>
        <p:spPr>
          <a:xfrm>
            <a:off x="208311" y="2478622"/>
            <a:ext cx="6727947" cy="2031325"/>
          </a:xfrm>
          <a:prstGeom prst="rect">
            <a:avLst/>
          </a:prstGeom>
          <a:noFill/>
        </p:spPr>
        <p:txBody>
          <a:bodyPr wrap="square" rtlCol="0">
            <a:spAutoFit/>
          </a:bodyPr>
          <a:lstStyle/>
          <a:p>
            <a:r>
              <a:rPr lang="en-GB" dirty="0" smtClean="0"/>
              <a:t>Cooling Mini Manifold for RE4/1 </a:t>
            </a:r>
            <a:r>
              <a:rPr lang="en-GB" dirty="0" smtClean="0"/>
              <a:t>cooling to which “T”s and flow restrictors will be added to supply the 9 channels. Hosing from the mini manifolds directly all the way to the RE4/1 will simplify the installation. </a:t>
            </a:r>
          </a:p>
          <a:p>
            <a:endParaRPr lang="en-GB" dirty="0"/>
          </a:p>
          <a:p>
            <a:r>
              <a:rPr lang="en-GB" dirty="0" smtClean="0"/>
              <a:t>The RE3/1 system will be a taken off from the RE3/2s, two RE3/2s for one RE3/1 using the flexible hoses as shown opposite.</a:t>
            </a:r>
            <a:endParaRPr lang="en-GB" dirty="0"/>
          </a:p>
        </p:txBody>
      </p:sp>
      <p:sp>
        <p:nvSpPr>
          <p:cNvPr id="7" name="TextBox 6"/>
          <p:cNvSpPr txBox="1"/>
          <p:nvPr/>
        </p:nvSpPr>
        <p:spPr>
          <a:xfrm>
            <a:off x="3245708" y="537094"/>
            <a:ext cx="2899719" cy="523220"/>
          </a:xfrm>
          <a:prstGeom prst="rect">
            <a:avLst/>
          </a:prstGeom>
          <a:noFill/>
        </p:spPr>
        <p:txBody>
          <a:bodyPr wrap="square" rtlCol="0">
            <a:spAutoFit/>
          </a:bodyPr>
          <a:lstStyle/>
          <a:p>
            <a:r>
              <a:rPr lang="en-GB" sz="2800" dirty="0" smtClean="0"/>
              <a:t>Cooling system</a:t>
            </a:r>
            <a:endParaRPr lang="en-GB" sz="2800" dirty="0"/>
          </a:p>
        </p:txBody>
      </p:sp>
      <p:sp>
        <p:nvSpPr>
          <p:cNvPr id="8" name="TextBox 7"/>
          <p:cNvSpPr txBox="1"/>
          <p:nvPr/>
        </p:nvSpPr>
        <p:spPr>
          <a:xfrm>
            <a:off x="1606377" y="1392195"/>
            <a:ext cx="4629665" cy="939113"/>
          </a:xfrm>
          <a:prstGeom prst="rect">
            <a:avLst/>
          </a:prstGeom>
          <a:noFill/>
        </p:spPr>
        <p:txBody>
          <a:bodyPr wrap="square" rtlCol="0">
            <a:spAutoFit/>
          </a:bodyPr>
          <a:lstStyle/>
          <a:p>
            <a:r>
              <a:rPr lang="en-GB" dirty="0" smtClean="0"/>
              <a:t>The power loads on the cooling system are not so large so extensions of the present system should give approx. 0.1deg C increase.</a:t>
            </a:r>
            <a:endParaRPr lang="en-GB" dirty="0"/>
          </a:p>
        </p:txBody>
      </p:sp>
      <p:pic>
        <p:nvPicPr>
          <p:cNvPr id="10" name="Picture 9"/>
          <p:cNvPicPr>
            <a:picLocks noChangeAspect="1"/>
          </p:cNvPicPr>
          <p:nvPr/>
        </p:nvPicPr>
        <p:blipFill>
          <a:blip r:embed="rId3"/>
          <a:stretch>
            <a:fillRect/>
          </a:stretch>
        </p:blipFill>
        <p:spPr>
          <a:xfrm>
            <a:off x="1072394" y="4652873"/>
            <a:ext cx="5697630" cy="1684907"/>
          </a:xfrm>
          <a:prstGeom prst="rect">
            <a:avLst/>
          </a:prstGeom>
        </p:spPr>
      </p:pic>
    </p:spTree>
    <p:extLst>
      <p:ext uri="{BB962C8B-B14F-4D97-AF65-F5344CB8AC3E}">
        <p14:creationId xmlns:p14="http://schemas.microsoft.com/office/powerpoint/2010/main" val="4161739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55771" y="1193760"/>
            <a:ext cx="3910519" cy="2585323"/>
          </a:xfrm>
          <a:prstGeom prst="rect">
            <a:avLst/>
          </a:prstGeom>
          <a:noFill/>
        </p:spPr>
        <p:txBody>
          <a:bodyPr wrap="square" rtlCol="0">
            <a:spAutoFit/>
          </a:bodyPr>
          <a:lstStyle/>
          <a:p>
            <a:r>
              <a:rPr lang="en-GB" dirty="0" smtClean="0"/>
              <a:t>The gas system remains un-changed in that the gas racks not modified nor are there any additions. Re-piping of RE3 will be required.</a:t>
            </a:r>
          </a:p>
          <a:p>
            <a:endParaRPr lang="en-GB" dirty="0"/>
          </a:p>
          <a:p>
            <a:r>
              <a:rPr lang="en-GB" dirty="0" smtClean="0"/>
              <a:t>Given the few, 6, channels available for 1 station parallel gas flow is proposed for both the 3 channels on one channel and also the top and bottom gaps.</a:t>
            </a:r>
            <a:endParaRPr lang="en-GB" dirty="0"/>
          </a:p>
        </p:txBody>
      </p:sp>
      <p:sp>
        <p:nvSpPr>
          <p:cNvPr id="6" name="TextBox 5"/>
          <p:cNvSpPr txBox="1"/>
          <p:nvPr/>
        </p:nvSpPr>
        <p:spPr>
          <a:xfrm>
            <a:off x="3414511" y="4439640"/>
            <a:ext cx="4406630" cy="1754326"/>
          </a:xfrm>
          <a:prstGeom prst="rect">
            <a:avLst/>
          </a:prstGeom>
          <a:solidFill>
            <a:srgbClr val="FFC000"/>
          </a:solidFill>
        </p:spPr>
        <p:txBody>
          <a:bodyPr wrap="square" rtlCol="0">
            <a:spAutoFit/>
          </a:bodyPr>
          <a:lstStyle/>
          <a:p>
            <a:r>
              <a:rPr lang="en-GB" dirty="0" smtClean="0"/>
              <a:t>An example of a two channel impedance distribution for RE4 SMs. For RE3/1 and RE4/1 will require 3 or 6 channel impedance distributors. These are </a:t>
            </a:r>
            <a:r>
              <a:rPr lang="en-GB" dirty="0" err="1" smtClean="0"/>
              <a:t>Alu</a:t>
            </a:r>
            <a:r>
              <a:rPr lang="en-GB" dirty="0" smtClean="0"/>
              <a:t> enclosures with unions and SS piping, not rocket science </a:t>
            </a:r>
            <a:r>
              <a:rPr lang="en-GB" dirty="0" smtClean="0"/>
              <a:t>! But they take space on the periphery.</a:t>
            </a:r>
            <a:endParaRPr lang="en-GB" dirty="0"/>
          </a:p>
        </p:txBody>
      </p:sp>
      <p:sp>
        <p:nvSpPr>
          <p:cNvPr id="7" name="TextBox 6"/>
          <p:cNvSpPr txBox="1"/>
          <p:nvPr/>
        </p:nvSpPr>
        <p:spPr>
          <a:xfrm>
            <a:off x="1770434" y="262646"/>
            <a:ext cx="2509736" cy="646331"/>
          </a:xfrm>
          <a:prstGeom prst="rect">
            <a:avLst/>
          </a:prstGeom>
          <a:noFill/>
        </p:spPr>
        <p:txBody>
          <a:bodyPr wrap="square" rtlCol="0">
            <a:spAutoFit/>
          </a:bodyPr>
          <a:lstStyle/>
          <a:p>
            <a:r>
              <a:rPr lang="en-GB" sz="3600" dirty="0" smtClean="0"/>
              <a:t>Gas system</a:t>
            </a:r>
            <a:endParaRPr lang="en-GB" sz="36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309709" y="1606379"/>
            <a:ext cx="4091460" cy="3068595"/>
          </a:xfrm>
          <a:prstGeom prst="rect">
            <a:avLst/>
          </a:prstGeom>
        </p:spPr>
      </p:pic>
      <p:cxnSp>
        <p:nvCxnSpPr>
          <p:cNvPr id="9" name="Straight Arrow Connector 8"/>
          <p:cNvCxnSpPr>
            <a:stCxn id="6" idx="3"/>
          </p:cNvCxnSpPr>
          <p:nvPr/>
        </p:nvCxnSpPr>
        <p:spPr>
          <a:xfrm flipV="1">
            <a:off x="7821141" y="2998574"/>
            <a:ext cx="907112" cy="2318229"/>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494" y="180949"/>
            <a:ext cx="2601310" cy="346841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660" y="3779083"/>
            <a:ext cx="2251735" cy="3002314"/>
          </a:xfrm>
          <a:prstGeom prst="rect">
            <a:avLst/>
          </a:prstGeom>
        </p:spPr>
      </p:pic>
    </p:spTree>
    <p:extLst>
      <p:ext uri="{BB962C8B-B14F-4D97-AF65-F5344CB8AC3E}">
        <p14:creationId xmlns:p14="http://schemas.microsoft.com/office/powerpoint/2010/main" val="1234164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p:txBody>
          <a:bodyPr/>
          <a:lstStyle/>
          <a:p>
            <a:r>
              <a:rPr lang="en-GB" dirty="0" smtClean="0"/>
              <a:t>RE3/1 is well on the way.</a:t>
            </a:r>
          </a:p>
          <a:p>
            <a:r>
              <a:rPr lang="en-GB" dirty="0" smtClean="0"/>
              <a:t>Re4/1 volume is less well defined, to be worked/studied if possible </a:t>
            </a:r>
            <a:r>
              <a:rPr lang="en-GB" dirty="0" err="1" smtClean="0"/>
              <a:t>insitu</a:t>
            </a:r>
            <a:endParaRPr lang="en-GB" dirty="0" smtClean="0"/>
          </a:p>
          <a:p>
            <a:r>
              <a:rPr lang="en-GB" dirty="0" smtClean="0"/>
              <a:t>We will have to work hard to ensure that IO allows the HV cables and FOs to pass through the Mini and Main Cable chains.</a:t>
            </a:r>
          </a:p>
          <a:p>
            <a:r>
              <a:rPr lang="en-GB" dirty="0" smtClean="0"/>
              <a:t>The gas system distribution from the Gas rack will need detail conception and design.</a:t>
            </a:r>
            <a:endParaRPr lang="en-GB" dirty="0" smtClean="0"/>
          </a:p>
          <a:p>
            <a:endParaRPr lang="en-GB" dirty="0"/>
          </a:p>
        </p:txBody>
      </p:sp>
    </p:spTree>
    <p:extLst>
      <p:ext uri="{BB962C8B-B14F-4D97-AF65-F5344CB8AC3E}">
        <p14:creationId xmlns:p14="http://schemas.microsoft.com/office/powerpoint/2010/main" val="3636826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90672" y="2568102"/>
            <a:ext cx="5311302" cy="1754326"/>
          </a:xfrm>
          <a:prstGeom prst="rect">
            <a:avLst/>
          </a:prstGeom>
          <a:noFill/>
        </p:spPr>
        <p:txBody>
          <a:bodyPr wrap="square" rtlCol="0">
            <a:spAutoFit/>
          </a:bodyPr>
          <a:lstStyle/>
          <a:p>
            <a:r>
              <a:rPr lang="en-GB" dirty="0" smtClean="0"/>
              <a:t>All drawings and numerous slides are done by Elena.</a:t>
            </a:r>
          </a:p>
          <a:p>
            <a:endParaRPr lang="en-GB" dirty="0" smtClean="0"/>
          </a:p>
          <a:p>
            <a:r>
              <a:rPr lang="en-GB" dirty="0" smtClean="0"/>
              <a:t>She has to continue as this is the development phase and the detailing will follow as the final design is approached. Continual changes will be made as we move along this path.</a:t>
            </a:r>
          </a:p>
        </p:txBody>
      </p:sp>
    </p:spTree>
    <p:extLst>
      <p:ext uri="{BB962C8B-B14F-4D97-AF65-F5344CB8AC3E}">
        <p14:creationId xmlns:p14="http://schemas.microsoft.com/office/powerpoint/2010/main" val="3243242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51724" y="1473421"/>
            <a:ext cx="832207" cy="369332"/>
          </a:xfrm>
          <a:prstGeom prst="rect">
            <a:avLst/>
          </a:prstGeom>
          <a:solidFill>
            <a:srgbClr val="FFC000"/>
          </a:solidFill>
        </p:spPr>
        <p:txBody>
          <a:bodyPr wrap="square" rtlCol="0">
            <a:spAutoFit/>
          </a:bodyPr>
          <a:lstStyle/>
          <a:p>
            <a:r>
              <a:rPr lang="en-GB" dirty="0" smtClean="0"/>
              <a:t>RE4/1 </a:t>
            </a:r>
            <a:endParaRPr lang="en-GB" dirty="0"/>
          </a:p>
        </p:txBody>
      </p:sp>
      <p:sp>
        <p:nvSpPr>
          <p:cNvPr id="6" name="TextBox 5"/>
          <p:cNvSpPr txBox="1"/>
          <p:nvPr/>
        </p:nvSpPr>
        <p:spPr>
          <a:xfrm>
            <a:off x="3635621" y="4912467"/>
            <a:ext cx="832207" cy="369332"/>
          </a:xfrm>
          <a:prstGeom prst="rect">
            <a:avLst/>
          </a:prstGeom>
          <a:solidFill>
            <a:srgbClr val="FFC000"/>
          </a:solidFill>
        </p:spPr>
        <p:txBody>
          <a:bodyPr wrap="square" rtlCol="0">
            <a:spAutoFit/>
          </a:bodyPr>
          <a:lstStyle/>
          <a:p>
            <a:r>
              <a:rPr lang="en-GB" dirty="0" smtClean="0"/>
              <a:t>RE3/1 </a:t>
            </a:r>
            <a:endParaRPr lang="en-GB" dirty="0"/>
          </a:p>
        </p:txBody>
      </p:sp>
      <p:grpSp>
        <p:nvGrpSpPr>
          <p:cNvPr id="18" name="Group 17"/>
          <p:cNvGrpSpPr/>
          <p:nvPr/>
        </p:nvGrpSpPr>
        <p:grpSpPr>
          <a:xfrm>
            <a:off x="5323901" y="302397"/>
            <a:ext cx="6512549" cy="6354566"/>
            <a:chOff x="6032500" y="351035"/>
            <a:chExt cx="6512549" cy="6354566"/>
          </a:xfrm>
        </p:grpSpPr>
        <p:pic>
          <p:nvPicPr>
            <p:cNvPr id="4" name="Picture 3" descr="G:\Websites\p\project-cms-rpc-endcap\RPC\UpscopeHighEta\RPCDevelopements\RE31and41\RE31\Drawings\BokiParameters24May2016\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981" r="19427"/>
            <a:stretch/>
          </p:blipFill>
          <p:spPr bwMode="auto">
            <a:xfrm>
              <a:off x="6032500" y="351035"/>
              <a:ext cx="6512549" cy="635456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rot="21279475">
              <a:off x="6953655" y="1083395"/>
              <a:ext cx="56745" cy="3762064"/>
            </a:xfrm>
            <a:prstGeom prst="rect">
              <a:avLst/>
            </a:prstGeom>
            <a:solidFill>
              <a:schemeClr val="tx1"/>
            </a:solidFill>
            <a:ln w="222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9114576" y="1088922"/>
              <a:ext cx="48878" cy="3872183"/>
            </a:xfrm>
            <a:prstGeom prst="rect">
              <a:avLst/>
            </a:prstGeom>
            <a:solidFill>
              <a:schemeClr val="tx1"/>
            </a:solidFill>
            <a:ln w="222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860572" y="957378"/>
            <a:ext cx="2751184" cy="954107"/>
          </a:xfrm>
          <a:prstGeom prst="rect">
            <a:avLst/>
          </a:prstGeom>
          <a:noFill/>
        </p:spPr>
        <p:txBody>
          <a:bodyPr wrap="square" rtlCol="0">
            <a:spAutoFit/>
          </a:bodyPr>
          <a:lstStyle/>
          <a:p>
            <a:r>
              <a:rPr lang="en-GB" sz="2800" dirty="0" smtClean="0"/>
              <a:t>The volumes for RE3/1 and RE4/1</a:t>
            </a:r>
          </a:p>
        </p:txBody>
      </p:sp>
      <p:cxnSp>
        <p:nvCxnSpPr>
          <p:cNvPr id="14" name="Straight Arrow Connector 13"/>
          <p:cNvCxnSpPr/>
          <p:nvPr/>
        </p:nvCxnSpPr>
        <p:spPr>
          <a:xfrm>
            <a:off x="4956997" y="1697237"/>
            <a:ext cx="1156063" cy="340468"/>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581468" y="3803355"/>
            <a:ext cx="3790675" cy="1221242"/>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765851" y="2361389"/>
            <a:ext cx="2858189" cy="923330"/>
          </a:xfrm>
          <a:prstGeom prst="rect">
            <a:avLst/>
          </a:prstGeom>
          <a:noFill/>
        </p:spPr>
        <p:txBody>
          <a:bodyPr wrap="square" rtlCol="0">
            <a:spAutoFit/>
          </a:bodyPr>
          <a:lstStyle/>
          <a:p>
            <a:r>
              <a:rPr lang="en-GB" dirty="0" smtClean="0"/>
              <a:t>The chambers are very thin in the order of 25mm, here they are </a:t>
            </a:r>
            <a:r>
              <a:rPr lang="en-GB" dirty="0" err="1" smtClean="0"/>
              <a:t>exagerated</a:t>
            </a:r>
            <a:r>
              <a:rPr lang="en-GB" dirty="0" smtClean="0"/>
              <a:t>. !</a:t>
            </a:r>
            <a:endParaRPr lang="en-GB" dirty="0"/>
          </a:p>
        </p:txBody>
      </p:sp>
      <p:sp>
        <p:nvSpPr>
          <p:cNvPr id="19" name="TextBox 18"/>
          <p:cNvSpPr txBox="1"/>
          <p:nvPr/>
        </p:nvSpPr>
        <p:spPr>
          <a:xfrm>
            <a:off x="1410511" y="3677135"/>
            <a:ext cx="3170957" cy="646331"/>
          </a:xfrm>
          <a:prstGeom prst="rect">
            <a:avLst/>
          </a:prstGeom>
          <a:noFill/>
        </p:spPr>
        <p:txBody>
          <a:bodyPr wrap="square" rtlCol="0">
            <a:spAutoFit/>
          </a:bodyPr>
          <a:lstStyle/>
          <a:p>
            <a:r>
              <a:rPr lang="en-GB" dirty="0" smtClean="0"/>
              <a:t>The available volume dictates the design of the chamber.</a:t>
            </a:r>
            <a:endParaRPr lang="en-GB" dirty="0"/>
          </a:p>
        </p:txBody>
      </p:sp>
    </p:spTree>
    <p:extLst>
      <p:ext uri="{BB962C8B-B14F-4D97-AF65-F5344CB8AC3E}">
        <p14:creationId xmlns:p14="http://schemas.microsoft.com/office/powerpoint/2010/main" val="3720247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 up</a:t>
            </a:r>
            <a:endParaRPr lang="en-GB" dirty="0"/>
          </a:p>
        </p:txBody>
      </p:sp>
    </p:spTree>
    <p:extLst>
      <p:ext uri="{BB962C8B-B14F-4D97-AF65-F5344CB8AC3E}">
        <p14:creationId xmlns:p14="http://schemas.microsoft.com/office/powerpoint/2010/main" val="3570497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296810" y="1316729"/>
            <a:ext cx="9144000" cy="5953982"/>
          </a:xfrm>
          <a:prstGeom prst="rect">
            <a:avLst/>
          </a:prstGeom>
          <a:noFill/>
          <a:ln w="9525">
            <a:noFill/>
            <a:miter lim="800000"/>
            <a:headEnd/>
            <a:tailEnd/>
          </a:ln>
        </p:spPr>
      </p:pic>
      <p:sp>
        <p:nvSpPr>
          <p:cNvPr id="5" name="TextBox 4"/>
          <p:cNvSpPr txBox="1"/>
          <p:nvPr/>
        </p:nvSpPr>
        <p:spPr>
          <a:xfrm>
            <a:off x="9768408" y="1318471"/>
            <a:ext cx="792088" cy="646331"/>
          </a:xfrm>
          <a:prstGeom prst="rect">
            <a:avLst/>
          </a:prstGeom>
          <a:noFill/>
          <a:ln w="28575">
            <a:noFill/>
          </a:ln>
        </p:spPr>
        <p:txBody>
          <a:bodyPr wrap="square" rtlCol="0">
            <a:spAutoFit/>
          </a:bodyPr>
          <a:lstStyle/>
          <a:p>
            <a:r>
              <a:rPr lang="en-GB" sz="1200" dirty="0">
                <a:solidFill>
                  <a:srgbClr val="FF0000"/>
                </a:solidFill>
              </a:rPr>
              <a:t>200.8mm</a:t>
            </a:r>
          </a:p>
          <a:p>
            <a:r>
              <a:rPr lang="en-GB" sz="1200" dirty="0">
                <a:solidFill>
                  <a:srgbClr val="FF0000"/>
                </a:solidFill>
              </a:rPr>
              <a:t>201.8mm</a:t>
            </a:r>
          </a:p>
          <a:p>
            <a:r>
              <a:rPr lang="en-GB" sz="1200" dirty="0">
                <a:solidFill>
                  <a:srgbClr val="FF0000"/>
                </a:solidFill>
              </a:rPr>
              <a:t>197.8mm</a:t>
            </a:r>
          </a:p>
        </p:txBody>
      </p:sp>
      <p:sp>
        <p:nvSpPr>
          <p:cNvPr id="6" name="TextBox 5"/>
          <p:cNvSpPr txBox="1"/>
          <p:nvPr/>
        </p:nvSpPr>
        <p:spPr>
          <a:xfrm>
            <a:off x="9406596" y="2951923"/>
            <a:ext cx="792088" cy="288032"/>
          </a:xfrm>
          <a:prstGeom prst="rect">
            <a:avLst/>
          </a:prstGeom>
          <a:noFill/>
        </p:spPr>
        <p:txBody>
          <a:bodyPr wrap="square" rtlCol="0">
            <a:spAutoFit/>
          </a:bodyPr>
          <a:lstStyle/>
          <a:p>
            <a:r>
              <a:rPr lang="en-GB" sz="1200" dirty="0">
                <a:solidFill>
                  <a:srgbClr val="FF0000"/>
                </a:solidFill>
              </a:rPr>
              <a:t>151mm</a:t>
            </a:r>
          </a:p>
        </p:txBody>
      </p:sp>
      <p:sp>
        <p:nvSpPr>
          <p:cNvPr id="9" name="TextBox 8"/>
          <p:cNvSpPr txBox="1"/>
          <p:nvPr/>
        </p:nvSpPr>
        <p:spPr>
          <a:xfrm>
            <a:off x="8990552" y="2608973"/>
            <a:ext cx="783704" cy="276999"/>
          </a:xfrm>
          <a:prstGeom prst="rect">
            <a:avLst/>
          </a:prstGeom>
          <a:noFill/>
        </p:spPr>
        <p:txBody>
          <a:bodyPr wrap="square" rtlCol="0">
            <a:spAutoFit/>
          </a:bodyPr>
          <a:lstStyle/>
          <a:p>
            <a:r>
              <a:rPr lang="en-GB" sz="1200" dirty="0">
                <a:solidFill>
                  <a:srgbClr val="FF0000"/>
                </a:solidFill>
              </a:rPr>
              <a:t>167.1mm</a:t>
            </a:r>
          </a:p>
        </p:txBody>
      </p:sp>
      <p:sp>
        <p:nvSpPr>
          <p:cNvPr id="10" name="TextBox 9"/>
          <p:cNvSpPr txBox="1"/>
          <p:nvPr/>
        </p:nvSpPr>
        <p:spPr>
          <a:xfrm>
            <a:off x="8156612" y="3668598"/>
            <a:ext cx="2232248" cy="646331"/>
          </a:xfrm>
          <a:prstGeom prst="rect">
            <a:avLst/>
          </a:prstGeom>
          <a:noFill/>
        </p:spPr>
        <p:txBody>
          <a:bodyPr wrap="square" rtlCol="0">
            <a:spAutoFit/>
          </a:bodyPr>
          <a:lstStyle/>
          <a:p>
            <a:r>
              <a:rPr lang="en-GB" dirty="0">
                <a:solidFill>
                  <a:srgbClr val="FF0000"/>
                </a:solidFill>
              </a:rPr>
              <a:t>Values obtained from IR sensors in Red</a:t>
            </a:r>
          </a:p>
        </p:txBody>
      </p:sp>
      <p:sp>
        <p:nvSpPr>
          <p:cNvPr id="11" name="Oval 10"/>
          <p:cNvSpPr/>
          <p:nvPr/>
        </p:nvSpPr>
        <p:spPr>
          <a:xfrm>
            <a:off x="9677354" y="1316729"/>
            <a:ext cx="883142" cy="648072"/>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 name="Oval 12"/>
          <p:cNvSpPr/>
          <p:nvPr/>
        </p:nvSpPr>
        <p:spPr>
          <a:xfrm>
            <a:off x="9382404" y="2800521"/>
            <a:ext cx="782048" cy="401498"/>
          </a:xfrm>
          <a:prstGeom prst="ellipse">
            <a:avLst/>
          </a:prstGeom>
          <a:solidFill>
            <a:srgbClr val="FF0000">
              <a:alpha val="0"/>
            </a:srgbClr>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 name="Oval 13"/>
          <p:cNvSpPr/>
          <p:nvPr/>
        </p:nvSpPr>
        <p:spPr>
          <a:xfrm>
            <a:off x="8293082" y="2613499"/>
            <a:ext cx="1475326" cy="272473"/>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 name="Down Arrow 14"/>
          <p:cNvSpPr/>
          <p:nvPr/>
        </p:nvSpPr>
        <p:spPr>
          <a:xfrm rot="12923814">
            <a:off x="8877840" y="3085871"/>
            <a:ext cx="720080" cy="50405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 name="Oval 15"/>
          <p:cNvSpPr/>
          <p:nvPr/>
        </p:nvSpPr>
        <p:spPr>
          <a:xfrm>
            <a:off x="9123260" y="2393117"/>
            <a:ext cx="432048" cy="240063"/>
          </a:xfrm>
          <a:prstGeom prst="ellipse">
            <a:avLst/>
          </a:prstGeom>
          <a:solidFill>
            <a:schemeClr val="bg1">
              <a:alpha val="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18" name="Straight Arrow Connector 17"/>
          <p:cNvCxnSpPr>
            <a:endCxn id="16" idx="7"/>
          </p:cNvCxnSpPr>
          <p:nvPr/>
        </p:nvCxnSpPr>
        <p:spPr>
          <a:xfrm flipH="1">
            <a:off x="9492036" y="1964802"/>
            <a:ext cx="420388" cy="46347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5350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4444" y="548680"/>
            <a:ext cx="571492" cy="58612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 name="Rectangle 2"/>
          <p:cNvSpPr/>
          <p:nvPr/>
        </p:nvSpPr>
        <p:spPr>
          <a:xfrm>
            <a:off x="6864184" y="548680"/>
            <a:ext cx="599968" cy="58338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 name="Rectangle 3"/>
          <p:cNvSpPr/>
          <p:nvPr/>
        </p:nvSpPr>
        <p:spPr>
          <a:xfrm>
            <a:off x="3908900" y="909864"/>
            <a:ext cx="504056" cy="41764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Rectangle 4"/>
          <p:cNvSpPr/>
          <p:nvPr/>
        </p:nvSpPr>
        <p:spPr>
          <a:xfrm>
            <a:off x="4408384" y="909864"/>
            <a:ext cx="216024" cy="72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Rectangle 5"/>
          <p:cNvSpPr/>
          <p:nvPr/>
        </p:nvSpPr>
        <p:spPr>
          <a:xfrm>
            <a:off x="4408384" y="2307188"/>
            <a:ext cx="350896" cy="12961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 name="Rectangle 6"/>
          <p:cNvSpPr/>
          <p:nvPr/>
        </p:nvSpPr>
        <p:spPr>
          <a:xfrm>
            <a:off x="3157388" y="892728"/>
            <a:ext cx="504056" cy="41764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Rectangle 7"/>
          <p:cNvSpPr/>
          <p:nvPr/>
        </p:nvSpPr>
        <p:spPr>
          <a:xfrm>
            <a:off x="6312024" y="1052736"/>
            <a:ext cx="144016" cy="489654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Rectangle 8"/>
          <p:cNvSpPr/>
          <p:nvPr/>
        </p:nvSpPr>
        <p:spPr>
          <a:xfrm>
            <a:off x="6658348" y="1052736"/>
            <a:ext cx="144016" cy="489654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0" name="Rectangle 9"/>
          <p:cNvSpPr/>
          <p:nvPr/>
        </p:nvSpPr>
        <p:spPr>
          <a:xfrm>
            <a:off x="6255456" y="1246500"/>
            <a:ext cx="80284" cy="24482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 name="Rectangle 10"/>
          <p:cNvSpPr/>
          <p:nvPr/>
        </p:nvSpPr>
        <p:spPr>
          <a:xfrm>
            <a:off x="6581592" y="1252596"/>
            <a:ext cx="80284" cy="24482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 name="TextBox 11"/>
          <p:cNvSpPr txBox="1"/>
          <p:nvPr/>
        </p:nvSpPr>
        <p:spPr>
          <a:xfrm>
            <a:off x="7512266" y="92532"/>
            <a:ext cx="3047782" cy="1200329"/>
          </a:xfrm>
          <a:prstGeom prst="rect">
            <a:avLst/>
          </a:prstGeom>
          <a:noFill/>
        </p:spPr>
        <p:txBody>
          <a:bodyPr wrap="square" rtlCol="0">
            <a:spAutoFit/>
          </a:bodyPr>
          <a:lstStyle/>
          <a:p>
            <a:r>
              <a:rPr lang="en-GB" dirty="0"/>
              <a:t>Values taken on outer “R” at 3 different locations on both –Z and +Z on 25 April 2017. Discs closed.</a:t>
            </a:r>
          </a:p>
        </p:txBody>
      </p:sp>
      <p:cxnSp>
        <p:nvCxnSpPr>
          <p:cNvPr id="16" name="Straight Arrow Connector 15"/>
          <p:cNvCxnSpPr/>
          <p:nvPr/>
        </p:nvCxnSpPr>
        <p:spPr>
          <a:xfrm>
            <a:off x="4624408" y="692696"/>
            <a:ext cx="2230162" cy="0"/>
          </a:xfrm>
          <a:prstGeom prst="straightConnector1">
            <a:avLst/>
          </a:prstGeom>
          <a:ln>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624408" y="1124744"/>
            <a:ext cx="2033940" cy="0"/>
          </a:xfrm>
          <a:prstGeom prst="straightConnector1">
            <a:avLst/>
          </a:prstGeom>
          <a:ln>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945936" y="6237312"/>
            <a:ext cx="3918248" cy="0"/>
          </a:xfrm>
          <a:prstGeom prst="straightConnector1">
            <a:avLst/>
          </a:prstGeom>
          <a:ln>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042179" y="292469"/>
            <a:ext cx="1100412" cy="307777"/>
          </a:xfrm>
          <a:prstGeom prst="rect">
            <a:avLst/>
          </a:prstGeom>
          <a:noFill/>
        </p:spPr>
        <p:txBody>
          <a:bodyPr wrap="square" rtlCol="0">
            <a:spAutoFit/>
          </a:bodyPr>
          <a:lstStyle/>
          <a:p>
            <a:r>
              <a:rPr lang="en-GB" sz="1400" dirty="0"/>
              <a:t>178-174mm</a:t>
            </a:r>
          </a:p>
        </p:txBody>
      </p:sp>
      <p:sp>
        <p:nvSpPr>
          <p:cNvPr id="27" name="TextBox 26"/>
          <p:cNvSpPr txBox="1"/>
          <p:nvPr/>
        </p:nvSpPr>
        <p:spPr>
          <a:xfrm>
            <a:off x="4225242" y="5976743"/>
            <a:ext cx="1150678" cy="307777"/>
          </a:xfrm>
          <a:prstGeom prst="rect">
            <a:avLst/>
          </a:prstGeom>
          <a:noFill/>
        </p:spPr>
        <p:txBody>
          <a:bodyPr wrap="square" rtlCol="0">
            <a:spAutoFit/>
          </a:bodyPr>
          <a:lstStyle/>
          <a:p>
            <a:r>
              <a:rPr lang="en-GB" sz="1400" dirty="0"/>
              <a:t>668-672mm</a:t>
            </a:r>
          </a:p>
        </p:txBody>
      </p:sp>
      <p:sp>
        <p:nvSpPr>
          <p:cNvPr id="28" name="TextBox 27"/>
          <p:cNvSpPr txBox="1"/>
          <p:nvPr/>
        </p:nvSpPr>
        <p:spPr>
          <a:xfrm>
            <a:off x="5203661" y="1905817"/>
            <a:ext cx="801232" cy="307777"/>
          </a:xfrm>
          <a:prstGeom prst="rect">
            <a:avLst/>
          </a:prstGeom>
          <a:noFill/>
        </p:spPr>
        <p:txBody>
          <a:bodyPr wrap="square" rtlCol="0">
            <a:spAutoFit/>
          </a:bodyPr>
          <a:lstStyle/>
          <a:p>
            <a:r>
              <a:rPr lang="en-GB" sz="1400" dirty="0"/>
              <a:t>14mm</a:t>
            </a:r>
          </a:p>
        </p:txBody>
      </p:sp>
      <p:cxnSp>
        <p:nvCxnSpPr>
          <p:cNvPr id="31" name="Straight Connector 30"/>
          <p:cNvCxnSpPr/>
          <p:nvPr/>
        </p:nvCxnSpPr>
        <p:spPr>
          <a:xfrm>
            <a:off x="4626172" y="492496"/>
            <a:ext cx="0" cy="1712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904458" y="892728"/>
            <a:ext cx="1100412" cy="307777"/>
          </a:xfrm>
          <a:prstGeom prst="rect">
            <a:avLst/>
          </a:prstGeom>
          <a:noFill/>
        </p:spPr>
        <p:txBody>
          <a:bodyPr wrap="square" rtlCol="0">
            <a:spAutoFit/>
          </a:bodyPr>
          <a:lstStyle/>
          <a:p>
            <a:r>
              <a:rPr lang="en-GB" sz="1400" dirty="0"/>
              <a:t>145-145mm</a:t>
            </a:r>
          </a:p>
        </p:txBody>
      </p:sp>
      <p:cxnSp>
        <p:nvCxnSpPr>
          <p:cNvPr id="33" name="Straight Connector 32"/>
          <p:cNvCxnSpPr/>
          <p:nvPr/>
        </p:nvCxnSpPr>
        <p:spPr>
          <a:xfrm>
            <a:off x="4759280" y="1906957"/>
            <a:ext cx="0" cy="800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151784" y="1906956"/>
            <a:ext cx="472624" cy="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4759280" y="2060848"/>
            <a:ext cx="455096" cy="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882256" y="2770322"/>
            <a:ext cx="1977980" cy="923330"/>
          </a:xfrm>
          <a:prstGeom prst="rect">
            <a:avLst/>
          </a:prstGeom>
          <a:solidFill>
            <a:srgbClr val="FFC000"/>
          </a:solidFill>
          <a:ln>
            <a:solidFill>
              <a:schemeClr val="tx1"/>
            </a:solidFill>
          </a:ln>
        </p:spPr>
        <p:txBody>
          <a:bodyPr wrap="square" rtlCol="0">
            <a:spAutoFit/>
          </a:bodyPr>
          <a:lstStyle/>
          <a:p>
            <a:pPr algn="ctr"/>
            <a:r>
              <a:rPr lang="en-GB" dirty="0"/>
              <a:t> RPC space</a:t>
            </a:r>
          </a:p>
          <a:p>
            <a:r>
              <a:rPr lang="en-GB" dirty="0"/>
              <a:t>176 - 14 = 162mm</a:t>
            </a:r>
          </a:p>
          <a:p>
            <a:r>
              <a:rPr lang="en-GB" dirty="0"/>
              <a:t>Drawings = 146mm</a:t>
            </a:r>
          </a:p>
        </p:txBody>
      </p:sp>
      <p:sp>
        <p:nvSpPr>
          <p:cNvPr id="40" name="TextBox 39"/>
          <p:cNvSpPr txBox="1"/>
          <p:nvPr/>
        </p:nvSpPr>
        <p:spPr>
          <a:xfrm>
            <a:off x="5004360" y="532661"/>
            <a:ext cx="1291238" cy="307777"/>
          </a:xfrm>
          <a:prstGeom prst="rect">
            <a:avLst/>
          </a:prstGeom>
          <a:solidFill>
            <a:srgbClr val="FFC000"/>
          </a:solidFill>
          <a:ln>
            <a:noFill/>
          </a:ln>
        </p:spPr>
        <p:txBody>
          <a:bodyPr wrap="square" rtlCol="0">
            <a:spAutoFit/>
          </a:bodyPr>
          <a:lstStyle/>
          <a:p>
            <a:r>
              <a:rPr lang="en-GB" sz="1400" dirty="0"/>
              <a:t>Mean 176mm</a:t>
            </a:r>
          </a:p>
        </p:txBody>
      </p:sp>
      <p:sp>
        <p:nvSpPr>
          <p:cNvPr id="41" name="TextBox 40"/>
          <p:cNvSpPr txBox="1"/>
          <p:nvPr/>
        </p:nvSpPr>
        <p:spPr>
          <a:xfrm>
            <a:off x="4183195" y="6214349"/>
            <a:ext cx="1291238" cy="307777"/>
          </a:xfrm>
          <a:prstGeom prst="rect">
            <a:avLst/>
          </a:prstGeom>
          <a:solidFill>
            <a:srgbClr val="FFC000"/>
          </a:solidFill>
          <a:ln>
            <a:noFill/>
          </a:ln>
        </p:spPr>
        <p:txBody>
          <a:bodyPr wrap="square" rtlCol="0">
            <a:spAutoFit/>
          </a:bodyPr>
          <a:lstStyle/>
          <a:p>
            <a:r>
              <a:rPr lang="en-GB" sz="1400" dirty="0"/>
              <a:t>Mean 670mm</a:t>
            </a:r>
          </a:p>
        </p:txBody>
      </p:sp>
      <p:sp>
        <p:nvSpPr>
          <p:cNvPr id="42" name="TextBox 41"/>
          <p:cNvSpPr txBox="1"/>
          <p:nvPr/>
        </p:nvSpPr>
        <p:spPr>
          <a:xfrm>
            <a:off x="7512266" y="4122612"/>
            <a:ext cx="3094532" cy="2092881"/>
          </a:xfrm>
          <a:prstGeom prst="rect">
            <a:avLst/>
          </a:prstGeom>
          <a:solidFill>
            <a:srgbClr val="FFC000"/>
          </a:solidFill>
          <a:ln>
            <a:solidFill>
              <a:schemeClr val="tx1"/>
            </a:solidFill>
          </a:ln>
        </p:spPr>
        <p:txBody>
          <a:bodyPr wrap="square" rtlCol="0">
            <a:spAutoFit/>
          </a:bodyPr>
          <a:lstStyle/>
          <a:p>
            <a:pPr algn="ctr"/>
            <a:r>
              <a:rPr lang="en-GB" dirty="0"/>
              <a:t> </a:t>
            </a:r>
            <a:r>
              <a:rPr lang="en-GB" sz="1600" dirty="0"/>
              <a:t>RPC space over the N. Shield</a:t>
            </a:r>
          </a:p>
          <a:p>
            <a:r>
              <a:rPr lang="en-GB" sz="1600" dirty="0"/>
              <a:t>162 – 66 = 96mm</a:t>
            </a:r>
          </a:p>
          <a:p>
            <a:r>
              <a:rPr lang="en-GB" sz="1600" dirty="0"/>
              <a:t>Standard RPC 29mm gives 68mm with mounting brackets. Leaving a generous clearance to CSCs of 28mm.</a:t>
            </a:r>
          </a:p>
          <a:p>
            <a:r>
              <a:rPr lang="en-GB" sz="1600" dirty="0"/>
              <a:t>Was 88mm from drawings.</a:t>
            </a:r>
          </a:p>
          <a:p>
            <a:endParaRPr lang="en-GB" sz="1600" dirty="0"/>
          </a:p>
        </p:txBody>
      </p:sp>
      <p:sp>
        <p:nvSpPr>
          <p:cNvPr id="43" name="TextBox 42"/>
          <p:cNvSpPr txBox="1"/>
          <p:nvPr/>
        </p:nvSpPr>
        <p:spPr>
          <a:xfrm>
            <a:off x="2362011" y="3238774"/>
            <a:ext cx="632273" cy="369332"/>
          </a:xfrm>
          <a:prstGeom prst="rect">
            <a:avLst/>
          </a:prstGeom>
          <a:noFill/>
        </p:spPr>
        <p:txBody>
          <a:bodyPr wrap="square" rtlCol="0">
            <a:spAutoFit/>
          </a:bodyPr>
          <a:lstStyle/>
          <a:p>
            <a:r>
              <a:rPr lang="en-GB" dirty="0"/>
              <a:t>YE2</a:t>
            </a:r>
          </a:p>
        </p:txBody>
      </p:sp>
      <p:sp>
        <p:nvSpPr>
          <p:cNvPr id="44" name="TextBox 43"/>
          <p:cNvSpPr txBox="1"/>
          <p:nvPr/>
        </p:nvSpPr>
        <p:spPr>
          <a:xfrm>
            <a:off x="6888918" y="3354134"/>
            <a:ext cx="632273" cy="369332"/>
          </a:xfrm>
          <a:prstGeom prst="rect">
            <a:avLst/>
          </a:prstGeom>
          <a:noFill/>
        </p:spPr>
        <p:txBody>
          <a:bodyPr wrap="square" rtlCol="0">
            <a:spAutoFit/>
          </a:bodyPr>
          <a:lstStyle/>
          <a:p>
            <a:r>
              <a:rPr lang="en-GB" dirty="0"/>
              <a:t>YE3</a:t>
            </a:r>
          </a:p>
        </p:txBody>
      </p:sp>
      <p:sp>
        <p:nvSpPr>
          <p:cNvPr id="45" name="TextBox 44"/>
          <p:cNvSpPr txBox="1"/>
          <p:nvPr/>
        </p:nvSpPr>
        <p:spPr>
          <a:xfrm>
            <a:off x="3908901" y="2686986"/>
            <a:ext cx="977455" cy="369332"/>
          </a:xfrm>
          <a:prstGeom prst="rect">
            <a:avLst/>
          </a:prstGeom>
          <a:noFill/>
        </p:spPr>
        <p:txBody>
          <a:bodyPr wrap="square" rtlCol="0">
            <a:spAutoFit/>
          </a:bodyPr>
          <a:lstStyle/>
          <a:p>
            <a:r>
              <a:rPr lang="en-GB" dirty="0"/>
              <a:t>ME3/2</a:t>
            </a:r>
          </a:p>
        </p:txBody>
      </p:sp>
      <p:sp>
        <p:nvSpPr>
          <p:cNvPr id="46" name="TextBox 45"/>
          <p:cNvSpPr txBox="1"/>
          <p:nvPr/>
        </p:nvSpPr>
        <p:spPr>
          <a:xfrm>
            <a:off x="6027366" y="2854757"/>
            <a:ext cx="857348" cy="371011"/>
          </a:xfrm>
          <a:prstGeom prst="rect">
            <a:avLst/>
          </a:prstGeom>
          <a:noFill/>
        </p:spPr>
        <p:txBody>
          <a:bodyPr wrap="square" rtlCol="0">
            <a:spAutoFit/>
          </a:bodyPr>
          <a:lstStyle/>
          <a:p>
            <a:r>
              <a:rPr lang="en-GB" dirty="0"/>
              <a:t>RE3/2</a:t>
            </a:r>
          </a:p>
        </p:txBody>
      </p:sp>
    </p:spTree>
    <p:extLst>
      <p:ext uri="{BB962C8B-B14F-4D97-AF65-F5344CB8AC3E}">
        <p14:creationId xmlns:p14="http://schemas.microsoft.com/office/powerpoint/2010/main" val="4115010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0" y="4064626"/>
            <a:ext cx="3724498" cy="279337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0530" y="2908637"/>
            <a:ext cx="2943207" cy="392427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8598" y="4437440"/>
            <a:ext cx="2964211" cy="222315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2423" y="1374809"/>
            <a:ext cx="3215510" cy="2411633"/>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20664" b="12177"/>
          <a:stretch/>
        </p:blipFill>
        <p:spPr>
          <a:xfrm>
            <a:off x="5360793" y="1373059"/>
            <a:ext cx="2906876" cy="2413383"/>
          </a:xfrm>
          <a:prstGeom prst="rect">
            <a:avLst/>
          </a:prstGeom>
        </p:spPr>
      </p:pic>
      <p:cxnSp>
        <p:nvCxnSpPr>
          <p:cNvPr id="9" name="Straight Arrow Connector 8"/>
          <p:cNvCxnSpPr/>
          <p:nvPr/>
        </p:nvCxnSpPr>
        <p:spPr>
          <a:xfrm>
            <a:off x="3995710" y="2371068"/>
            <a:ext cx="3728052" cy="0"/>
          </a:xfrm>
          <a:prstGeom prst="straightConnector1">
            <a:avLst/>
          </a:prstGeom>
          <a:ln w="2540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93833" y="106535"/>
            <a:ext cx="10737723" cy="1077218"/>
          </a:xfrm>
          <a:prstGeom prst="rect">
            <a:avLst/>
          </a:prstGeom>
          <a:noFill/>
        </p:spPr>
        <p:txBody>
          <a:bodyPr wrap="square" rtlCol="0">
            <a:spAutoFit/>
          </a:bodyPr>
          <a:lstStyle/>
          <a:p>
            <a:pPr algn="ctr"/>
            <a:r>
              <a:rPr lang="en-GB" sz="3200" dirty="0" smtClean="0"/>
              <a:t>A lot of work has been done to establish the volume available in  “as Built” terms.</a:t>
            </a:r>
          </a:p>
        </p:txBody>
      </p:sp>
    </p:spTree>
    <p:extLst>
      <p:ext uri="{BB962C8B-B14F-4D97-AF65-F5344CB8AC3E}">
        <p14:creationId xmlns:p14="http://schemas.microsoft.com/office/powerpoint/2010/main" val="1711034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96067" y="196242"/>
            <a:ext cx="7652470" cy="786175"/>
          </a:xfrm>
        </p:spPr>
        <p:txBody>
          <a:bodyPr>
            <a:normAutofit/>
          </a:bodyPr>
          <a:lstStyle/>
          <a:p>
            <a:r>
              <a:rPr lang="en-US" sz="3200" b="1" dirty="0">
                <a:solidFill>
                  <a:schemeClr val="tx2"/>
                </a:solidFill>
              </a:rPr>
              <a:t>Design </a:t>
            </a:r>
            <a:r>
              <a:rPr lang="en-US" sz="3200" b="1" dirty="0" smtClean="0">
                <a:solidFill>
                  <a:schemeClr val="tx2"/>
                </a:solidFill>
              </a:rPr>
              <a:t>RE3/1 </a:t>
            </a:r>
            <a:r>
              <a:rPr lang="en-US" sz="3200" b="1" dirty="0">
                <a:solidFill>
                  <a:schemeClr val="tx2"/>
                </a:solidFill>
              </a:rPr>
              <a:t>RPC chambers </a:t>
            </a:r>
            <a:endParaRPr lang="it-IT" sz="3200" dirty="0"/>
          </a:p>
        </p:txBody>
      </p:sp>
      <p:pic>
        <p:nvPicPr>
          <p:cNvPr id="3076" name="Picture 4"/>
          <p:cNvPicPr>
            <a:picLocks noChangeAspect="1" noChangeArrowheads="1"/>
          </p:cNvPicPr>
          <p:nvPr/>
        </p:nvPicPr>
        <p:blipFill>
          <a:blip r:embed="rId2" cstate="print"/>
          <a:srcRect/>
          <a:stretch>
            <a:fillRect/>
          </a:stretch>
        </p:blipFill>
        <p:spPr bwMode="auto">
          <a:xfrm>
            <a:off x="891555" y="858274"/>
            <a:ext cx="4124325" cy="4629150"/>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3791745" y="4293096"/>
            <a:ext cx="6572349" cy="2448272"/>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015880" y="4005064"/>
            <a:ext cx="5004048" cy="369332"/>
          </a:xfrm>
          <a:prstGeom prst="rect">
            <a:avLst/>
          </a:prstGeom>
          <a:noFill/>
        </p:spPr>
        <p:txBody>
          <a:bodyPr wrap="square" rtlCol="0">
            <a:spAutoFit/>
          </a:bodyPr>
          <a:lstStyle/>
          <a:p>
            <a:r>
              <a:rPr lang="en-US" dirty="0">
                <a:solidFill>
                  <a:prstClr val="black"/>
                </a:solidFill>
                <a:latin typeface="Aharoni" pitchFamily="2" charset="-79"/>
                <a:cs typeface="Aharoni" pitchFamily="2" charset="-79"/>
              </a:rPr>
              <a:t>Cross section of </a:t>
            </a:r>
            <a:r>
              <a:rPr lang="it-IT" dirty="0">
                <a:solidFill>
                  <a:prstClr val="black"/>
                </a:solidFill>
                <a:latin typeface="Aharoni" pitchFamily="2" charset="-79"/>
                <a:cs typeface="Aharoni" pitchFamily="2" charset="-79"/>
              </a:rPr>
              <a:t> </a:t>
            </a:r>
            <a:r>
              <a:rPr lang="it-IT" b="1" dirty="0">
                <a:solidFill>
                  <a:prstClr val="black"/>
                </a:solidFill>
                <a:latin typeface="Aharoni" pitchFamily="2" charset="-79"/>
                <a:cs typeface="Aharoni" pitchFamily="2" charset="-79"/>
              </a:rPr>
              <a:t>double gap RPC chamber</a:t>
            </a:r>
            <a:endParaRPr lang="it-IT" dirty="0">
              <a:solidFill>
                <a:prstClr val="black"/>
              </a:solidFill>
              <a:latin typeface="Aharoni" pitchFamily="2" charset="-79"/>
              <a:cs typeface="Aharoni" pitchFamily="2" charset="-79"/>
            </a:endParaRPr>
          </a:p>
        </p:txBody>
      </p:sp>
      <p:sp>
        <p:nvSpPr>
          <p:cNvPr id="11" name="Прямоугольник 10"/>
          <p:cNvSpPr/>
          <p:nvPr/>
        </p:nvSpPr>
        <p:spPr>
          <a:xfrm>
            <a:off x="1847529" y="404664"/>
            <a:ext cx="2948243" cy="369332"/>
          </a:xfrm>
          <a:prstGeom prst="rect">
            <a:avLst/>
          </a:prstGeom>
        </p:spPr>
        <p:txBody>
          <a:bodyPr wrap="none">
            <a:spAutoFit/>
          </a:bodyPr>
          <a:lstStyle/>
          <a:p>
            <a:r>
              <a:rPr lang="it-IT" b="1" dirty="0">
                <a:solidFill>
                  <a:prstClr val="black"/>
                </a:solidFill>
                <a:latin typeface="Aharoni" pitchFamily="2" charset="-79"/>
                <a:cs typeface="Aharoni" pitchFamily="2" charset="-79"/>
              </a:rPr>
              <a:t>Double gap RPC chamber</a:t>
            </a:r>
            <a:endParaRPr lang="it-IT" dirty="0">
              <a:solidFill>
                <a:prstClr val="black"/>
              </a:solidFill>
            </a:endParaRPr>
          </a:p>
        </p:txBody>
      </p:sp>
      <p:sp>
        <p:nvSpPr>
          <p:cNvPr id="12" name="TextBox 11"/>
          <p:cNvSpPr txBox="1"/>
          <p:nvPr/>
        </p:nvSpPr>
        <p:spPr>
          <a:xfrm>
            <a:off x="5807968" y="1556792"/>
            <a:ext cx="5292080" cy="2308324"/>
          </a:xfrm>
          <a:prstGeom prst="rect">
            <a:avLst/>
          </a:prstGeom>
          <a:noFill/>
        </p:spPr>
        <p:txBody>
          <a:bodyPr wrap="square" rtlCol="0">
            <a:spAutoFit/>
          </a:bodyPr>
          <a:lstStyle/>
          <a:p>
            <a:r>
              <a:rPr lang="en-US" dirty="0">
                <a:solidFill>
                  <a:prstClr val="black"/>
                </a:solidFill>
              </a:rPr>
              <a:t>* Clearance between ME3/1 and RE3/1 will be</a:t>
            </a:r>
          </a:p>
          <a:p>
            <a:endParaRPr lang="en-US" dirty="0">
              <a:solidFill>
                <a:prstClr val="black"/>
              </a:solidFill>
            </a:endParaRPr>
          </a:p>
          <a:p>
            <a:r>
              <a:rPr lang="en-US" b="1" dirty="0">
                <a:solidFill>
                  <a:srgbClr val="4F81BD">
                    <a:lumMod val="75000"/>
                  </a:srgbClr>
                </a:solidFill>
              </a:rPr>
              <a:t>(80 ± 1 ) – (5 + 25 + 5 +25)  =  20 ± 1 mm,</a:t>
            </a:r>
          </a:p>
          <a:p>
            <a:endParaRPr lang="en-US" dirty="0">
              <a:solidFill>
                <a:prstClr val="black"/>
              </a:solidFill>
            </a:endParaRPr>
          </a:p>
          <a:p>
            <a:r>
              <a:rPr lang="en-US" dirty="0">
                <a:solidFill>
                  <a:prstClr val="black"/>
                </a:solidFill>
              </a:rPr>
              <a:t>where</a:t>
            </a:r>
          </a:p>
          <a:p>
            <a:r>
              <a:rPr lang="en-US" dirty="0">
                <a:solidFill>
                  <a:prstClr val="black"/>
                </a:solidFill>
              </a:rPr>
              <a:t>  </a:t>
            </a:r>
            <a:r>
              <a:rPr lang="en-US" b="1" dirty="0">
                <a:solidFill>
                  <a:srgbClr val="4F81BD">
                    <a:lumMod val="75000"/>
                  </a:srgbClr>
                </a:solidFill>
              </a:rPr>
              <a:t>thickness RPC chamber is 25 mm;</a:t>
            </a:r>
          </a:p>
          <a:p>
            <a:r>
              <a:rPr lang="en-US" b="1" dirty="0">
                <a:solidFill>
                  <a:srgbClr val="4F81BD">
                    <a:lumMod val="75000"/>
                  </a:srgbClr>
                </a:solidFill>
              </a:rPr>
              <a:t>  thicknesses </a:t>
            </a:r>
            <a:r>
              <a:rPr lang="en-US" b="1" dirty="0" smtClean="0">
                <a:solidFill>
                  <a:srgbClr val="4F81BD">
                    <a:lumMod val="75000"/>
                  </a:srgbClr>
                </a:solidFill>
              </a:rPr>
              <a:t>honeycomb panel is 5 </a:t>
            </a:r>
            <a:r>
              <a:rPr lang="en-US" b="1" dirty="0">
                <a:solidFill>
                  <a:srgbClr val="4F81BD">
                    <a:lumMod val="75000"/>
                  </a:srgbClr>
                </a:solidFill>
              </a:rPr>
              <a:t>mm</a:t>
            </a:r>
            <a:r>
              <a:rPr lang="en-US" dirty="0">
                <a:solidFill>
                  <a:srgbClr val="4F81BD">
                    <a:lumMod val="75000"/>
                  </a:srgbClr>
                </a:solidFill>
              </a:rPr>
              <a:t>.</a:t>
            </a:r>
          </a:p>
          <a:p>
            <a:r>
              <a:rPr lang="en-US" dirty="0">
                <a:solidFill>
                  <a:prstClr val="black"/>
                </a:solidFill>
              </a:rPr>
              <a:t>   </a:t>
            </a:r>
            <a:endParaRPr lang="it-IT" dirty="0">
              <a:solidFill>
                <a:prstClr val="black"/>
              </a:solidFill>
            </a:endParaRPr>
          </a:p>
        </p:txBody>
      </p:sp>
      <p:sp>
        <p:nvSpPr>
          <p:cNvPr id="8" name="TextBox 7"/>
          <p:cNvSpPr txBox="1"/>
          <p:nvPr/>
        </p:nvSpPr>
        <p:spPr>
          <a:xfrm>
            <a:off x="2567608" y="1268760"/>
            <a:ext cx="1872208" cy="369332"/>
          </a:xfrm>
          <a:prstGeom prst="rect">
            <a:avLst/>
          </a:prstGeom>
          <a:solidFill>
            <a:srgbClr val="FFC000"/>
          </a:solidFill>
        </p:spPr>
        <p:txBody>
          <a:bodyPr wrap="square" rtlCol="0">
            <a:spAutoFit/>
          </a:bodyPr>
          <a:lstStyle/>
          <a:p>
            <a:r>
              <a:rPr lang="en-US" dirty="0">
                <a:solidFill>
                  <a:prstClr val="black"/>
                </a:solidFill>
              </a:rPr>
              <a:t>PP under  work</a:t>
            </a:r>
            <a:endParaRPr lang="it-IT" dirty="0">
              <a:solidFill>
                <a:prstClr val="black"/>
              </a:solidFill>
            </a:endParaRPr>
          </a:p>
        </p:txBody>
      </p:sp>
      <p:cxnSp>
        <p:nvCxnSpPr>
          <p:cNvPr id="10" name="Прямая со стрелкой 9"/>
          <p:cNvCxnSpPr/>
          <p:nvPr/>
        </p:nvCxnSpPr>
        <p:spPr>
          <a:xfrm flipH="1">
            <a:off x="2711624" y="1556792"/>
            <a:ext cx="57606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04733" y="5453739"/>
            <a:ext cx="3287012" cy="923330"/>
          </a:xfrm>
          <a:prstGeom prst="rect">
            <a:avLst/>
          </a:prstGeom>
          <a:solidFill>
            <a:srgbClr val="FFC000"/>
          </a:solidFill>
        </p:spPr>
        <p:txBody>
          <a:bodyPr wrap="square" rtlCol="0">
            <a:spAutoFit/>
          </a:bodyPr>
          <a:lstStyle/>
          <a:p>
            <a:r>
              <a:rPr lang="en-GB" dirty="0" smtClean="0"/>
              <a:t>From </a:t>
            </a:r>
            <a:r>
              <a:rPr lang="en-GB" dirty="0" err="1" smtClean="0"/>
              <a:t>Kodel</a:t>
            </a:r>
            <a:r>
              <a:rPr lang="en-GB" dirty="0" smtClean="0"/>
              <a:t> BT design we know that the chamber will fit in this mechanics</a:t>
            </a:r>
            <a:endParaRPr lang="en-GB" dirty="0"/>
          </a:p>
        </p:txBody>
      </p:sp>
    </p:spTree>
    <p:extLst>
      <p:ext uri="{BB962C8B-B14F-4D97-AF65-F5344CB8AC3E}">
        <p14:creationId xmlns:p14="http://schemas.microsoft.com/office/powerpoint/2010/main" val="1460448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941" y="2033080"/>
            <a:ext cx="5704217" cy="4861901"/>
          </a:xfrm>
          <a:prstGeom prst="rect">
            <a:avLst/>
          </a:prstGeom>
        </p:spPr>
      </p:pic>
      <p:sp>
        <p:nvSpPr>
          <p:cNvPr id="5" name="TextBox 4"/>
          <p:cNvSpPr txBox="1"/>
          <p:nvPr/>
        </p:nvSpPr>
        <p:spPr>
          <a:xfrm>
            <a:off x="2305454" y="489793"/>
            <a:ext cx="5856051" cy="982494"/>
          </a:xfrm>
          <a:prstGeom prst="rect">
            <a:avLst/>
          </a:prstGeom>
          <a:noFill/>
        </p:spPr>
        <p:txBody>
          <a:bodyPr wrap="square" rtlCol="0">
            <a:spAutoFit/>
          </a:bodyPr>
          <a:lstStyle/>
          <a:p>
            <a:r>
              <a:rPr lang="en-GB" sz="2800" dirty="0" smtClean="0"/>
              <a:t>Overall Dimensions of RE3/1 with inner Mount to Neutron shielding</a:t>
            </a:r>
            <a:endParaRPr lang="en-GB" sz="28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8646" t="16006" r="31086" b="42366"/>
          <a:stretch/>
        </p:blipFill>
        <p:spPr>
          <a:xfrm>
            <a:off x="155642" y="2175805"/>
            <a:ext cx="4357992" cy="3839910"/>
          </a:xfrm>
          <a:prstGeom prst="rect">
            <a:avLst/>
          </a:prstGeom>
        </p:spPr>
      </p:pic>
      <p:sp>
        <p:nvSpPr>
          <p:cNvPr id="7" name="TextBox 6"/>
          <p:cNvSpPr txBox="1"/>
          <p:nvPr/>
        </p:nvSpPr>
        <p:spPr>
          <a:xfrm>
            <a:off x="3180944" y="1709914"/>
            <a:ext cx="3112851" cy="646331"/>
          </a:xfrm>
          <a:prstGeom prst="rect">
            <a:avLst/>
          </a:prstGeom>
          <a:solidFill>
            <a:srgbClr val="FFC000"/>
          </a:solidFill>
        </p:spPr>
        <p:txBody>
          <a:bodyPr wrap="square" rtlCol="0">
            <a:spAutoFit/>
          </a:bodyPr>
          <a:lstStyle/>
          <a:p>
            <a:r>
              <a:rPr lang="en-GB" dirty="0" smtClean="0"/>
              <a:t>Lost space if the direct mount to the N. shield is retained</a:t>
            </a:r>
            <a:endParaRPr lang="en-GB" dirty="0"/>
          </a:p>
        </p:txBody>
      </p:sp>
      <p:cxnSp>
        <p:nvCxnSpPr>
          <p:cNvPr id="9" name="Straight Arrow Connector 8"/>
          <p:cNvCxnSpPr/>
          <p:nvPr/>
        </p:nvCxnSpPr>
        <p:spPr>
          <a:xfrm flipV="1">
            <a:off x="2178996" y="3706239"/>
            <a:ext cx="807396" cy="311285"/>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301211" y="3206630"/>
            <a:ext cx="839821" cy="356683"/>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45531" y="5690682"/>
            <a:ext cx="3615010" cy="923330"/>
          </a:xfrm>
          <a:prstGeom prst="rect">
            <a:avLst/>
          </a:prstGeom>
          <a:solidFill>
            <a:srgbClr val="FFC000"/>
          </a:solidFill>
        </p:spPr>
        <p:txBody>
          <a:bodyPr wrap="square" rtlCol="0">
            <a:spAutoFit/>
          </a:bodyPr>
          <a:lstStyle/>
          <a:p>
            <a:r>
              <a:rPr lang="en-GB" dirty="0" smtClean="0"/>
              <a:t>Development with IO will be </a:t>
            </a:r>
            <a:r>
              <a:rPr lang="en-GB" dirty="0" smtClean="0"/>
              <a:t>required </a:t>
            </a:r>
            <a:r>
              <a:rPr lang="en-GB" dirty="0" smtClean="0"/>
              <a:t>to increase the coverage back to the cylindrical N. shield.</a:t>
            </a:r>
            <a:endParaRPr lang="en-GB" dirty="0"/>
          </a:p>
        </p:txBody>
      </p:sp>
    </p:spTree>
    <p:extLst>
      <p:ext uri="{BB962C8B-B14F-4D97-AF65-F5344CB8AC3E}">
        <p14:creationId xmlns:p14="http://schemas.microsoft.com/office/powerpoint/2010/main" val="2566315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135560" y="332656"/>
            <a:ext cx="7828752" cy="6525344"/>
          </a:xfrm>
          <a:prstGeom prst="rect">
            <a:avLst/>
          </a:prstGeom>
          <a:noFill/>
          <a:ln w="9525">
            <a:noFill/>
            <a:miter lim="800000"/>
            <a:headEnd/>
            <a:tailEnd/>
          </a:ln>
        </p:spPr>
      </p:pic>
      <p:sp>
        <p:nvSpPr>
          <p:cNvPr id="3" name="TextBox 2"/>
          <p:cNvSpPr txBox="1"/>
          <p:nvPr/>
        </p:nvSpPr>
        <p:spPr>
          <a:xfrm>
            <a:off x="7608169" y="2636912"/>
            <a:ext cx="977455" cy="369332"/>
          </a:xfrm>
          <a:prstGeom prst="rect">
            <a:avLst/>
          </a:prstGeom>
          <a:noFill/>
        </p:spPr>
        <p:txBody>
          <a:bodyPr wrap="square" rtlCol="0">
            <a:spAutoFit/>
          </a:bodyPr>
          <a:lstStyle/>
          <a:p>
            <a:r>
              <a:rPr lang="en-GB" dirty="0">
                <a:solidFill>
                  <a:schemeClr val="bg1"/>
                </a:solidFill>
              </a:rPr>
              <a:t>FEB</a:t>
            </a:r>
            <a:endParaRPr lang="en-GB" dirty="0">
              <a:solidFill>
                <a:schemeClr val="bg1"/>
              </a:solidFill>
            </a:endParaRPr>
          </a:p>
        </p:txBody>
      </p:sp>
      <p:sp>
        <p:nvSpPr>
          <p:cNvPr id="4" name="TextBox 3"/>
          <p:cNvSpPr txBox="1"/>
          <p:nvPr/>
        </p:nvSpPr>
        <p:spPr>
          <a:xfrm>
            <a:off x="6284426" y="1848407"/>
            <a:ext cx="631261" cy="369332"/>
          </a:xfrm>
          <a:prstGeom prst="rect">
            <a:avLst/>
          </a:prstGeom>
          <a:noFill/>
        </p:spPr>
        <p:txBody>
          <a:bodyPr wrap="square" rtlCol="0">
            <a:spAutoFit/>
          </a:bodyPr>
          <a:lstStyle/>
          <a:p>
            <a:r>
              <a:rPr lang="en-GB" dirty="0">
                <a:solidFill>
                  <a:schemeClr val="bg1"/>
                </a:solidFill>
              </a:rPr>
              <a:t>FEB</a:t>
            </a:r>
            <a:endParaRPr lang="en-GB" dirty="0">
              <a:solidFill>
                <a:schemeClr val="bg1"/>
              </a:solidFill>
            </a:endParaRPr>
          </a:p>
        </p:txBody>
      </p:sp>
      <p:sp>
        <p:nvSpPr>
          <p:cNvPr id="5" name="TextBox 4"/>
          <p:cNvSpPr txBox="1"/>
          <p:nvPr/>
        </p:nvSpPr>
        <p:spPr>
          <a:xfrm>
            <a:off x="6744072" y="3212976"/>
            <a:ext cx="1152128" cy="523220"/>
          </a:xfrm>
          <a:prstGeom prst="rect">
            <a:avLst/>
          </a:prstGeom>
          <a:noFill/>
        </p:spPr>
        <p:txBody>
          <a:bodyPr wrap="square" rtlCol="0">
            <a:spAutoFit/>
          </a:bodyPr>
          <a:lstStyle/>
          <a:p>
            <a:r>
              <a:rPr lang="en-GB" sz="1400" dirty="0">
                <a:solidFill>
                  <a:schemeClr val="bg1"/>
                </a:solidFill>
              </a:rPr>
              <a:t>RE3/1</a:t>
            </a:r>
          </a:p>
          <a:p>
            <a:r>
              <a:rPr lang="en-GB" sz="1400" dirty="0">
                <a:solidFill>
                  <a:schemeClr val="bg1"/>
                </a:solidFill>
              </a:rPr>
              <a:t>“on”</a:t>
            </a:r>
            <a:endParaRPr lang="en-GB" sz="1400" dirty="0">
              <a:solidFill>
                <a:schemeClr val="bg1"/>
              </a:solidFill>
            </a:endParaRPr>
          </a:p>
        </p:txBody>
      </p:sp>
      <p:sp>
        <p:nvSpPr>
          <p:cNvPr id="6" name="TextBox 5"/>
          <p:cNvSpPr txBox="1"/>
          <p:nvPr/>
        </p:nvSpPr>
        <p:spPr>
          <a:xfrm>
            <a:off x="5951984" y="4725144"/>
            <a:ext cx="1152128" cy="523220"/>
          </a:xfrm>
          <a:prstGeom prst="rect">
            <a:avLst/>
          </a:prstGeom>
          <a:noFill/>
        </p:spPr>
        <p:txBody>
          <a:bodyPr wrap="square" rtlCol="0">
            <a:spAutoFit/>
          </a:bodyPr>
          <a:lstStyle/>
          <a:p>
            <a:r>
              <a:rPr lang="en-GB" sz="1400" dirty="0">
                <a:solidFill>
                  <a:schemeClr val="bg1"/>
                </a:solidFill>
              </a:rPr>
              <a:t>RE3/1</a:t>
            </a:r>
          </a:p>
          <a:p>
            <a:r>
              <a:rPr lang="en-GB" sz="1400" dirty="0">
                <a:solidFill>
                  <a:schemeClr val="bg1"/>
                </a:solidFill>
              </a:rPr>
              <a:t>“off”</a:t>
            </a:r>
            <a:endParaRPr lang="en-GB" sz="1400" dirty="0">
              <a:solidFill>
                <a:schemeClr val="bg1"/>
              </a:solidFill>
            </a:endParaRPr>
          </a:p>
        </p:txBody>
      </p:sp>
      <p:cxnSp>
        <p:nvCxnSpPr>
          <p:cNvPr id="11" name="Прямая со стрелкой 10"/>
          <p:cNvCxnSpPr/>
          <p:nvPr/>
        </p:nvCxnSpPr>
        <p:spPr>
          <a:xfrm>
            <a:off x="2495600" y="476672"/>
            <a:ext cx="3024336" cy="1656184"/>
          </a:xfrm>
          <a:prstGeom prst="straightConnector1">
            <a:avLst/>
          </a:prstGeom>
          <a:ln w="22225">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791744" y="1218238"/>
            <a:ext cx="1224136" cy="338554"/>
          </a:xfrm>
          <a:prstGeom prst="rect">
            <a:avLst/>
          </a:prstGeom>
          <a:solidFill>
            <a:srgbClr val="FFFF00"/>
          </a:solidFill>
        </p:spPr>
        <p:txBody>
          <a:bodyPr wrap="square" rtlCol="0">
            <a:spAutoFit/>
          </a:bodyPr>
          <a:lstStyle/>
          <a:p>
            <a:r>
              <a:rPr lang="en-GB" sz="1600" b="1" dirty="0" err="1"/>
              <a:t>Ri</a:t>
            </a:r>
            <a:r>
              <a:rPr lang="en-GB" sz="1600" b="1" dirty="0"/>
              <a:t> 1664 mm</a:t>
            </a:r>
            <a:endParaRPr lang="en-GB" sz="1600" b="1" dirty="0"/>
          </a:p>
        </p:txBody>
      </p:sp>
      <p:cxnSp>
        <p:nvCxnSpPr>
          <p:cNvPr id="14" name="Прямая соединительная линия 13"/>
          <p:cNvCxnSpPr/>
          <p:nvPr/>
        </p:nvCxnSpPr>
        <p:spPr>
          <a:xfrm flipH="1">
            <a:off x="5375920" y="1268760"/>
            <a:ext cx="576064" cy="129614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5879976" y="1467654"/>
            <a:ext cx="2932208" cy="1313274"/>
          </a:xfrm>
          <a:prstGeom prst="straightConnector1">
            <a:avLst/>
          </a:prstGeom>
          <a:ln w="22225">
            <a:solidFill>
              <a:srgbClr val="FFFF00"/>
            </a:solidFill>
            <a:headEnd type="stealth"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1458690">
            <a:off x="7727052" y="2132277"/>
            <a:ext cx="884482" cy="307777"/>
          </a:xfrm>
          <a:prstGeom prst="rect">
            <a:avLst/>
          </a:prstGeom>
          <a:solidFill>
            <a:srgbClr val="FFFF00"/>
          </a:solidFill>
        </p:spPr>
        <p:txBody>
          <a:bodyPr wrap="square" rtlCol="0">
            <a:spAutoFit/>
          </a:bodyPr>
          <a:lstStyle/>
          <a:p>
            <a:r>
              <a:rPr lang="en-GB" sz="1400" b="1" dirty="0"/>
              <a:t>1560 mm</a:t>
            </a:r>
            <a:endParaRPr lang="en-GB" sz="1400" b="1" dirty="0"/>
          </a:p>
        </p:txBody>
      </p:sp>
      <p:cxnSp>
        <p:nvCxnSpPr>
          <p:cNvPr id="24" name="Прямая соединительная линия 23"/>
          <p:cNvCxnSpPr/>
          <p:nvPr/>
        </p:nvCxnSpPr>
        <p:spPr>
          <a:xfrm flipH="1">
            <a:off x="7968210" y="2132856"/>
            <a:ext cx="1152127" cy="237626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a:off x="3359696" y="3212976"/>
            <a:ext cx="576064" cy="2016224"/>
          </a:xfrm>
          <a:prstGeom prst="straightConnector1">
            <a:avLst/>
          </a:prstGeom>
          <a:ln w="22225">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15680" y="4005065"/>
            <a:ext cx="1008112" cy="276999"/>
          </a:xfrm>
          <a:prstGeom prst="rect">
            <a:avLst/>
          </a:prstGeom>
          <a:noFill/>
          <a:ln w="28575">
            <a:solidFill>
              <a:srgbClr val="FF0000"/>
            </a:solidFill>
          </a:ln>
        </p:spPr>
        <p:txBody>
          <a:bodyPr wrap="square" rtlCol="0">
            <a:spAutoFit/>
          </a:bodyPr>
          <a:lstStyle/>
          <a:p>
            <a:r>
              <a:rPr lang="en-GB" sz="1200" b="1" dirty="0"/>
              <a:t>1025 mm</a:t>
            </a:r>
            <a:endParaRPr lang="en-GB" sz="1200" b="1" dirty="0"/>
          </a:p>
        </p:txBody>
      </p:sp>
      <p:cxnSp>
        <p:nvCxnSpPr>
          <p:cNvPr id="29" name="Прямая со стрелкой 28"/>
          <p:cNvCxnSpPr/>
          <p:nvPr/>
        </p:nvCxnSpPr>
        <p:spPr>
          <a:xfrm>
            <a:off x="2567608" y="548680"/>
            <a:ext cx="1728192" cy="2088232"/>
          </a:xfrm>
          <a:prstGeom prst="straightConnector1">
            <a:avLst/>
          </a:prstGeom>
          <a:ln w="22225">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Прямоугольник 32"/>
          <p:cNvSpPr/>
          <p:nvPr/>
        </p:nvSpPr>
        <p:spPr>
          <a:xfrm>
            <a:off x="3215680" y="1268760"/>
            <a:ext cx="432048"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Прямая со стрелкой 34"/>
          <p:cNvCxnSpPr/>
          <p:nvPr/>
        </p:nvCxnSpPr>
        <p:spPr>
          <a:xfrm>
            <a:off x="2567608" y="548680"/>
            <a:ext cx="3744416" cy="3096344"/>
          </a:xfrm>
          <a:prstGeom prst="straightConnector1">
            <a:avLst/>
          </a:prstGeom>
          <a:ln w="22225">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Прямоугольник 36"/>
          <p:cNvSpPr/>
          <p:nvPr/>
        </p:nvSpPr>
        <p:spPr>
          <a:xfrm>
            <a:off x="4943872" y="2420888"/>
            <a:ext cx="504056"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Прямоугольник 37"/>
          <p:cNvSpPr/>
          <p:nvPr/>
        </p:nvSpPr>
        <p:spPr>
          <a:xfrm>
            <a:off x="3269686" y="3481844"/>
            <a:ext cx="900100" cy="523220"/>
          </a:xfrm>
          <a:prstGeom prst="rect">
            <a:avLst/>
          </a:prstGeom>
          <a:solidFill>
            <a:srgbClr val="FFFF00"/>
          </a:solidFill>
        </p:spPr>
        <p:txBody>
          <a:bodyPr wrap="square">
            <a:spAutoFit/>
          </a:bodyPr>
          <a:lstStyle/>
          <a:p>
            <a:r>
              <a:rPr lang="en-GB" sz="1400" b="1" dirty="0"/>
              <a:t> Neutron Shielding </a:t>
            </a:r>
            <a:endParaRPr lang="en-GB" sz="1400" dirty="0"/>
          </a:p>
        </p:txBody>
      </p:sp>
      <p:cxnSp>
        <p:nvCxnSpPr>
          <p:cNvPr id="23" name="Прямая со стрелкой 10"/>
          <p:cNvCxnSpPr/>
          <p:nvPr/>
        </p:nvCxnSpPr>
        <p:spPr>
          <a:xfrm>
            <a:off x="5687276" y="1819364"/>
            <a:ext cx="1416837" cy="701452"/>
          </a:xfrm>
          <a:prstGeom prst="straightConnector1">
            <a:avLst/>
          </a:prstGeom>
          <a:ln w="22225">
            <a:solidFill>
              <a:srgbClr val="FFFF00"/>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1571845">
            <a:off x="5844743" y="2107631"/>
            <a:ext cx="834099" cy="307777"/>
          </a:xfrm>
          <a:prstGeom prst="rect">
            <a:avLst/>
          </a:prstGeom>
          <a:solidFill>
            <a:srgbClr val="FFFF00"/>
          </a:solidFill>
        </p:spPr>
        <p:txBody>
          <a:bodyPr wrap="square" rtlCol="0">
            <a:spAutoFit/>
          </a:bodyPr>
          <a:lstStyle/>
          <a:p>
            <a:r>
              <a:rPr lang="en-GB" sz="1400" b="1" dirty="0"/>
              <a:t>731 mm</a:t>
            </a:r>
            <a:endParaRPr lang="en-GB" sz="1400" b="1" dirty="0"/>
          </a:p>
        </p:txBody>
      </p:sp>
    </p:spTree>
    <p:extLst>
      <p:ext uri="{BB962C8B-B14F-4D97-AF65-F5344CB8AC3E}">
        <p14:creationId xmlns:p14="http://schemas.microsoft.com/office/powerpoint/2010/main" val="1485272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703512" y="429586"/>
            <a:ext cx="4775622" cy="6428415"/>
          </a:xfrm>
          <a:prstGeom prst="rect">
            <a:avLst/>
          </a:prstGeom>
          <a:noFill/>
          <a:ln w="9525">
            <a:noFill/>
            <a:miter lim="800000"/>
            <a:headEnd/>
            <a:tailEnd/>
          </a:ln>
        </p:spPr>
      </p:pic>
      <p:sp>
        <p:nvSpPr>
          <p:cNvPr id="6" name="TextBox 5"/>
          <p:cNvSpPr txBox="1"/>
          <p:nvPr/>
        </p:nvSpPr>
        <p:spPr>
          <a:xfrm>
            <a:off x="4511825" y="404664"/>
            <a:ext cx="632273" cy="369332"/>
          </a:xfrm>
          <a:prstGeom prst="rect">
            <a:avLst/>
          </a:prstGeom>
          <a:solidFill>
            <a:srgbClr val="FFFF00"/>
          </a:solidFill>
        </p:spPr>
        <p:txBody>
          <a:bodyPr wrap="square" rtlCol="0">
            <a:spAutoFit/>
          </a:bodyPr>
          <a:lstStyle/>
          <a:p>
            <a:r>
              <a:rPr lang="en-GB" dirty="0">
                <a:solidFill>
                  <a:prstClr val="black"/>
                </a:solidFill>
              </a:rPr>
              <a:t>YE2</a:t>
            </a:r>
          </a:p>
        </p:txBody>
      </p:sp>
      <p:sp>
        <p:nvSpPr>
          <p:cNvPr id="7" name="TextBox 6"/>
          <p:cNvSpPr txBox="1"/>
          <p:nvPr/>
        </p:nvSpPr>
        <p:spPr>
          <a:xfrm>
            <a:off x="3575720" y="1772816"/>
            <a:ext cx="792088" cy="338554"/>
          </a:xfrm>
          <a:prstGeom prst="rect">
            <a:avLst/>
          </a:prstGeom>
          <a:solidFill>
            <a:srgbClr val="FFFF00"/>
          </a:solidFill>
        </p:spPr>
        <p:txBody>
          <a:bodyPr wrap="square" rtlCol="0">
            <a:spAutoFit/>
          </a:bodyPr>
          <a:lstStyle/>
          <a:p>
            <a:r>
              <a:rPr lang="en-GB" sz="1600" dirty="0">
                <a:solidFill>
                  <a:prstClr val="black"/>
                </a:solidFill>
              </a:rPr>
              <a:t>ME3/1</a:t>
            </a:r>
          </a:p>
        </p:txBody>
      </p:sp>
      <p:sp>
        <p:nvSpPr>
          <p:cNvPr id="9" name="TextBox 8"/>
          <p:cNvSpPr txBox="1"/>
          <p:nvPr/>
        </p:nvSpPr>
        <p:spPr>
          <a:xfrm>
            <a:off x="1775521" y="1268760"/>
            <a:ext cx="977455" cy="369332"/>
          </a:xfrm>
          <a:prstGeom prst="rect">
            <a:avLst/>
          </a:prstGeom>
          <a:solidFill>
            <a:srgbClr val="FFFF00"/>
          </a:solidFill>
          <a:ln w="28575">
            <a:solidFill>
              <a:srgbClr val="00B0F0"/>
            </a:solidFill>
          </a:ln>
        </p:spPr>
        <p:txBody>
          <a:bodyPr wrap="square" rtlCol="0">
            <a:spAutoFit/>
          </a:bodyPr>
          <a:lstStyle/>
          <a:p>
            <a:r>
              <a:rPr lang="en-GB" b="1" dirty="0">
                <a:solidFill>
                  <a:srgbClr val="1F497D">
                    <a:lumMod val="60000"/>
                    <a:lumOff val="40000"/>
                  </a:srgbClr>
                </a:solidFill>
              </a:rPr>
              <a:t>RE 3/1</a:t>
            </a:r>
          </a:p>
        </p:txBody>
      </p:sp>
      <p:sp>
        <p:nvSpPr>
          <p:cNvPr id="21" name="TextBox 20"/>
          <p:cNvSpPr txBox="1"/>
          <p:nvPr/>
        </p:nvSpPr>
        <p:spPr>
          <a:xfrm>
            <a:off x="1703513" y="1988840"/>
            <a:ext cx="977455" cy="369332"/>
          </a:xfrm>
          <a:prstGeom prst="rect">
            <a:avLst/>
          </a:prstGeom>
          <a:solidFill>
            <a:srgbClr val="FFFF00"/>
          </a:solidFill>
          <a:ln w="28575">
            <a:solidFill>
              <a:schemeClr val="accent5">
                <a:lumMod val="75000"/>
              </a:schemeClr>
            </a:solidFill>
          </a:ln>
        </p:spPr>
        <p:txBody>
          <a:bodyPr wrap="square" rtlCol="0">
            <a:spAutoFit/>
          </a:bodyPr>
          <a:lstStyle/>
          <a:p>
            <a:pPr algn="ctr"/>
            <a:r>
              <a:rPr lang="en-GB" b="1" dirty="0">
                <a:solidFill>
                  <a:srgbClr val="4BACC6">
                    <a:lumMod val="75000"/>
                  </a:srgbClr>
                </a:solidFill>
              </a:rPr>
              <a:t>FEB</a:t>
            </a:r>
          </a:p>
        </p:txBody>
      </p:sp>
      <p:cxnSp>
        <p:nvCxnSpPr>
          <p:cNvPr id="22" name="Прямая со стрелкой 21"/>
          <p:cNvCxnSpPr>
            <a:stCxn id="9" idx="3"/>
          </p:cNvCxnSpPr>
          <p:nvPr/>
        </p:nvCxnSpPr>
        <p:spPr>
          <a:xfrm flipV="1">
            <a:off x="2752976" y="1412776"/>
            <a:ext cx="462705" cy="40650"/>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668017" y="3356993"/>
            <a:ext cx="977455" cy="646331"/>
          </a:xfrm>
          <a:prstGeom prst="rect">
            <a:avLst/>
          </a:prstGeom>
          <a:solidFill>
            <a:srgbClr val="FFFF00"/>
          </a:solidFill>
          <a:ln w="28575">
            <a:solidFill>
              <a:srgbClr val="FFFF00"/>
            </a:solidFill>
          </a:ln>
        </p:spPr>
        <p:txBody>
          <a:bodyPr wrap="square" rtlCol="0">
            <a:spAutoFit/>
          </a:bodyPr>
          <a:lstStyle/>
          <a:p>
            <a:r>
              <a:rPr lang="en-GB" dirty="0">
                <a:solidFill>
                  <a:prstClr val="black"/>
                </a:solidFill>
              </a:rPr>
              <a:t>Neutron shield.</a:t>
            </a:r>
          </a:p>
        </p:txBody>
      </p:sp>
      <p:cxnSp>
        <p:nvCxnSpPr>
          <p:cNvPr id="29" name="Прямая со стрелкой 28"/>
          <p:cNvCxnSpPr>
            <a:stCxn id="28" idx="3"/>
          </p:cNvCxnSpPr>
          <p:nvPr/>
        </p:nvCxnSpPr>
        <p:spPr>
          <a:xfrm>
            <a:off x="2645472" y="3680158"/>
            <a:ext cx="570209" cy="468922"/>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p:nvPr/>
        </p:nvCxnSpPr>
        <p:spPr>
          <a:xfrm flipH="1">
            <a:off x="4439816" y="4725144"/>
            <a:ext cx="1296144" cy="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a:off x="1847528" y="4725144"/>
            <a:ext cx="1368152" cy="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flipH="1">
            <a:off x="2495600" y="4725144"/>
            <a:ext cx="2088232"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727848" y="4437113"/>
            <a:ext cx="2088232" cy="584775"/>
          </a:xfrm>
          <a:prstGeom prst="rect">
            <a:avLst/>
          </a:prstGeom>
          <a:solidFill>
            <a:srgbClr val="FFFF00"/>
          </a:solidFill>
          <a:ln w="28575">
            <a:solidFill>
              <a:srgbClr val="FF0000"/>
            </a:solidFill>
          </a:ln>
        </p:spPr>
        <p:txBody>
          <a:bodyPr wrap="square" rtlCol="0">
            <a:spAutoFit/>
          </a:bodyPr>
          <a:lstStyle/>
          <a:p>
            <a:r>
              <a:rPr lang="en-GB" sz="1600" b="1" dirty="0">
                <a:solidFill>
                  <a:prstClr val="black"/>
                </a:solidFill>
              </a:rPr>
              <a:t>670 mm </a:t>
            </a:r>
          </a:p>
          <a:p>
            <a:r>
              <a:rPr lang="en-GB" sz="1600" dirty="0">
                <a:solidFill>
                  <a:prstClr val="black"/>
                </a:solidFill>
              </a:rPr>
              <a:t>between YE2 and YE3</a:t>
            </a:r>
          </a:p>
        </p:txBody>
      </p:sp>
      <p:sp>
        <p:nvSpPr>
          <p:cNvPr id="68" name="Прямоугольник 67"/>
          <p:cNvSpPr/>
          <p:nvPr/>
        </p:nvSpPr>
        <p:spPr>
          <a:xfrm>
            <a:off x="4918566" y="1"/>
            <a:ext cx="2835456" cy="461665"/>
          </a:xfrm>
          <a:prstGeom prst="rect">
            <a:avLst/>
          </a:prstGeom>
        </p:spPr>
        <p:txBody>
          <a:bodyPr wrap="none">
            <a:spAutoFit/>
          </a:bodyPr>
          <a:lstStyle/>
          <a:p>
            <a:r>
              <a:rPr lang="en-GB" sz="2400" b="1" dirty="0">
                <a:solidFill>
                  <a:prstClr val="black"/>
                </a:solidFill>
              </a:rPr>
              <a:t>RPC RE3/1 chambers</a:t>
            </a:r>
            <a:endParaRPr lang="en-GB" sz="2400" dirty="0">
              <a:solidFill>
                <a:prstClr val="black"/>
              </a:solidFill>
            </a:endParaRPr>
          </a:p>
        </p:txBody>
      </p:sp>
      <p:sp>
        <p:nvSpPr>
          <p:cNvPr id="69" name="TextBox 68"/>
          <p:cNvSpPr txBox="1"/>
          <p:nvPr/>
        </p:nvSpPr>
        <p:spPr>
          <a:xfrm>
            <a:off x="9150994" y="683404"/>
            <a:ext cx="977455" cy="369332"/>
          </a:xfrm>
          <a:prstGeom prst="rect">
            <a:avLst/>
          </a:prstGeom>
          <a:noFill/>
        </p:spPr>
        <p:txBody>
          <a:bodyPr wrap="square" rtlCol="0">
            <a:spAutoFit/>
          </a:bodyPr>
          <a:lstStyle/>
          <a:p>
            <a:r>
              <a:rPr lang="en-GB" dirty="0">
                <a:solidFill>
                  <a:prstClr val="white"/>
                </a:solidFill>
              </a:rPr>
              <a:t>FEB</a:t>
            </a:r>
          </a:p>
        </p:txBody>
      </p:sp>
      <p:sp>
        <p:nvSpPr>
          <p:cNvPr id="32" name="Прямоугольник 31"/>
          <p:cNvSpPr/>
          <p:nvPr/>
        </p:nvSpPr>
        <p:spPr>
          <a:xfrm>
            <a:off x="2063553" y="116632"/>
            <a:ext cx="2611099" cy="369332"/>
          </a:xfrm>
          <a:prstGeom prst="rect">
            <a:avLst/>
          </a:prstGeom>
        </p:spPr>
        <p:txBody>
          <a:bodyPr wrap="none">
            <a:spAutoFit/>
          </a:bodyPr>
          <a:lstStyle/>
          <a:p>
            <a:r>
              <a:rPr lang="en-GB" dirty="0">
                <a:solidFill>
                  <a:prstClr val="black"/>
                </a:solidFill>
              </a:rPr>
              <a:t>Cross section YE3 and YE2</a:t>
            </a:r>
          </a:p>
        </p:txBody>
      </p:sp>
      <p:sp>
        <p:nvSpPr>
          <p:cNvPr id="51" name="TextBox 50"/>
          <p:cNvSpPr txBox="1"/>
          <p:nvPr/>
        </p:nvSpPr>
        <p:spPr>
          <a:xfrm>
            <a:off x="1991545" y="404664"/>
            <a:ext cx="632273" cy="369332"/>
          </a:xfrm>
          <a:prstGeom prst="rect">
            <a:avLst/>
          </a:prstGeom>
          <a:solidFill>
            <a:srgbClr val="FFFF00"/>
          </a:solidFill>
        </p:spPr>
        <p:txBody>
          <a:bodyPr wrap="square" rtlCol="0">
            <a:spAutoFit/>
          </a:bodyPr>
          <a:lstStyle/>
          <a:p>
            <a:r>
              <a:rPr lang="en-GB" dirty="0">
                <a:solidFill>
                  <a:prstClr val="black"/>
                </a:solidFill>
              </a:rPr>
              <a:t>YE3</a:t>
            </a:r>
          </a:p>
        </p:txBody>
      </p:sp>
      <p:cxnSp>
        <p:nvCxnSpPr>
          <p:cNvPr id="67" name="Прямая со стрелкой 66"/>
          <p:cNvCxnSpPr>
            <a:stCxn id="21" idx="3"/>
          </p:cNvCxnSpPr>
          <p:nvPr/>
        </p:nvCxnSpPr>
        <p:spPr>
          <a:xfrm flipV="1">
            <a:off x="2680968" y="2132856"/>
            <a:ext cx="606721" cy="40650"/>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72" name="Прямая со стрелкой 71"/>
          <p:cNvCxnSpPr>
            <a:stCxn id="21" idx="3"/>
          </p:cNvCxnSpPr>
          <p:nvPr/>
        </p:nvCxnSpPr>
        <p:spPr>
          <a:xfrm>
            <a:off x="2680968" y="2173506"/>
            <a:ext cx="606721" cy="1471518"/>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3" cstate="print"/>
          <a:srcRect/>
          <a:stretch>
            <a:fillRect/>
          </a:stretch>
        </p:blipFill>
        <p:spPr bwMode="auto">
          <a:xfrm>
            <a:off x="7896709" y="567880"/>
            <a:ext cx="2771800" cy="4155678"/>
          </a:xfrm>
          <a:prstGeom prst="rect">
            <a:avLst/>
          </a:prstGeom>
          <a:ln>
            <a:noFill/>
          </a:ln>
          <a:effectLst>
            <a:outerShdw blurRad="190500" algn="tl" rotWithShape="0">
              <a:srgbClr val="000000">
                <a:alpha val="70000"/>
              </a:srgbClr>
            </a:outerShdw>
          </a:effectLst>
        </p:spPr>
      </p:pic>
      <p:cxnSp>
        <p:nvCxnSpPr>
          <p:cNvPr id="94" name="Прямая со стрелкой 93"/>
          <p:cNvCxnSpPr/>
          <p:nvPr/>
        </p:nvCxnSpPr>
        <p:spPr>
          <a:xfrm>
            <a:off x="8472264" y="4797152"/>
            <a:ext cx="648072"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p:cNvCxnSpPr/>
          <p:nvPr/>
        </p:nvCxnSpPr>
        <p:spPr>
          <a:xfrm>
            <a:off x="8472264" y="4365104"/>
            <a:ext cx="0" cy="504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p:cNvCxnSpPr/>
          <p:nvPr/>
        </p:nvCxnSpPr>
        <p:spPr>
          <a:xfrm>
            <a:off x="9120336" y="1412776"/>
            <a:ext cx="0" cy="34563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112224" y="4941168"/>
            <a:ext cx="1944216" cy="677108"/>
          </a:xfrm>
          <a:prstGeom prst="rect">
            <a:avLst/>
          </a:prstGeom>
          <a:solidFill>
            <a:srgbClr val="FFFF00"/>
          </a:solidFill>
          <a:ln>
            <a:solidFill>
              <a:schemeClr val="tx1"/>
            </a:solidFill>
          </a:ln>
        </p:spPr>
        <p:txBody>
          <a:bodyPr wrap="square" rtlCol="0">
            <a:spAutoFit/>
          </a:bodyPr>
          <a:lstStyle/>
          <a:p>
            <a:pPr algn="ctr"/>
            <a:r>
              <a:rPr lang="en-GB" sz="1600" b="1" dirty="0">
                <a:solidFill>
                  <a:srgbClr val="FF0000"/>
                </a:solidFill>
              </a:rPr>
              <a:t>96 mm</a:t>
            </a:r>
          </a:p>
          <a:p>
            <a:r>
              <a:rPr lang="en-GB" sz="1100" b="1" dirty="0">
                <a:solidFill>
                  <a:prstClr val="black"/>
                </a:solidFill>
              </a:rPr>
              <a:t>between CSC (high electronics board) and </a:t>
            </a:r>
            <a:r>
              <a:rPr lang="en-GB" sz="1100" b="1" dirty="0" err="1">
                <a:solidFill>
                  <a:prstClr val="black"/>
                </a:solidFill>
              </a:rPr>
              <a:t>N.Sield</a:t>
            </a:r>
            <a:r>
              <a:rPr lang="en-GB" sz="1100" b="1" dirty="0">
                <a:solidFill>
                  <a:prstClr val="black"/>
                </a:solidFill>
              </a:rPr>
              <a:t>.</a:t>
            </a:r>
          </a:p>
        </p:txBody>
      </p:sp>
      <p:sp>
        <p:nvSpPr>
          <p:cNvPr id="106" name="TextBox 105"/>
          <p:cNvSpPr txBox="1"/>
          <p:nvPr/>
        </p:nvSpPr>
        <p:spPr>
          <a:xfrm>
            <a:off x="6681953" y="3050603"/>
            <a:ext cx="977455" cy="553998"/>
          </a:xfrm>
          <a:prstGeom prst="rect">
            <a:avLst/>
          </a:prstGeom>
          <a:solidFill>
            <a:srgbClr val="FFFF00"/>
          </a:solidFill>
          <a:ln w="28575">
            <a:solidFill>
              <a:srgbClr val="7030A0"/>
            </a:solidFill>
          </a:ln>
        </p:spPr>
        <p:txBody>
          <a:bodyPr wrap="square" rtlCol="0">
            <a:spAutoFit/>
          </a:bodyPr>
          <a:lstStyle/>
          <a:p>
            <a:pPr algn="ctr"/>
            <a:r>
              <a:rPr lang="en-GB" b="1" dirty="0" smtClean="0">
                <a:solidFill>
                  <a:srgbClr val="7030A0"/>
                </a:solidFill>
              </a:rPr>
              <a:t>FEB</a:t>
            </a:r>
            <a:r>
              <a:rPr lang="en-GB" sz="1400" b="1" dirty="0" smtClean="0">
                <a:solidFill>
                  <a:srgbClr val="7030A0"/>
                </a:solidFill>
              </a:rPr>
              <a:t>s, </a:t>
            </a:r>
            <a:r>
              <a:rPr lang="en-GB" sz="1200" b="1" dirty="0" smtClean="0">
                <a:solidFill>
                  <a:srgbClr val="7030A0"/>
                </a:solidFill>
              </a:rPr>
              <a:t>high and low R</a:t>
            </a:r>
            <a:endParaRPr lang="en-GB" sz="1200" b="1" dirty="0">
              <a:solidFill>
                <a:srgbClr val="7030A0"/>
              </a:solidFill>
            </a:endParaRPr>
          </a:p>
        </p:txBody>
      </p:sp>
      <p:cxnSp>
        <p:nvCxnSpPr>
          <p:cNvPr id="107" name="Прямая со стрелкой 106"/>
          <p:cNvCxnSpPr>
            <a:stCxn id="106" idx="3"/>
          </p:cNvCxnSpPr>
          <p:nvPr/>
        </p:nvCxnSpPr>
        <p:spPr>
          <a:xfrm flipV="1">
            <a:off x="7659408" y="2510871"/>
            <a:ext cx="833533" cy="816731"/>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8" name="Прямая со стрелкой 107"/>
          <p:cNvCxnSpPr>
            <a:stCxn id="106" idx="3"/>
          </p:cNvCxnSpPr>
          <p:nvPr/>
        </p:nvCxnSpPr>
        <p:spPr>
          <a:xfrm>
            <a:off x="7659408" y="3327602"/>
            <a:ext cx="606721" cy="596389"/>
          </a:xfrm>
          <a:prstGeom prst="straightConnector1">
            <a:avLst/>
          </a:prstGeom>
          <a:ln w="2222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0" name="Прямоугольник 109"/>
          <p:cNvSpPr/>
          <p:nvPr/>
        </p:nvSpPr>
        <p:spPr>
          <a:xfrm>
            <a:off x="8331162" y="116632"/>
            <a:ext cx="1797287" cy="369332"/>
          </a:xfrm>
          <a:prstGeom prst="rect">
            <a:avLst/>
          </a:prstGeom>
        </p:spPr>
        <p:txBody>
          <a:bodyPr wrap="none">
            <a:spAutoFit/>
          </a:bodyPr>
          <a:lstStyle/>
          <a:p>
            <a:r>
              <a:rPr lang="en-GB" dirty="0">
                <a:solidFill>
                  <a:prstClr val="black"/>
                </a:solidFill>
              </a:rPr>
              <a:t>Principle scheme</a:t>
            </a:r>
          </a:p>
        </p:txBody>
      </p:sp>
      <p:cxnSp>
        <p:nvCxnSpPr>
          <p:cNvPr id="131" name="Прямая соединительная линия 130"/>
          <p:cNvCxnSpPr/>
          <p:nvPr/>
        </p:nvCxnSpPr>
        <p:spPr>
          <a:xfrm flipV="1">
            <a:off x="9229805" y="1145072"/>
            <a:ext cx="592611" cy="871727"/>
          </a:xfrm>
          <a:prstGeom prst="line">
            <a:avLst/>
          </a:prstGeom>
          <a:ln>
            <a:solidFill>
              <a:schemeClr val="tx1"/>
            </a:solidFill>
            <a:headEnd type="stealth"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5" name="Прямая соединительная линия 134"/>
          <p:cNvCxnSpPr>
            <a:endCxn id="136" idx="1"/>
          </p:cNvCxnSpPr>
          <p:nvPr/>
        </p:nvCxnSpPr>
        <p:spPr>
          <a:xfrm flipV="1">
            <a:off x="3431704" y="2370168"/>
            <a:ext cx="1057618" cy="698793"/>
          </a:xfrm>
          <a:prstGeom prst="line">
            <a:avLst/>
          </a:prstGeom>
          <a:ln w="19050">
            <a:solidFill>
              <a:schemeClr val="tx1"/>
            </a:solidFill>
            <a:headEnd type="stealth" w="med" len="med"/>
            <a:tailEnd type="none" w="med" len="med"/>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4489322" y="2139335"/>
            <a:ext cx="1342846" cy="461665"/>
          </a:xfrm>
          <a:prstGeom prst="rect">
            <a:avLst/>
          </a:prstGeom>
          <a:solidFill>
            <a:schemeClr val="bg1"/>
          </a:solidFill>
        </p:spPr>
        <p:txBody>
          <a:bodyPr wrap="square" rtlCol="0">
            <a:spAutoFit/>
          </a:bodyPr>
          <a:lstStyle/>
          <a:p>
            <a:r>
              <a:rPr lang="en-GB" sz="1200" dirty="0">
                <a:solidFill>
                  <a:prstClr val="black"/>
                </a:solidFill>
              </a:rPr>
              <a:t>CSC, Highest  Electronics Cover</a:t>
            </a:r>
          </a:p>
        </p:txBody>
      </p:sp>
      <p:cxnSp>
        <p:nvCxnSpPr>
          <p:cNvPr id="139" name="Прямая со стрелкой 138"/>
          <p:cNvCxnSpPr/>
          <p:nvPr/>
        </p:nvCxnSpPr>
        <p:spPr>
          <a:xfrm>
            <a:off x="7618056" y="2139334"/>
            <a:ext cx="1296144" cy="0"/>
          </a:xfrm>
          <a:prstGeom prst="straightConnector1">
            <a:avLst/>
          </a:prstGeom>
          <a:ln w="22225">
            <a:solidFill>
              <a:schemeClr val="tx1">
                <a:lumMod val="75000"/>
                <a:lumOff val="2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41" name="Прямая со стрелкой 140"/>
          <p:cNvCxnSpPr/>
          <p:nvPr/>
        </p:nvCxnSpPr>
        <p:spPr>
          <a:xfrm flipH="1">
            <a:off x="9120336" y="2139334"/>
            <a:ext cx="1224136" cy="0"/>
          </a:xfrm>
          <a:prstGeom prst="straightConnector1">
            <a:avLst/>
          </a:prstGeom>
          <a:ln w="22225">
            <a:solidFill>
              <a:schemeClr val="tx1">
                <a:lumMod val="85000"/>
                <a:lumOff val="1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6528049" y="1503725"/>
            <a:ext cx="1368152" cy="846386"/>
          </a:xfrm>
          <a:prstGeom prst="rect">
            <a:avLst/>
          </a:prstGeom>
          <a:solidFill>
            <a:srgbClr val="FFFF00"/>
          </a:solidFill>
          <a:ln>
            <a:solidFill>
              <a:schemeClr val="tx1"/>
            </a:solidFill>
          </a:ln>
        </p:spPr>
        <p:txBody>
          <a:bodyPr wrap="square" rtlCol="0">
            <a:spAutoFit/>
          </a:bodyPr>
          <a:lstStyle/>
          <a:p>
            <a:pPr algn="ctr"/>
            <a:r>
              <a:rPr lang="en-GB" sz="1600" b="1" dirty="0" smtClean="0">
                <a:solidFill>
                  <a:srgbClr val="FF0000"/>
                </a:solidFill>
              </a:rPr>
              <a:t>26 </a:t>
            </a:r>
            <a:r>
              <a:rPr lang="en-GB" sz="1600" b="1" dirty="0">
                <a:solidFill>
                  <a:srgbClr val="FF0000"/>
                </a:solidFill>
              </a:rPr>
              <a:t>mm</a:t>
            </a:r>
          </a:p>
          <a:p>
            <a:r>
              <a:rPr lang="en-GB" sz="1100" b="1" dirty="0">
                <a:solidFill>
                  <a:prstClr val="black"/>
                </a:solidFill>
              </a:rPr>
              <a:t>between RE3/1  and  CSC  (high electronics board) </a:t>
            </a:r>
          </a:p>
        </p:txBody>
      </p:sp>
      <p:sp>
        <p:nvSpPr>
          <p:cNvPr id="42" name="TextBox 41"/>
          <p:cNvSpPr txBox="1"/>
          <p:nvPr/>
        </p:nvSpPr>
        <p:spPr>
          <a:xfrm>
            <a:off x="9336360" y="661534"/>
            <a:ext cx="1292834" cy="461665"/>
          </a:xfrm>
          <a:prstGeom prst="rect">
            <a:avLst/>
          </a:prstGeom>
          <a:solidFill>
            <a:srgbClr val="FFC000"/>
          </a:solidFill>
        </p:spPr>
        <p:txBody>
          <a:bodyPr wrap="square" rtlCol="0">
            <a:spAutoFit/>
          </a:bodyPr>
          <a:lstStyle/>
          <a:p>
            <a:r>
              <a:rPr lang="en-GB" sz="1200" dirty="0">
                <a:solidFill>
                  <a:prstClr val="black"/>
                </a:solidFill>
              </a:rPr>
              <a:t>CSC, Highest  Electronics Cover</a:t>
            </a:r>
          </a:p>
        </p:txBody>
      </p:sp>
    </p:spTree>
    <p:extLst>
      <p:ext uri="{BB962C8B-B14F-4D97-AF65-F5344CB8AC3E}">
        <p14:creationId xmlns:p14="http://schemas.microsoft.com/office/powerpoint/2010/main" val="2415144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58" y="272374"/>
            <a:ext cx="6054983" cy="34435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8768" y="1750979"/>
            <a:ext cx="7819490" cy="3793787"/>
          </a:xfrm>
          <a:prstGeom prst="rect">
            <a:avLst/>
          </a:prstGeom>
        </p:spPr>
      </p:pic>
      <p:sp>
        <p:nvSpPr>
          <p:cNvPr id="6" name="TextBox 5"/>
          <p:cNvSpPr txBox="1"/>
          <p:nvPr/>
        </p:nvSpPr>
        <p:spPr>
          <a:xfrm>
            <a:off x="428703" y="4435813"/>
            <a:ext cx="3423449" cy="1200329"/>
          </a:xfrm>
          <a:prstGeom prst="rect">
            <a:avLst/>
          </a:prstGeom>
          <a:noFill/>
        </p:spPr>
        <p:txBody>
          <a:bodyPr wrap="square" rtlCol="0">
            <a:spAutoFit/>
          </a:bodyPr>
          <a:lstStyle/>
          <a:p>
            <a:r>
              <a:rPr lang="en-GB" dirty="0" smtClean="0"/>
              <a:t>Cooling will be plugged into the RE3/2 circuit by removing the link between two of the Re3/2s at their low “R”</a:t>
            </a:r>
            <a:endParaRPr lang="en-GB" dirty="0"/>
          </a:p>
        </p:txBody>
      </p:sp>
      <p:cxnSp>
        <p:nvCxnSpPr>
          <p:cNvPr id="8" name="Straight Arrow Connector 7"/>
          <p:cNvCxnSpPr/>
          <p:nvPr/>
        </p:nvCxnSpPr>
        <p:spPr>
          <a:xfrm flipV="1">
            <a:off x="1410511" y="2334638"/>
            <a:ext cx="1099225" cy="19649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431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2496</TotalTime>
  <Words>1199</Words>
  <Application>Microsoft Office PowerPoint</Application>
  <PresentationFormat>Widescreen</PresentationFormat>
  <Paragraphs>178</Paragraphs>
  <Slides>32</Slides>
  <Notes>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32</vt:i4>
      </vt:variant>
    </vt:vector>
  </HeadingPairs>
  <TitlesOfParts>
    <vt:vector size="41" baseType="lpstr">
      <vt:lpstr>Aharoni</vt:lpstr>
      <vt:lpstr>Arial</vt:lpstr>
      <vt:lpstr>Calibri</vt:lpstr>
      <vt:lpstr>Calibri Light</vt:lpstr>
      <vt:lpstr>Lucida Grande</vt:lpstr>
      <vt:lpstr>Office Theme</vt:lpstr>
      <vt:lpstr>Тема Office</vt:lpstr>
      <vt:lpstr>1_Office Theme</vt:lpstr>
      <vt:lpstr>1_Тема Office</vt:lpstr>
      <vt:lpstr>Chamber Design and Integration RE3/1 and RE4/1</vt:lpstr>
      <vt:lpstr>Covered topics</vt:lpstr>
      <vt:lpstr>PowerPoint Presentation</vt:lpstr>
      <vt:lpstr>PowerPoint Presentation</vt:lpstr>
      <vt:lpstr>Design RE3/1 RPC chambers </vt:lpstr>
      <vt:lpstr>PowerPoint Presentation</vt:lpstr>
      <vt:lpstr>PowerPoint Presentation</vt:lpstr>
      <vt:lpstr>PowerPoint Presentation</vt:lpstr>
      <vt:lpstr>PowerPoint Presentation</vt:lpstr>
      <vt:lpstr>RE4/1</vt:lpstr>
      <vt:lpstr>PowerPoint Presentation</vt:lpstr>
      <vt:lpstr>PowerPoint Presentation</vt:lpstr>
      <vt:lpstr>PowerPoint Presentation</vt:lpstr>
      <vt:lpstr>PowerPoint Presentation</vt:lpstr>
      <vt:lpstr>PowerPoint Presentation</vt:lpstr>
      <vt:lpstr>Services</vt:lpstr>
      <vt:lpstr>PowerPoint Presentation</vt:lpstr>
      <vt:lpstr>RE3/1 service passages</vt:lpstr>
      <vt:lpstr>PowerPoint Presentation</vt:lpstr>
      <vt:lpstr>PowerPoint Presentation</vt:lpstr>
      <vt:lpstr>PowerPoint Presentation</vt:lpstr>
      <vt:lpstr>HV cables</vt:lpstr>
      <vt:lpstr>The path is clear and we have the cable. This is a big job</vt:lpstr>
      <vt:lpstr>But it gets worse in the last 5% of the path length</vt:lpstr>
      <vt:lpstr>PowerPoint Presentation</vt:lpstr>
      <vt:lpstr>PowerPoint Presentation</vt:lpstr>
      <vt:lpstr>PowerPoint Presentation</vt:lpstr>
      <vt:lpstr>Conclusions</vt:lpstr>
      <vt:lpstr>PowerPoint Presentation</vt:lpstr>
      <vt:lpstr>Back up</vt:lpstr>
      <vt:lpstr>PowerPoint Presentation</vt:lpstr>
      <vt:lpstr>PowerPoint Presentation</vt:lpstr>
    </vt:vector>
  </TitlesOfParts>
  <Company>CERN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Chamber Desogn and Integration</dc:title>
  <dc:creator>Ian Crotty</dc:creator>
  <cp:lastModifiedBy>Ian Crotty</cp:lastModifiedBy>
  <cp:revision>77</cp:revision>
  <dcterms:created xsi:type="dcterms:W3CDTF">2017-05-29T13:29:39Z</dcterms:created>
  <dcterms:modified xsi:type="dcterms:W3CDTF">2017-05-31T07:07:42Z</dcterms:modified>
</cp:coreProperties>
</file>