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5" r:id="rId4"/>
    <p:sldId id="263" r:id="rId5"/>
    <p:sldId id="261" r:id="rId6"/>
    <p:sldId id="257" r:id="rId7"/>
    <p:sldId id="267" r:id="rId8"/>
    <p:sldId id="268" r:id="rId9"/>
    <p:sldId id="26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8F7C-4827-47FE-9829-71E7F8EE02C3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5A0C-245B-4B2A-B04E-08E27516D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0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178AB4-D2C3-48D6-BA03-8EB8C4F2E3AA}" type="slidenum">
              <a:rPr lang="bg-BG" altLang="en-US"/>
              <a:pPr/>
              <a:t>7</a:t>
            </a:fld>
            <a:endParaRPr lang="bg-BG" alt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2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21DB3F-527F-4F05-9937-07B9647CF765}" type="slidenum">
              <a:rPr lang="bg-BG" altLang="en-US"/>
              <a:pPr/>
              <a:t>8</a:t>
            </a:fld>
            <a:endParaRPr lang="bg-BG" alt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8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3C35D8-807F-4A56-8CFC-442F2B65BC0E}" type="slidenum">
              <a:rPr lang="bg-BG" altLang="en-US"/>
              <a:pPr/>
              <a:t>9</a:t>
            </a:fld>
            <a:endParaRPr lang="bg-BG" alt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1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9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1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12235C74-8B58-47C1-8243-7513666FA68E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5966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9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4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8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1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4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1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3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CE80-7C5C-4060-A2FE-28E90C290FD6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87D8-6067-40C5-8251-34FB01ED2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-364" b="1455"/>
          <a:stretch/>
        </p:blipFill>
        <p:spPr>
          <a:xfrm>
            <a:off x="602231" y="109779"/>
            <a:ext cx="9810396" cy="6291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5403" y="5231248"/>
            <a:ext cx="304527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HPL DG d=1.4mm/e=1.4-1.6mm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449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Assembly of RE1/1 chambers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altLang="ko-KR" smtClean="0"/>
              <a:t>25th. Feb. 2009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ko-KR" smtClean="0"/>
              <a:t>RPC detector and operation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1FB8F8B-1696-48C6-B732-077D24BF8342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7" name="Picture 2" descr="D:\RE11_project\2009_RE11\200902_tempsonsor\small_DSC07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46" y="1500175"/>
            <a:ext cx="4714908" cy="3536181"/>
          </a:xfrm>
          <a:prstGeom prst="rect">
            <a:avLst/>
          </a:prstGeom>
          <a:noFill/>
        </p:spPr>
      </p:pic>
      <p:pic>
        <p:nvPicPr>
          <p:cNvPr id="8" name="Picture 3" descr="D:\RE11_project\2009_RE11\20090222_tempsensor\small_DSC07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50" y="4321975"/>
            <a:ext cx="2463770" cy="1847828"/>
          </a:xfrm>
          <a:prstGeom prst="rect">
            <a:avLst/>
          </a:prstGeom>
          <a:noFill/>
        </p:spPr>
      </p:pic>
      <p:pic>
        <p:nvPicPr>
          <p:cNvPr id="1028" name="Picture 4" descr="D:\RE11_project\2009_RE11\20090222_tempsensor\small_DSC074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20" y="4294555"/>
            <a:ext cx="2500330" cy="1875248"/>
          </a:xfrm>
          <a:prstGeom prst="rect">
            <a:avLst/>
          </a:prstGeom>
          <a:noFill/>
        </p:spPr>
      </p:pic>
      <p:sp>
        <p:nvSpPr>
          <p:cNvPr id="17" name="타원 16"/>
          <p:cNvSpPr/>
          <p:nvPr/>
        </p:nvSpPr>
        <p:spPr>
          <a:xfrm>
            <a:off x="2514575" y="4929198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953520" y="4357694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줄무늬가 있는 오른쪽 화살표 13"/>
          <p:cNvSpPr/>
          <p:nvPr/>
        </p:nvSpPr>
        <p:spPr>
          <a:xfrm rot="19663295">
            <a:off x="3201775" y="4290934"/>
            <a:ext cx="1499933" cy="500066"/>
          </a:xfrm>
          <a:prstGeom prst="striped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줄무늬가 있는 오른쪽 화살표 17"/>
          <p:cNvSpPr/>
          <p:nvPr/>
        </p:nvSpPr>
        <p:spPr>
          <a:xfrm rot="13770374">
            <a:off x="7751908" y="3666513"/>
            <a:ext cx="1418842" cy="500066"/>
          </a:xfrm>
          <a:prstGeom prst="striped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4642457" y="4062611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7844626" y="3214686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571" y="510797"/>
            <a:ext cx="3520749" cy="3269267"/>
          </a:xfrm>
          <a:prstGeom prst="rect">
            <a:avLst/>
          </a:prstGeom>
        </p:spPr>
      </p:pic>
      <p:sp>
        <p:nvSpPr>
          <p:cNvPr id="20" name="부제목 2"/>
          <p:cNvSpPr txBox="1">
            <a:spLocks/>
          </p:cNvSpPr>
          <p:nvPr/>
        </p:nvSpPr>
        <p:spPr>
          <a:xfrm>
            <a:off x="163287" y="2084250"/>
            <a:ext cx="3210234" cy="16557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600" dirty="0" smtClean="0"/>
              <a:t>KODEL, Korea university</a:t>
            </a:r>
          </a:p>
          <a:p>
            <a:pPr marL="0" indent="0" algn="r">
              <a:buNone/>
            </a:pPr>
            <a:r>
              <a:rPr lang="en-US" altLang="ko-KR" sz="1600" dirty="0" smtClean="0"/>
              <a:t>Built 4 chambers  in 2008-2009 </a:t>
            </a:r>
          </a:p>
          <a:p>
            <a:pPr marL="0" indent="0" algn="r">
              <a:buNone/>
            </a:pPr>
            <a:r>
              <a:rPr lang="en-US" altLang="ko-KR" sz="1600" dirty="0" smtClean="0"/>
              <a:t>10 degrees/4  </a:t>
            </a:r>
            <a:r>
              <a:rPr lang="en-US" altLang="ko-KR" sz="1600" dirty="0" err="1" smtClean="0"/>
              <a:t>aprtitions</a:t>
            </a:r>
            <a:endParaRPr lang="en-US" altLang="ko-KR" sz="1600" dirty="0" smtClean="0"/>
          </a:p>
          <a:p>
            <a:pPr marL="0" indent="0" algn="r">
              <a:buNone/>
            </a:pPr>
            <a:r>
              <a:rPr lang="en-US" altLang="ko-KR" sz="1600" dirty="0" smtClean="0"/>
              <a:t>Eta :1.8</a:t>
            </a:r>
            <a:r>
              <a:rPr lang="en-US" altLang="ko-KR" sz="1600" dirty="0" smtClean="0">
                <a:sym typeface="Wingdings" panose="05000000000000000000" pitchFamily="2" charset="2"/>
              </a:rPr>
              <a:t>2.1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35916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41" y="2033080"/>
            <a:ext cx="5704217" cy="4861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454" y="489793"/>
            <a:ext cx="5856051" cy="982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Overall Dimensions of RE3/1 with inner Mount to Neutron shielding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16006" r="31086" b="42366"/>
          <a:stretch/>
        </p:blipFill>
        <p:spPr>
          <a:xfrm>
            <a:off x="155642" y="2175805"/>
            <a:ext cx="4357992" cy="3839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0944" y="1709914"/>
            <a:ext cx="311285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Lost space if the direct mount to the N. shield is retained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78996" y="3706239"/>
            <a:ext cx="807396" cy="311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01211" y="3206630"/>
            <a:ext cx="839821" cy="35668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5531" y="5690682"/>
            <a:ext cx="361501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Development with IO will be required to increase the coverage back to the cylindrical N. shield.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19603611">
            <a:off x="280738" y="489793"/>
            <a:ext cx="172452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Ian Crotty</a:t>
            </a:r>
          </a:p>
          <a:p>
            <a:r>
              <a:rPr lang="en-US" b="1" i="1" dirty="0" smtClean="0"/>
              <a:t>30-31/05/2017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50275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6067" y="196242"/>
            <a:ext cx="7652470" cy="7861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Design </a:t>
            </a:r>
            <a:r>
              <a:rPr lang="en-US" sz="3200" b="1" dirty="0" smtClean="0">
                <a:solidFill>
                  <a:schemeClr val="tx2"/>
                </a:solidFill>
              </a:rPr>
              <a:t>RE3/1 </a:t>
            </a:r>
            <a:r>
              <a:rPr lang="en-US" sz="3200" b="1" dirty="0">
                <a:solidFill>
                  <a:schemeClr val="tx2"/>
                </a:solidFill>
              </a:rPr>
              <a:t>RPC chambers </a:t>
            </a:r>
            <a:endParaRPr lang="it-IT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55" y="858274"/>
            <a:ext cx="41243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5" y="4293096"/>
            <a:ext cx="657234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15880" y="400506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Cross section of </a:t>
            </a:r>
            <a:r>
              <a:rPr lang="it-IT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 </a:t>
            </a:r>
            <a:r>
              <a:rPr lang="it-IT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7529" y="404664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968" y="1556792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* Clearance between ME3/1 and RE3/1 will be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(80 ± 1 ) – (5 + 25 + 5 +25)  =  20 ± 1 mm,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where</a:t>
            </a:r>
          </a:p>
          <a:p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thickness RPC chamber is 25 mm;</a:t>
            </a:r>
          </a:p>
          <a:p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  thicknesses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honeycomb panel is 5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mm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</a:rPr>
              <a:t>  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608" y="1268760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PP under  work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11624" y="155679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4733" y="5453739"/>
            <a:ext cx="32870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Kodel</a:t>
            </a:r>
            <a:r>
              <a:rPr lang="en-GB" dirty="0" smtClean="0"/>
              <a:t> BT design we know that the chamber will fit in this mechanics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20242366">
            <a:off x="9922043" y="2387788"/>
            <a:ext cx="172452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Ian Crotty</a:t>
            </a:r>
          </a:p>
          <a:p>
            <a:r>
              <a:rPr lang="en-US" b="1" i="1" dirty="0" smtClean="0"/>
              <a:t>30-31/05/2017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2788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638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RE4-1 </a:t>
            </a:r>
            <a:r>
              <a:rPr lang="it-IT" dirty="0" err="1" smtClean="0"/>
              <a:t>chamber</a:t>
            </a:r>
            <a:r>
              <a:rPr lang="it-IT" dirty="0" err="1"/>
              <a:t>s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10523" t="6557" r="8640" b="11944"/>
          <a:stretch>
            <a:fillRect/>
          </a:stretch>
        </p:blipFill>
        <p:spPr bwMode="auto">
          <a:xfrm>
            <a:off x="2613103" y="1084146"/>
            <a:ext cx="7237141" cy="524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H="1" flipV="1">
            <a:off x="2248830" y="2874537"/>
            <a:ext cx="1536391" cy="291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672683" y="2447073"/>
            <a:ext cx="844364" cy="369332"/>
          </a:xfrm>
          <a:prstGeom prst="rect">
            <a:avLst/>
          </a:prstGeom>
          <a:noFill/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RE42-3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8676890" y="854928"/>
            <a:ext cx="491890" cy="1032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746598" y="485595"/>
            <a:ext cx="727370" cy="369332"/>
          </a:xfrm>
          <a:prstGeom prst="rect">
            <a:avLst/>
          </a:prstGeom>
          <a:noFill/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RE4-1</a:t>
            </a:r>
          </a:p>
        </p:txBody>
      </p:sp>
      <p:sp>
        <p:nvSpPr>
          <p:cNvPr id="9" name="TextBox 8"/>
          <p:cNvSpPr txBox="1"/>
          <p:nvPr/>
        </p:nvSpPr>
        <p:spPr>
          <a:xfrm rot="19603611">
            <a:off x="220732" y="1132194"/>
            <a:ext cx="172452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Ian Crotty</a:t>
            </a:r>
          </a:p>
          <a:p>
            <a:r>
              <a:rPr lang="en-US" b="1" i="1" dirty="0" smtClean="0"/>
              <a:t>10/02/2015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9119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00298"/>
            <a:ext cx="8229600" cy="65463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RE4-1 </a:t>
            </a:r>
            <a:r>
              <a:rPr lang="it-IT" dirty="0" err="1" smtClean="0"/>
              <a:t>chamber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14553" t="17186" r="18599" b="7223"/>
          <a:stretch>
            <a:fillRect/>
          </a:stretch>
        </p:blipFill>
        <p:spPr bwMode="auto">
          <a:xfrm>
            <a:off x="4169317" y="1455360"/>
            <a:ext cx="6300439" cy="47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585955" y="1802781"/>
            <a:ext cx="2544286" cy="3323987"/>
          </a:xfrm>
          <a:prstGeom prst="rect">
            <a:avLst/>
          </a:prstGeom>
          <a:noFill/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20° chamber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/>
              <a:t>Long 1030 mm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/>
              <a:t>Large 1179 &amp; 816 mm</a:t>
            </a:r>
          </a:p>
          <a:p>
            <a:pPr marL="179388" indent="-179388">
              <a:buFont typeface="Arial"/>
              <a:buChar char="•"/>
            </a:pPr>
            <a:endParaRPr lang="en-US" sz="1600" dirty="0"/>
          </a:p>
          <a:p>
            <a:pPr marL="179388" indent="-179388">
              <a:buFont typeface="Arial"/>
              <a:buChar char="•"/>
            </a:pPr>
            <a:r>
              <a:rPr lang="en-US" sz="1600" dirty="0"/>
              <a:t>18 top chambers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/>
              <a:t>18 bottom chambers</a:t>
            </a:r>
          </a:p>
          <a:p>
            <a:pPr marL="179388" indent="-179388">
              <a:buFont typeface="Arial"/>
              <a:buChar char="•"/>
            </a:pPr>
            <a:endParaRPr lang="en-US" sz="1600" dirty="0"/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Service Carter shorter</a:t>
            </a:r>
          </a:p>
          <a:p>
            <a:pPr marL="179388" indent="-179388"/>
            <a:r>
              <a:rPr lang="en-US" sz="1600" dirty="0">
                <a:solidFill>
                  <a:srgbClr val="3366FF"/>
                </a:solidFill>
              </a:rPr>
              <a:t>	for space issue </a:t>
            </a:r>
          </a:p>
          <a:p>
            <a:pPr marL="179388" indent="-179388"/>
            <a:endParaRPr lang="en-US" sz="1600" dirty="0">
              <a:solidFill>
                <a:srgbClr val="3366FF"/>
              </a:solidFill>
            </a:endParaRP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70 mm thickness available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3366FF"/>
              </a:solidFill>
            </a:endParaRPr>
          </a:p>
          <a:p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7551854" y="3363953"/>
            <a:ext cx="353122" cy="582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734205" y="5742880"/>
            <a:ext cx="795454" cy="334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169316" y="3227662"/>
            <a:ext cx="452245" cy="817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 rot="19603611">
            <a:off x="220732" y="1132194"/>
            <a:ext cx="172452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Ian Crotty</a:t>
            </a:r>
          </a:p>
          <a:p>
            <a:r>
              <a:rPr lang="en-US" b="1" i="1" dirty="0" smtClean="0"/>
              <a:t>10/02/2015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84472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9471" y="171450"/>
            <a:ext cx="7649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US" dirty="0" smtClean="0"/>
              <a:t>Initial TDR (2007)</a:t>
            </a:r>
            <a:endParaRPr lang="en-GB" dirty="0" smtClean="0"/>
          </a:p>
          <a:p>
            <a:r>
              <a:rPr lang="en-GB" dirty="0" smtClean="0"/>
              <a:t>|η| &lt; 2.1 Geometry</a:t>
            </a:r>
          </a:p>
          <a:p>
            <a:r>
              <a:rPr lang="en-GB" dirty="0" smtClean="0"/>
              <a:t>◮ 2 rolls (η-partitions) :: A,B</a:t>
            </a:r>
          </a:p>
          <a:p>
            <a:r>
              <a:rPr lang="en-GB" dirty="0" smtClean="0"/>
              <a:t>◮ </a:t>
            </a:r>
            <a:r>
              <a:rPr lang="en-GB" dirty="0" err="1" smtClean="0"/>
              <a:t>Δη</a:t>
            </a:r>
            <a:r>
              <a:rPr lang="en-GB" dirty="0" smtClean="0"/>
              <a:t> ≈ 0.12</a:t>
            </a:r>
          </a:p>
          <a:p>
            <a:endParaRPr lang="en-GB" dirty="0" smtClean="0"/>
          </a:p>
          <a:p>
            <a:r>
              <a:rPr lang="en-US" dirty="0" smtClean="0"/>
              <a:t>For the New TDR (2017)</a:t>
            </a:r>
            <a:endParaRPr lang="en-GB" dirty="0" smtClean="0"/>
          </a:p>
          <a:p>
            <a:r>
              <a:rPr lang="en-GB" dirty="0" smtClean="0"/>
              <a:t>|η| &lt; 2.4 Geometry</a:t>
            </a:r>
          </a:p>
          <a:p>
            <a:r>
              <a:rPr lang="en-GB" dirty="0" smtClean="0"/>
              <a:t>◮ 5 rolls (η-partitions) :: A-E</a:t>
            </a:r>
          </a:p>
          <a:p>
            <a:r>
              <a:rPr lang="en-GB" dirty="0" smtClean="0"/>
              <a:t>◮ </a:t>
            </a:r>
            <a:r>
              <a:rPr lang="en-GB" dirty="0" err="1" smtClean="0"/>
              <a:t>Δη</a:t>
            </a:r>
            <a:r>
              <a:rPr lang="en-GB" dirty="0" smtClean="0"/>
              <a:t> ≈ 0.12 (|η| &lt; 2.1)</a:t>
            </a:r>
          </a:p>
          <a:p>
            <a:r>
              <a:rPr lang="en-GB" dirty="0" smtClean="0"/>
              <a:t>◮ </a:t>
            </a:r>
            <a:r>
              <a:rPr lang="en-GB" dirty="0" err="1" smtClean="0"/>
              <a:t>Δη</a:t>
            </a:r>
            <a:r>
              <a:rPr lang="en-GB" dirty="0" smtClean="0"/>
              <a:t> ≈ 0.10 (|η| &lt; 2.4)</a:t>
            </a:r>
            <a:endParaRPr lang="en-GB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57848" y="664419"/>
            <a:ext cx="13283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11910"/>
              </p:ext>
            </p:extLst>
          </p:nvPr>
        </p:nvGraphicFramePr>
        <p:xfrm>
          <a:off x="4416878" y="365541"/>
          <a:ext cx="2001142" cy="275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1838325" imgH="2752725" progId="Designer.Drawing.7">
                  <p:embed/>
                </p:oleObj>
              </mc:Choice>
              <mc:Fallback>
                <p:oleObj r:id="rId3" imgW="1838325" imgH="2752725" progId="Designer.Drawing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878" y="365541"/>
                        <a:ext cx="2001142" cy="2751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71" y="3609648"/>
            <a:ext cx="9661238" cy="3094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1093" y="752039"/>
            <a:ext cx="4212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Is it possible to keep the 5 partitions  from the readout point of view ;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Strip PCBs design, FEB &amp; cabling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Strip pitch: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96 strips / 20 degrees   :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min                max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Re3.1           0.52               1.24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Re4.1            0.6	         1.24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974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1556645" y="522776"/>
            <a:ext cx="2214953" cy="3652223"/>
            <a:chOff x="23" y="363"/>
            <a:chExt cx="1538" cy="2536"/>
          </a:xfrm>
        </p:grpSpPr>
        <p:grpSp>
          <p:nvGrpSpPr>
            <p:cNvPr id="3074" name="Group 2"/>
            <p:cNvGrpSpPr>
              <a:grpSpLocks/>
            </p:cNvGrpSpPr>
            <p:nvPr/>
          </p:nvGrpSpPr>
          <p:grpSpPr bwMode="auto">
            <a:xfrm>
              <a:off x="23" y="363"/>
              <a:ext cx="1538" cy="2536"/>
              <a:chOff x="23" y="363"/>
              <a:chExt cx="1538" cy="2536"/>
            </a:xfrm>
          </p:grpSpPr>
          <p:sp>
            <p:nvSpPr>
              <p:cNvPr id="3075" name="AutoShape 3"/>
              <p:cNvSpPr>
                <a:spLocks noChangeArrowheads="1"/>
              </p:cNvSpPr>
              <p:nvPr/>
            </p:nvSpPr>
            <p:spPr bwMode="auto">
              <a:xfrm>
                <a:off x="23" y="363"/>
                <a:ext cx="1538" cy="25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FCF"/>
              </a:solidFill>
              <a:ln w="9360" cap="flat">
                <a:solidFill>
                  <a:srgbClr val="3465A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33"/>
              </a:p>
            </p:txBody>
          </p:sp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91" y="862"/>
                <a:ext cx="1402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181" y="1338"/>
                <a:ext cx="122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227" y="1882"/>
                <a:ext cx="1085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317" y="2381"/>
                <a:ext cx="948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499" y="544"/>
                <a:ext cx="63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233" rIns="81646" bIns="40823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bg-BG" altLang="en-US" sz="1633"/>
                  <a:t>REG1</a:t>
                </a:r>
              </a:p>
            </p:txBody>
          </p:sp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>
                <a:off x="499" y="998"/>
                <a:ext cx="63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233" rIns="81646" bIns="40823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bg-BG" altLang="en-US" sz="1633"/>
                  <a:t>REG2</a:t>
                </a:r>
              </a:p>
            </p:txBody>
          </p:sp>
          <p:sp>
            <p:nvSpPr>
              <p:cNvPr id="3082" name="Text Box 10"/>
              <p:cNvSpPr txBox="1">
                <a:spLocks noChangeArrowheads="1"/>
              </p:cNvSpPr>
              <p:nvPr/>
            </p:nvSpPr>
            <p:spPr bwMode="auto">
              <a:xfrm>
                <a:off x="499" y="2018"/>
                <a:ext cx="63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233" rIns="81646" bIns="40823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bg-BG" altLang="en-US" sz="1633"/>
                  <a:t>REG4</a:t>
                </a:r>
              </a:p>
            </p:txBody>
          </p:sp>
          <p:sp>
            <p:nvSpPr>
              <p:cNvPr id="3083" name="Text Box 11"/>
              <p:cNvSpPr txBox="1">
                <a:spLocks noChangeArrowheads="1"/>
              </p:cNvSpPr>
              <p:nvPr/>
            </p:nvSpPr>
            <p:spPr bwMode="auto">
              <a:xfrm>
                <a:off x="499" y="2494"/>
                <a:ext cx="63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233" rIns="81646" bIns="40823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bg-BG" altLang="en-US" sz="1633"/>
                  <a:t>REG5</a:t>
                </a:r>
              </a:p>
            </p:txBody>
          </p:sp>
        </p:grp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544" y="1519"/>
              <a:ext cx="50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3233" rIns="81646" bIns="40823"/>
            <a:lstStyle>
              <a:lvl1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bg-BG" altLang="en-US" sz="1633"/>
                <a:t>REG3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8283590" y="685513"/>
            <a:ext cx="2214953" cy="3652223"/>
            <a:chOff x="4694" y="476"/>
            <a:chExt cx="1538" cy="2536"/>
          </a:xfrm>
        </p:grpSpPr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4694" y="476"/>
              <a:ext cx="1538" cy="2536"/>
              <a:chOff x="4694" y="476"/>
              <a:chExt cx="1538" cy="2536"/>
            </a:xfrm>
          </p:grpSpPr>
          <p:sp>
            <p:nvSpPr>
              <p:cNvPr id="3087" name="AutoShape 15"/>
              <p:cNvSpPr>
                <a:spLocks noChangeArrowheads="1"/>
              </p:cNvSpPr>
              <p:nvPr/>
            </p:nvSpPr>
            <p:spPr bwMode="auto">
              <a:xfrm>
                <a:off x="4694" y="476"/>
                <a:ext cx="1538" cy="25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FCF"/>
              </a:solidFill>
              <a:ln w="9360" cap="flat">
                <a:solidFill>
                  <a:srgbClr val="3465A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33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4762" y="975"/>
                <a:ext cx="1402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4853" y="1452"/>
                <a:ext cx="122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4898" y="1996"/>
                <a:ext cx="1085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4989" y="2495"/>
                <a:ext cx="948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3092" name="Text Box 20"/>
              <p:cNvSpPr txBox="1">
                <a:spLocks noChangeArrowheads="1"/>
              </p:cNvSpPr>
              <p:nvPr/>
            </p:nvSpPr>
            <p:spPr bwMode="auto">
              <a:xfrm>
                <a:off x="5171" y="658"/>
                <a:ext cx="63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233" rIns="81646" bIns="40823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bg-BG" altLang="en-US" sz="1633"/>
                  <a:t>REH1</a:t>
                </a:r>
              </a:p>
            </p:txBody>
          </p:sp>
          <p:sp>
            <p:nvSpPr>
              <p:cNvPr id="3093" name="Text Box 21"/>
              <p:cNvSpPr txBox="1">
                <a:spLocks noChangeArrowheads="1"/>
              </p:cNvSpPr>
              <p:nvPr/>
            </p:nvSpPr>
            <p:spPr bwMode="auto">
              <a:xfrm>
                <a:off x="5171" y="1111"/>
                <a:ext cx="63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233" rIns="81646" bIns="40823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bg-BG" altLang="en-US" sz="1633"/>
                  <a:t>REH2</a:t>
                </a:r>
              </a:p>
            </p:txBody>
          </p:sp>
          <p:sp>
            <p:nvSpPr>
              <p:cNvPr id="3094" name="Text Box 22"/>
              <p:cNvSpPr txBox="1">
                <a:spLocks noChangeArrowheads="1"/>
              </p:cNvSpPr>
              <p:nvPr/>
            </p:nvSpPr>
            <p:spPr bwMode="auto">
              <a:xfrm>
                <a:off x="5171" y="2132"/>
                <a:ext cx="63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233" rIns="81646" bIns="40823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bg-BG" altLang="en-US" sz="1633"/>
                  <a:t>REH4</a:t>
                </a:r>
              </a:p>
            </p:txBody>
          </p:sp>
          <p:sp>
            <p:nvSpPr>
              <p:cNvPr id="3095" name="Text Box 23"/>
              <p:cNvSpPr txBox="1">
                <a:spLocks noChangeArrowheads="1"/>
              </p:cNvSpPr>
              <p:nvPr/>
            </p:nvSpPr>
            <p:spPr bwMode="auto">
              <a:xfrm>
                <a:off x="5171" y="2608"/>
                <a:ext cx="63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1646" tIns="53233" rIns="81646" bIns="40823"/>
              <a:lstStyle>
                <a:lvl1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1pPr>
                <a:lvl2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2pPr>
                <a:lvl3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3pPr>
                <a:lvl4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4pPr>
                <a:lvl5pPr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49263" algn="l"/>
                    <a:tab pos="898525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Droid Sans Fallback" charset="0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bg-BG" altLang="en-US" sz="1633"/>
                  <a:t>REH5</a:t>
                </a:r>
              </a:p>
            </p:txBody>
          </p:sp>
        </p:grp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5216" y="1633"/>
              <a:ext cx="49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3233" rIns="81646" bIns="40823"/>
            <a:lstStyle>
              <a:lvl1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bg-BG" altLang="en-US" sz="1633"/>
                <a:t>REH3</a:t>
              </a: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4919397" y="33125"/>
            <a:ext cx="2019092" cy="1516479"/>
            <a:chOff x="2358" y="23"/>
            <a:chExt cx="1402" cy="1053"/>
          </a:xfrm>
        </p:grpSpPr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>
              <a:off x="2358" y="272"/>
              <a:ext cx="1402" cy="5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FCF"/>
            </a:solidFill>
            <a:ln w="9360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33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V="1">
              <a:off x="3402" y="268"/>
              <a:ext cx="0" cy="548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33"/>
            </a:p>
          </p:txBody>
        </p:sp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2993" y="862"/>
              <a:ext cx="18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3233" rIns="81646" bIns="40823"/>
            <a:lstStyle/>
            <a:p>
              <a:pPr>
                <a:buClrTx/>
                <a:buFontTx/>
                <a:buNone/>
              </a:pPr>
              <a:r>
                <a:rPr lang="bg-BG" altLang="en-US" sz="1633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101" name="Text Box 29"/>
            <p:cNvSpPr txBox="1">
              <a:spLocks noChangeArrowheads="1"/>
            </p:cNvSpPr>
            <p:nvPr/>
          </p:nvSpPr>
          <p:spPr bwMode="auto">
            <a:xfrm>
              <a:off x="2994" y="23"/>
              <a:ext cx="18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3233" rIns="81646" bIns="40823"/>
            <a:lstStyle/>
            <a:p>
              <a:pPr>
                <a:buClrTx/>
                <a:buFontTx/>
                <a:buNone/>
              </a:pPr>
              <a:r>
                <a:rPr lang="bg-BG" altLang="en-US" sz="1633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3221" y="454"/>
              <a:ext cx="18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46" tIns="53233" rIns="81646" bIns="40823"/>
            <a:lstStyle/>
            <a:p>
              <a:pPr>
                <a:buClrTx/>
                <a:buFontTx/>
                <a:buNone/>
              </a:pPr>
              <a:r>
                <a:rPr lang="bg-BG" altLang="en-US" sz="1633">
                  <a:solidFill>
                    <a:srgbClr val="000000"/>
                  </a:solidFill>
                </a:rPr>
                <a:t>h</a:t>
              </a:r>
            </a:p>
          </p:txBody>
        </p:sp>
      </p:grp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3140811" y="4164918"/>
            <a:ext cx="5991029" cy="263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233" rIns="81646" bIns="40823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bg-BG" altLang="en-US" sz="1633"/>
              <a:t>REG1	h = 32.1 cm		a = 101.36 cm   	b = 112.68 cm</a:t>
            </a:r>
          </a:p>
          <a:p>
            <a:pPr>
              <a:buClrTx/>
              <a:buFontTx/>
              <a:buNone/>
            </a:pPr>
            <a:r>
              <a:rPr lang="bg-BG" altLang="en-US" sz="1633"/>
              <a:t>REG2 	h = 32.1 cm 		a = 89.68 cm 	b = 101.0 cm</a:t>
            </a:r>
          </a:p>
          <a:p>
            <a:pPr>
              <a:buClrTx/>
              <a:buFontTx/>
              <a:buNone/>
            </a:pPr>
            <a:r>
              <a:rPr lang="bg-BG" altLang="en-US" sz="1633"/>
              <a:t>REG3    h = 32.1 cm 		a = 78. cm  		b = 88.92 cm</a:t>
            </a:r>
          </a:p>
          <a:p>
            <a:pPr>
              <a:buClrTx/>
              <a:buFontTx/>
              <a:buNone/>
            </a:pPr>
            <a:r>
              <a:rPr lang="bg-BG" altLang="en-US" sz="1633"/>
              <a:t>REG4	h = 32.1 cm 		a = 66.34 cm 	b = 77.66 cm</a:t>
            </a:r>
          </a:p>
          <a:p>
            <a:pPr>
              <a:buClrTx/>
              <a:buFontTx/>
              <a:buNone/>
            </a:pPr>
            <a:r>
              <a:rPr lang="bg-BG" altLang="en-US" sz="1633"/>
              <a:t>REG5 	h = 32.1 cm 		a = 54.66 cm 	b = 65.98 cm</a:t>
            </a:r>
          </a:p>
          <a:p>
            <a:pPr>
              <a:buClrTx/>
              <a:buFontTx/>
              <a:buNone/>
            </a:pPr>
            <a:endParaRPr lang="bg-BG" altLang="en-US" sz="1633"/>
          </a:p>
          <a:p>
            <a:pPr>
              <a:buClrTx/>
              <a:buFontTx/>
              <a:buNone/>
            </a:pPr>
            <a:r>
              <a:rPr lang="bg-BG" altLang="en-US" sz="1633"/>
              <a:t>REH1 	h = 28.1 cm 		a = 104.1 cm 	b = 114.0 cm</a:t>
            </a:r>
          </a:p>
          <a:p>
            <a:pPr>
              <a:buClrTx/>
              <a:buFontTx/>
              <a:buNone/>
            </a:pPr>
            <a:r>
              <a:rPr lang="bg-BG" altLang="en-US" sz="1633"/>
              <a:t>REH2 	h = 28.1 cm 		a = 93.82 cm 	b = 103.74 cm</a:t>
            </a:r>
          </a:p>
          <a:p>
            <a:pPr>
              <a:buClrTx/>
              <a:buFontTx/>
              <a:buNone/>
            </a:pPr>
            <a:r>
              <a:rPr lang="bg-BG" altLang="en-US" sz="1633"/>
              <a:t>REH3 	h = 28.1 cm 		a = 83.56 cm 	b = 93.48 cm</a:t>
            </a:r>
          </a:p>
          <a:p>
            <a:pPr>
              <a:buClrTx/>
              <a:buFontTx/>
              <a:buNone/>
            </a:pPr>
            <a:r>
              <a:rPr lang="bg-BG" altLang="en-US" sz="1633"/>
              <a:t>REH4 	h = 28.1 cm 		a = 73.3  cm 		b = 83.22 cm</a:t>
            </a:r>
          </a:p>
          <a:p>
            <a:pPr>
              <a:buClrTx/>
              <a:buFontTx/>
              <a:buNone/>
            </a:pPr>
            <a:r>
              <a:rPr lang="bg-BG" altLang="en-US" sz="1633"/>
              <a:t>REH5 	h = 28.1 cm 		a = 63.04 cm 	b = 72.96 cm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111103" y="195861"/>
            <a:ext cx="1633131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233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bg-BG" altLang="en-US" sz="1633"/>
              <a:t>RE3/1 layout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8675312" y="195861"/>
            <a:ext cx="1633131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233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bg-BG" altLang="en-US" sz="1633"/>
              <a:t>RE4/1 layout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3940094" y="2481382"/>
            <a:ext cx="3918652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233" rIns="81646" bIns="40823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33"/>
              <a:t>RE3/1 &amp; RE4/1 dimensions in CMSSW</a:t>
            </a:r>
          </a:p>
        </p:txBody>
      </p:sp>
    </p:spTree>
    <p:extLst>
      <p:ext uri="{BB962C8B-B14F-4D97-AF65-F5344CB8AC3E}">
        <p14:creationId xmlns:p14="http://schemas.microsoft.com/office/powerpoint/2010/main" val="3868720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1AE685-CCB7-4C46-8A72-EFB123CEEA88}" type="slidenum">
              <a:rPr lang="bg-BG" altLang="en-US"/>
              <a:pPr/>
              <a:t>8</a:t>
            </a:fld>
            <a:endParaRPr lang="bg-BG" altLang="en-US"/>
          </a:p>
        </p:txBody>
      </p:sp>
      <p:graphicFrame>
        <p:nvGraphicFramePr>
          <p:cNvPr id="4097" name="Group 1"/>
          <p:cNvGraphicFramePr>
            <a:graphicFrameLocks noGrp="1"/>
          </p:cNvGraphicFramePr>
          <p:nvPr/>
        </p:nvGraphicFramePr>
        <p:xfrm>
          <a:off x="2438017" y="195861"/>
          <a:ext cx="7971237" cy="6073118"/>
        </p:xfrm>
        <a:graphic>
          <a:graphicData uri="http://schemas.openxmlformats.org/drawingml/2006/table">
            <a:tbl>
              <a:tblPr/>
              <a:tblGrid>
                <a:gridCol w="1991729">
                  <a:extLst>
                    <a:ext uri="{9D8B030D-6E8A-4147-A177-3AD203B41FA5}">
                      <a16:colId xmlns:a16="http://schemas.microsoft.com/office/drawing/2014/main" val="762850182"/>
                    </a:ext>
                  </a:extLst>
                </a:gridCol>
                <a:gridCol w="1991730">
                  <a:extLst>
                    <a:ext uri="{9D8B030D-6E8A-4147-A177-3AD203B41FA5}">
                      <a16:colId xmlns:a16="http://schemas.microsoft.com/office/drawing/2014/main" val="734755832"/>
                    </a:ext>
                  </a:extLst>
                </a:gridCol>
                <a:gridCol w="1993169">
                  <a:extLst>
                    <a:ext uri="{9D8B030D-6E8A-4147-A177-3AD203B41FA5}">
                      <a16:colId xmlns:a16="http://schemas.microsoft.com/office/drawing/2014/main" val="4040574814"/>
                    </a:ext>
                  </a:extLst>
                </a:gridCol>
                <a:gridCol w="1994609">
                  <a:extLst>
                    <a:ext uri="{9D8B030D-6E8A-4147-A177-3AD203B41FA5}">
                      <a16:colId xmlns:a16="http://schemas.microsoft.com/office/drawing/2014/main" val="3239209334"/>
                    </a:ext>
                  </a:extLst>
                </a:gridCol>
              </a:tblGrid>
              <a:tr h="88425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Strips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Angle [mrad]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Width (min)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[cm]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Width (max)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[cm]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57719"/>
                  </a:ext>
                </a:extLst>
              </a:tr>
              <a:tr h="129613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32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10.9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1.708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3.521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2512"/>
                  </a:ext>
                </a:extLst>
              </a:tr>
              <a:tr h="129613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64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5.5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0.854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1.761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787836"/>
                  </a:ext>
                </a:extLst>
              </a:tr>
              <a:tr h="129613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128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2.7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0.427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0.880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74167"/>
                  </a:ext>
                </a:extLst>
              </a:tr>
              <a:tr h="130045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192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1.8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0.285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0.587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18298"/>
                  </a:ext>
                </a:extLst>
              </a:tr>
            </a:tbl>
          </a:graphicData>
        </a:graphic>
      </p:graphicFrame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3025599" y="6466279"/>
            <a:ext cx="931777" cy="3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7152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bg-BG" altLang="en-US" sz="2177" b="1">
                <a:solidFill>
                  <a:srgbClr val="FF0000"/>
                </a:solidFill>
              </a:rPr>
              <a:t>RE3/1</a:t>
            </a:r>
          </a:p>
        </p:txBody>
      </p:sp>
    </p:spTree>
    <p:extLst>
      <p:ext uri="{BB962C8B-B14F-4D97-AF65-F5344CB8AC3E}">
        <p14:creationId xmlns:p14="http://schemas.microsoft.com/office/powerpoint/2010/main" val="107623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D55CBC1-E51B-4D20-A978-95AA637E5F0A}" type="slidenum">
              <a:rPr lang="bg-BG" altLang="en-US"/>
              <a:pPr/>
              <a:t>9</a:t>
            </a:fld>
            <a:endParaRPr lang="bg-BG" altLang="en-US"/>
          </a:p>
        </p:txBody>
      </p:sp>
      <p:graphicFrame>
        <p:nvGraphicFramePr>
          <p:cNvPr id="5121" name="Group 1"/>
          <p:cNvGraphicFramePr>
            <a:graphicFrameLocks noGrp="1"/>
          </p:cNvGraphicFramePr>
          <p:nvPr/>
        </p:nvGraphicFramePr>
        <p:xfrm>
          <a:off x="2438017" y="195861"/>
          <a:ext cx="7971237" cy="6073118"/>
        </p:xfrm>
        <a:graphic>
          <a:graphicData uri="http://schemas.openxmlformats.org/drawingml/2006/table">
            <a:tbl>
              <a:tblPr/>
              <a:tblGrid>
                <a:gridCol w="1991729">
                  <a:extLst>
                    <a:ext uri="{9D8B030D-6E8A-4147-A177-3AD203B41FA5}">
                      <a16:colId xmlns:a16="http://schemas.microsoft.com/office/drawing/2014/main" val="2557335011"/>
                    </a:ext>
                  </a:extLst>
                </a:gridCol>
                <a:gridCol w="1991730">
                  <a:extLst>
                    <a:ext uri="{9D8B030D-6E8A-4147-A177-3AD203B41FA5}">
                      <a16:colId xmlns:a16="http://schemas.microsoft.com/office/drawing/2014/main" val="3605279017"/>
                    </a:ext>
                  </a:extLst>
                </a:gridCol>
                <a:gridCol w="1993169">
                  <a:extLst>
                    <a:ext uri="{9D8B030D-6E8A-4147-A177-3AD203B41FA5}">
                      <a16:colId xmlns:a16="http://schemas.microsoft.com/office/drawing/2014/main" val="3583910081"/>
                    </a:ext>
                  </a:extLst>
                </a:gridCol>
                <a:gridCol w="1994609">
                  <a:extLst>
                    <a:ext uri="{9D8B030D-6E8A-4147-A177-3AD203B41FA5}">
                      <a16:colId xmlns:a16="http://schemas.microsoft.com/office/drawing/2014/main" val="2260917733"/>
                    </a:ext>
                  </a:extLst>
                </a:gridCol>
              </a:tblGrid>
              <a:tr h="88425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Strips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Angle [mrad]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Width (min)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[cm]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Width (max)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[cm]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73669"/>
                  </a:ext>
                </a:extLst>
              </a:tr>
              <a:tr h="129613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32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10.9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1.658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3.563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54178"/>
                  </a:ext>
                </a:extLst>
              </a:tr>
              <a:tr h="129613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64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5.5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0.829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1.781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03781"/>
                  </a:ext>
                </a:extLst>
              </a:tr>
              <a:tr h="1296136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128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2.7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0.414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0.891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11392"/>
                  </a:ext>
                </a:extLst>
              </a:tr>
              <a:tr h="130045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192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1.8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0.276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bg-BG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roid Sans Fallback" charset="0"/>
                        </a:rPr>
                        <a:t>0.594</a:t>
                      </a:r>
                    </a:p>
                  </a:txBody>
                  <a:tcPr marL="81646" marR="81646" marT="7749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90637"/>
                  </a:ext>
                </a:extLst>
              </a:tr>
            </a:tbl>
          </a:graphicData>
        </a:graphic>
      </p:graphicFrame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2960792" y="6401473"/>
            <a:ext cx="931778" cy="3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7152" rIns="81646" bIns="40823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bg-BG" altLang="en-US" sz="2177" b="1">
                <a:solidFill>
                  <a:srgbClr val="FF0000"/>
                </a:solidFill>
              </a:rPr>
              <a:t>RE4/1</a:t>
            </a:r>
          </a:p>
        </p:txBody>
      </p:sp>
    </p:spTree>
    <p:extLst>
      <p:ext uri="{BB962C8B-B14F-4D97-AF65-F5344CB8AC3E}">
        <p14:creationId xmlns:p14="http://schemas.microsoft.com/office/powerpoint/2010/main" val="1286378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393</Words>
  <Application>Microsoft Office PowerPoint</Application>
  <PresentationFormat>Widescreen</PresentationFormat>
  <Paragraphs>144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맑은 고딕</vt:lpstr>
      <vt:lpstr>Aharoni</vt:lpstr>
      <vt:lpstr>Arial</vt:lpstr>
      <vt:lpstr>Calibri</vt:lpstr>
      <vt:lpstr>Calibri Light</vt:lpstr>
      <vt:lpstr>Droid Sans Fallback</vt:lpstr>
      <vt:lpstr>Wingdings</vt:lpstr>
      <vt:lpstr>Office Theme</vt:lpstr>
      <vt:lpstr>Designer.Drawing.7</vt:lpstr>
      <vt:lpstr>PowerPoint Presentation</vt:lpstr>
      <vt:lpstr>PowerPoint Presentation</vt:lpstr>
      <vt:lpstr>Design RE3/1 RPC chambers </vt:lpstr>
      <vt:lpstr>RE4-1 chambers</vt:lpstr>
      <vt:lpstr>RE4-1 chamber</vt:lpstr>
      <vt:lpstr>PowerPoint Presentation</vt:lpstr>
      <vt:lpstr>PowerPoint Presentation</vt:lpstr>
      <vt:lpstr>PowerPoint Presentation</vt:lpstr>
      <vt:lpstr>PowerPoint Presentation</vt:lpstr>
      <vt:lpstr>Assembly of RE1/1 chambers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Zaganidis</dc:creator>
  <cp:lastModifiedBy>Ian Crotty</cp:lastModifiedBy>
  <cp:revision>12</cp:revision>
  <dcterms:created xsi:type="dcterms:W3CDTF">2017-12-20T10:38:27Z</dcterms:created>
  <dcterms:modified xsi:type="dcterms:W3CDTF">2017-12-20T14:29:34Z</dcterms:modified>
</cp:coreProperties>
</file>