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63" r:id="rId7"/>
    <p:sldId id="262" r:id="rId8"/>
    <p:sldId id="260" r:id="rId9"/>
    <p:sldId id="257" r:id="rId10"/>
    <p:sldId id="258" r:id="rId11"/>
    <p:sldId id="259" r:id="rId12"/>
    <p:sldId id="264" r:id="rId13"/>
    <p:sldId id="265" r:id="rId14"/>
    <p:sldId id="266" r:id="rId15"/>
    <p:sldId id="261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918" autoAdjust="0"/>
  </p:normalViewPr>
  <p:slideViewPr>
    <p:cSldViewPr snapToGrid="0" snapToObjects="1">
      <p:cViewPr>
        <p:scale>
          <a:sx n="100" d="100"/>
          <a:sy n="100" d="100"/>
        </p:scale>
        <p:origin x="-1312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91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83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451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53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272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24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9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77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64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59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4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607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76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99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392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53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2720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245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98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77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64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795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49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768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994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392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53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27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245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98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77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6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910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596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49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768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9948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392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053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272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245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098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7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788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64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596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449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768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9948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39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80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31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12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81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0D52-0FAB-B946-BF56-C413F30ACF69}" type="datetimeFigureOut">
              <a:rPr lang="it-IT" smtClean="0"/>
              <a:t>09/02/15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54344-4C0E-E44C-83B0-CDC139AC101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58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10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10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10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037FD6F-699A-46F7-B2C0-197F6EF5BA72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09/02/15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4D1BE9B-7E4B-4A6F-9B0B-7E5EF89BABF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‹n.›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10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RE4-1 and RE3-1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49507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Pigi, Pino Passeggio, Francesco </a:t>
            </a:r>
            <a:r>
              <a:rPr lang="it-IT" sz="2000" dirty="0" err="1" smtClean="0"/>
              <a:t>Cassese</a:t>
            </a:r>
            <a:r>
              <a:rPr lang="it-IT" sz="2000" dirty="0" smtClean="0"/>
              <a:t> and </a:t>
            </a:r>
            <a:r>
              <a:rPr lang="it-IT" sz="2000" dirty="0" err="1" smtClean="0"/>
              <a:t>Ian</a:t>
            </a:r>
            <a:r>
              <a:rPr lang="it-IT" sz="2000" dirty="0" smtClean="0"/>
              <a:t> </a:t>
            </a:r>
            <a:r>
              <a:rPr lang="it-IT" sz="2000" dirty="0" err="1" smtClean="0"/>
              <a:t>Crotty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5226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RE3/1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8879"/>
            <a:ext cx="7200799" cy="5400599"/>
          </a:xfrm>
        </p:spPr>
      </p:pic>
      <p:sp>
        <p:nvSpPr>
          <p:cNvPr id="7" name="TextBox 6"/>
          <p:cNvSpPr txBox="1"/>
          <p:nvPr/>
        </p:nvSpPr>
        <p:spPr>
          <a:xfrm>
            <a:off x="2195736" y="1844824"/>
            <a:ext cx="16561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M12 Mounting Holes for 20deg Chambers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59432" y="2776534"/>
            <a:ext cx="1017881" cy="576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2795736"/>
            <a:ext cx="1135933" cy="1547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85491" y="2768154"/>
            <a:ext cx="1129309" cy="1575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85494" y="2795742"/>
            <a:ext cx="866429" cy="461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8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SCF940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33" y="220133"/>
            <a:ext cx="8424334" cy="64431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Ovale 4"/>
          <p:cNvSpPr/>
          <p:nvPr/>
        </p:nvSpPr>
        <p:spPr>
          <a:xfrm>
            <a:off x="3962400" y="1752600"/>
            <a:ext cx="1405467" cy="1016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82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RE4/1 &amp; RE3/1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2" y="1196758"/>
            <a:ext cx="6388722" cy="54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3971" y="2852936"/>
            <a:ext cx="144016" cy="6120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3564" y="2798508"/>
            <a:ext cx="115753" cy="891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3939" y="3690258"/>
            <a:ext cx="110750" cy="8599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9" y="3484750"/>
            <a:ext cx="1333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8187" y="1772819"/>
            <a:ext cx="165618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As planned high Eta  up to 2.1.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Content Placeholder 14"/>
          <p:cNvSpPr txBox="1">
            <a:spLocks noGrp="1"/>
          </p:cNvSpPr>
          <p:nvPr>
            <p:ph idx="1"/>
          </p:nvPr>
        </p:nvSpPr>
        <p:spPr>
          <a:xfrm>
            <a:off x="6228184" y="5373216"/>
            <a:ext cx="236559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E</a:t>
            </a:r>
            <a:r>
              <a:rPr lang="en-US" sz="2000" dirty="0" smtClean="0"/>
              <a:t>xtending to Extra </a:t>
            </a:r>
            <a:r>
              <a:rPr lang="en-US" sz="2000" dirty="0"/>
              <a:t>H</a:t>
            </a:r>
            <a:r>
              <a:rPr lang="en-US" sz="2000" dirty="0" smtClean="0"/>
              <a:t>igh Eta </a:t>
            </a:r>
          </a:p>
          <a:p>
            <a:pPr marL="0" indent="0">
              <a:buNone/>
            </a:pPr>
            <a:r>
              <a:rPr lang="en-US" sz="2000" dirty="0" smtClean="0"/>
              <a:t>= 2.4 or 2.5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475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Boundries</a:t>
            </a:r>
            <a:r>
              <a:rPr lang="en-US" dirty="0" smtClean="0"/>
              <a:t> on Extra High Eta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50816"/>
            <a:ext cx="3600400" cy="527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7" y="2132856"/>
            <a:ext cx="198493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Alignment lines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47864" y="1844824"/>
            <a:ext cx="2808312" cy="4726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92080" y="2317522"/>
            <a:ext cx="864096" cy="15435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239" y="4767538"/>
            <a:ext cx="208823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Neutron Shielding on Vertical faces of yoke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Content Placeholder 13"/>
          <p:cNvSpPr txBox="1">
            <a:spLocks noGrp="1"/>
          </p:cNvSpPr>
          <p:nvPr>
            <p:ph idx="1"/>
          </p:nvPr>
        </p:nvSpPr>
        <p:spPr>
          <a:xfrm>
            <a:off x="6248133" y="5157198"/>
            <a:ext cx="206308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Cylindrical Neutron Shielding </a:t>
            </a:r>
            <a:endParaRPr lang="en-GB" sz="1800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3779915" y="5480358"/>
            <a:ext cx="2468218" cy="39691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5436096" y="5480358"/>
            <a:ext cx="812034" cy="75695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53717" y="4767541"/>
            <a:ext cx="2760307" cy="4793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53717" y="4365104"/>
            <a:ext cx="878126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2735796" y="2874094"/>
            <a:ext cx="7920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RE4/1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4629010" y="3053281"/>
            <a:ext cx="7700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RE3/1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 rot="690613">
            <a:off x="1219714" y="3149547"/>
            <a:ext cx="10081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ETA=2.1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52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3655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Constraints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RE4-1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8050"/>
            <a:ext cx="8229600" cy="49181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After a meeting with Andrea </a:t>
            </a:r>
            <a:r>
              <a:rPr lang="en-US" dirty="0" err="1" smtClean="0"/>
              <a:t>Gaddi</a:t>
            </a:r>
            <a:r>
              <a:rPr lang="en-US" dirty="0" smtClean="0"/>
              <a:t> and his team we agreed about few constraints: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Total thickness of the 2 layer (top and bottom) is </a:t>
            </a:r>
            <a:r>
              <a:rPr lang="en-US" dirty="0" smtClean="0">
                <a:solidFill>
                  <a:srgbClr val="FF0000"/>
                </a:solidFill>
              </a:rPr>
              <a:t>70 mm</a:t>
            </a:r>
          </a:p>
          <a:p>
            <a:pPr marL="914400" lvl="1" indent="-514350"/>
            <a:r>
              <a:rPr lang="en-US" dirty="0" smtClean="0"/>
              <a:t>Possible increase is under study but with few caveat (alignment and shielding)</a:t>
            </a:r>
          </a:p>
          <a:p>
            <a:pPr marL="914400" lvl="1" indent="-514350"/>
            <a:r>
              <a:rPr lang="en-US" dirty="0" smtClean="0">
                <a:solidFill>
                  <a:srgbClr val="0000FF"/>
                </a:solidFill>
              </a:rPr>
              <a:t>RE4 present chamber are 50 mm (carter included)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Service carter must be shorter than the chamber (for having two superimposed layer of chambers)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5638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RE4-1 </a:t>
            </a:r>
            <a:r>
              <a:rPr lang="it-IT" dirty="0" err="1" smtClean="0"/>
              <a:t>chamber</a:t>
            </a:r>
            <a:r>
              <a:rPr lang="it-IT" dirty="0" err="1"/>
              <a:t>s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10523" t="6557" r="8640" b="11944"/>
          <a:stretch>
            <a:fillRect/>
          </a:stretch>
        </p:blipFill>
        <p:spPr bwMode="auto">
          <a:xfrm>
            <a:off x="1089102" y="1084146"/>
            <a:ext cx="7237141" cy="524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flipH="1" flipV="1">
            <a:off x="724829" y="2874537"/>
            <a:ext cx="1536391" cy="291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148683" y="2447073"/>
            <a:ext cx="844364" cy="369332"/>
          </a:xfrm>
          <a:prstGeom prst="rect">
            <a:avLst/>
          </a:prstGeom>
          <a:noFill/>
          <a:ln>
            <a:solidFill>
              <a:srgbClr val="6076B4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RE42-3</a:t>
            </a:r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V="1">
            <a:off x="7152890" y="854927"/>
            <a:ext cx="491890" cy="1032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7222598" y="485595"/>
            <a:ext cx="727370" cy="369332"/>
          </a:xfrm>
          <a:prstGeom prst="rect">
            <a:avLst/>
          </a:prstGeom>
          <a:noFill/>
          <a:ln>
            <a:solidFill>
              <a:srgbClr val="6076B4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RE4-</a:t>
            </a:r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6792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/>
          <p:nvPr/>
        </p:nvPicPr>
        <p:blipFill>
          <a:blip r:embed="rId2" cstate="print"/>
          <a:srcRect l="21801" t="6792" r="19037" b="4684"/>
          <a:stretch>
            <a:fillRect/>
          </a:stretch>
        </p:blipFill>
        <p:spPr bwMode="auto">
          <a:xfrm>
            <a:off x="1195659" y="359321"/>
            <a:ext cx="6808439" cy="604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118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0298"/>
            <a:ext cx="8229600" cy="65463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RE4-1 </a:t>
            </a:r>
            <a:r>
              <a:rPr lang="it-IT" dirty="0" err="1" smtClean="0"/>
              <a:t>chamber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 l="14553" t="17186" r="18599" b="7223"/>
          <a:stretch>
            <a:fillRect/>
          </a:stretch>
        </p:blipFill>
        <p:spPr bwMode="auto">
          <a:xfrm>
            <a:off x="2645316" y="1455359"/>
            <a:ext cx="6300439" cy="477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1955" y="1802780"/>
            <a:ext cx="2544286" cy="3323987"/>
          </a:xfrm>
          <a:prstGeom prst="rect">
            <a:avLst/>
          </a:prstGeom>
          <a:noFill/>
          <a:ln>
            <a:solidFill>
              <a:srgbClr val="6076B4"/>
            </a:solidFill>
          </a:ln>
        </p:spPr>
        <p:txBody>
          <a:bodyPr wrap="none" rtlCol="0">
            <a:spAutoFit/>
          </a:bodyPr>
          <a:lstStyle/>
          <a:p>
            <a:pPr marL="179388" indent="-179388"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</a:rPr>
              <a:t>20° chamber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 smtClean="0"/>
              <a:t>Long 1030 mm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 smtClean="0"/>
              <a:t>Large 1179 &amp; 816 mm</a:t>
            </a:r>
          </a:p>
          <a:p>
            <a:pPr marL="179388" indent="-179388">
              <a:buFont typeface="Arial"/>
              <a:buChar char="•"/>
            </a:pPr>
            <a:endParaRPr lang="en-US" sz="1600" dirty="0" smtClean="0"/>
          </a:p>
          <a:p>
            <a:pPr marL="179388" indent="-179388">
              <a:buFont typeface="Arial"/>
              <a:buChar char="•"/>
            </a:pPr>
            <a:r>
              <a:rPr lang="en-US" sz="1600" dirty="0" smtClean="0"/>
              <a:t>18 top chambers</a:t>
            </a:r>
          </a:p>
          <a:p>
            <a:pPr marL="179388" indent="-179388">
              <a:buFont typeface="Arial"/>
              <a:buChar char="•"/>
            </a:pPr>
            <a:r>
              <a:rPr lang="en-US" sz="1600" dirty="0" smtClean="0"/>
              <a:t>18 bottom chambers</a:t>
            </a:r>
          </a:p>
          <a:p>
            <a:pPr marL="179388" indent="-179388">
              <a:buFont typeface="Arial"/>
              <a:buChar char="•"/>
            </a:pPr>
            <a:endParaRPr lang="en-US" sz="1600" dirty="0" smtClean="0"/>
          </a:p>
          <a:p>
            <a:pPr marL="179388" indent="-179388">
              <a:buFont typeface="Arial"/>
              <a:buChar char="•"/>
            </a:pPr>
            <a:r>
              <a:rPr lang="en-US" sz="1600" dirty="0" smtClean="0">
                <a:solidFill>
                  <a:srgbClr val="3366FF"/>
                </a:solidFill>
              </a:rPr>
              <a:t>Service Carter shorter</a:t>
            </a:r>
          </a:p>
          <a:p>
            <a:pPr marL="179388" indent="-179388"/>
            <a:r>
              <a:rPr lang="en-US" sz="1600" dirty="0" smtClean="0">
                <a:solidFill>
                  <a:srgbClr val="3366FF"/>
                </a:solidFill>
              </a:rPr>
              <a:t>	for space issue </a:t>
            </a:r>
          </a:p>
          <a:p>
            <a:pPr marL="179388" indent="-179388"/>
            <a:endParaRPr lang="en-US" sz="1600" dirty="0" smtClean="0">
              <a:solidFill>
                <a:srgbClr val="3366FF"/>
              </a:solidFill>
            </a:endParaRPr>
          </a:p>
          <a:p>
            <a:pPr marL="179388" indent="-179388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70 mm thickness available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rgbClr val="3366FF"/>
              </a:solidFill>
            </a:endParaRPr>
          </a:p>
          <a:p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6027854" y="3363953"/>
            <a:ext cx="353122" cy="5823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4210205" y="5742880"/>
            <a:ext cx="795454" cy="334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645315" y="3227662"/>
            <a:ext cx="452245" cy="817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33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779462"/>
          </a:xfrm>
        </p:spPr>
        <p:txBody>
          <a:bodyPr/>
          <a:lstStyle/>
          <a:p>
            <a:r>
              <a:rPr lang="en-US" dirty="0" smtClean="0"/>
              <a:t>Mounting RE4/1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47052" r="25230"/>
          <a:stretch/>
        </p:blipFill>
        <p:spPr>
          <a:xfrm>
            <a:off x="1854200" y="1425832"/>
            <a:ext cx="5797500" cy="46549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08677" y="1658257"/>
            <a:ext cx="2299009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Outer radius mounting posts are hidden behind RE4SM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47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Periphery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11274" r="43569" b="44930"/>
          <a:stretch/>
        </p:blipFill>
        <p:spPr>
          <a:xfrm>
            <a:off x="4283971" y="1628800"/>
            <a:ext cx="3187463" cy="4660458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544" y="98073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636912"/>
            <a:ext cx="345638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Lead cables and pipes over the top of the RPCs,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OR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Under them where the space was for the alignment system 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39952" y="2564904"/>
            <a:ext cx="1440160" cy="81067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39954" y="2420888"/>
            <a:ext cx="2232248" cy="9546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39952" y="3375576"/>
            <a:ext cx="576064" cy="84551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55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224</Words>
  <Application>Microsoft Macintosh PowerPoint</Application>
  <PresentationFormat>Presentazione su schermo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Tema di Office</vt:lpstr>
      <vt:lpstr>Office Theme</vt:lpstr>
      <vt:lpstr>1_Office Theme</vt:lpstr>
      <vt:lpstr>2_Office Theme</vt:lpstr>
      <vt:lpstr>3_Office Theme</vt:lpstr>
      <vt:lpstr>RE4-1 and RE3-1</vt:lpstr>
      <vt:lpstr>RE4/1 &amp; RE3/1</vt:lpstr>
      <vt:lpstr>Boundries on Extra High Eta</vt:lpstr>
      <vt:lpstr>Constraints about RE4-1 </vt:lpstr>
      <vt:lpstr>RE4-1 chambers</vt:lpstr>
      <vt:lpstr>Presentazione di PowerPoint</vt:lpstr>
      <vt:lpstr>RE4-1 chamber</vt:lpstr>
      <vt:lpstr>Mounting RE4/1</vt:lpstr>
      <vt:lpstr>Access to Periphery</vt:lpstr>
      <vt:lpstr>Mounting RE3/1</vt:lpstr>
      <vt:lpstr>Presentazione di PowerPoint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RE4-1 and RE3-1</dc:title>
  <dc:creator>Pierluigi Paolucci</dc:creator>
  <cp:lastModifiedBy>Pierluigi Paolucci</cp:lastModifiedBy>
  <cp:revision>7</cp:revision>
  <dcterms:created xsi:type="dcterms:W3CDTF">2015-02-03T09:06:45Z</dcterms:created>
  <dcterms:modified xsi:type="dcterms:W3CDTF">2015-02-09T11:31:49Z</dcterms:modified>
</cp:coreProperties>
</file>