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7" r:id="rId4"/>
    <p:sldId id="260" r:id="rId5"/>
    <p:sldId id="257" r:id="rId6"/>
    <p:sldId id="263" r:id="rId7"/>
    <p:sldId id="258" r:id="rId8"/>
    <p:sldId id="259" r:id="rId9"/>
    <p:sldId id="268" r:id="rId10"/>
    <p:sldId id="264" r:id="rId11"/>
    <p:sldId id="266" r:id="rId1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61" d="100"/>
          <a:sy n="161" d="100"/>
        </p:scale>
        <p:origin x="150"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2C226F-9BD7-42E1-B659-0C56E68F081B}" type="datetimeFigureOut">
              <a:rPr lang="en-US" smtClean="0"/>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FD9F2-4F19-4292-AF8A-94C9ACFAE93D}" type="slidenum">
              <a:rPr lang="en-US" smtClean="0"/>
              <a:t>‹#›</a:t>
            </a:fld>
            <a:endParaRPr lang="en-US" dirty="0"/>
          </a:p>
        </p:txBody>
      </p:sp>
    </p:spTree>
    <p:extLst>
      <p:ext uri="{BB962C8B-B14F-4D97-AF65-F5344CB8AC3E}">
        <p14:creationId xmlns:p14="http://schemas.microsoft.com/office/powerpoint/2010/main" val="696913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C226F-9BD7-42E1-B659-0C56E68F081B}" type="datetimeFigureOut">
              <a:rPr lang="en-US" smtClean="0"/>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FD9F2-4F19-4292-AF8A-94C9ACFAE93D}" type="slidenum">
              <a:rPr lang="en-US" smtClean="0"/>
              <a:t>‹#›</a:t>
            </a:fld>
            <a:endParaRPr lang="en-US" dirty="0"/>
          </a:p>
        </p:txBody>
      </p:sp>
    </p:spTree>
    <p:extLst>
      <p:ext uri="{BB962C8B-B14F-4D97-AF65-F5344CB8AC3E}">
        <p14:creationId xmlns:p14="http://schemas.microsoft.com/office/powerpoint/2010/main" val="3896548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C226F-9BD7-42E1-B659-0C56E68F081B}" type="datetimeFigureOut">
              <a:rPr lang="en-US" smtClean="0"/>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FD9F2-4F19-4292-AF8A-94C9ACFAE93D}" type="slidenum">
              <a:rPr lang="en-US" smtClean="0"/>
              <a:t>‹#›</a:t>
            </a:fld>
            <a:endParaRPr lang="en-US" dirty="0"/>
          </a:p>
        </p:txBody>
      </p:sp>
    </p:spTree>
    <p:extLst>
      <p:ext uri="{BB962C8B-B14F-4D97-AF65-F5344CB8AC3E}">
        <p14:creationId xmlns:p14="http://schemas.microsoft.com/office/powerpoint/2010/main" val="1178964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C226F-9BD7-42E1-B659-0C56E68F081B}" type="datetimeFigureOut">
              <a:rPr lang="en-US" smtClean="0"/>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FD9F2-4F19-4292-AF8A-94C9ACFAE93D}" type="slidenum">
              <a:rPr lang="en-US" smtClean="0"/>
              <a:t>‹#›</a:t>
            </a:fld>
            <a:endParaRPr lang="en-US" dirty="0"/>
          </a:p>
        </p:txBody>
      </p:sp>
    </p:spTree>
    <p:extLst>
      <p:ext uri="{BB962C8B-B14F-4D97-AF65-F5344CB8AC3E}">
        <p14:creationId xmlns:p14="http://schemas.microsoft.com/office/powerpoint/2010/main" val="1815296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2C226F-9BD7-42E1-B659-0C56E68F081B}" type="datetimeFigureOut">
              <a:rPr lang="en-US" smtClean="0"/>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FD9F2-4F19-4292-AF8A-94C9ACFAE93D}" type="slidenum">
              <a:rPr lang="en-US" smtClean="0"/>
              <a:t>‹#›</a:t>
            </a:fld>
            <a:endParaRPr lang="en-US" dirty="0"/>
          </a:p>
        </p:txBody>
      </p:sp>
    </p:spTree>
    <p:extLst>
      <p:ext uri="{BB962C8B-B14F-4D97-AF65-F5344CB8AC3E}">
        <p14:creationId xmlns:p14="http://schemas.microsoft.com/office/powerpoint/2010/main" val="267938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2C226F-9BD7-42E1-B659-0C56E68F081B}" type="datetimeFigureOut">
              <a:rPr lang="en-US" smtClean="0"/>
              <a:t>6/13/2017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AFD9F2-4F19-4292-AF8A-94C9ACFAE93D}" type="slidenum">
              <a:rPr lang="en-US" smtClean="0"/>
              <a:t>‹#›</a:t>
            </a:fld>
            <a:endParaRPr lang="en-US" dirty="0"/>
          </a:p>
        </p:txBody>
      </p:sp>
    </p:spTree>
    <p:extLst>
      <p:ext uri="{BB962C8B-B14F-4D97-AF65-F5344CB8AC3E}">
        <p14:creationId xmlns:p14="http://schemas.microsoft.com/office/powerpoint/2010/main" val="732512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2C226F-9BD7-42E1-B659-0C56E68F081B}" type="datetimeFigureOut">
              <a:rPr lang="en-US" smtClean="0"/>
              <a:t>6/13/2017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AFD9F2-4F19-4292-AF8A-94C9ACFAE93D}" type="slidenum">
              <a:rPr lang="en-US" smtClean="0"/>
              <a:t>‹#›</a:t>
            </a:fld>
            <a:endParaRPr lang="en-US" dirty="0"/>
          </a:p>
        </p:txBody>
      </p:sp>
    </p:spTree>
    <p:extLst>
      <p:ext uri="{BB962C8B-B14F-4D97-AF65-F5344CB8AC3E}">
        <p14:creationId xmlns:p14="http://schemas.microsoft.com/office/powerpoint/2010/main" val="102474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2C226F-9BD7-42E1-B659-0C56E68F081B}" type="datetimeFigureOut">
              <a:rPr lang="en-US" smtClean="0"/>
              <a:t>6/13/2017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AFD9F2-4F19-4292-AF8A-94C9ACFAE93D}" type="slidenum">
              <a:rPr lang="en-US" smtClean="0"/>
              <a:t>‹#›</a:t>
            </a:fld>
            <a:endParaRPr lang="en-US" dirty="0"/>
          </a:p>
        </p:txBody>
      </p:sp>
    </p:spTree>
    <p:extLst>
      <p:ext uri="{BB962C8B-B14F-4D97-AF65-F5344CB8AC3E}">
        <p14:creationId xmlns:p14="http://schemas.microsoft.com/office/powerpoint/2010/main" val="1354794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C226F-9BD7-42E1-B659-0C56E68F081B}" type="datetimeFigureOut">
              <a:rPr lang="en-US" smtClean="0"/>
              <a:t>6/13/2017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AFD9F2-4F19-4292-AF8A-94C9ACFAE93D}" type="slidenum">
              <a:rPr lang="en-US" smtClean="0"/>
              <a:t>‹#›</a:t>
            </a:fld>
            <a:endParaRPr lang="en-US" dirty="0"/>
          </a:p>
        </p:txBody>
      </p:sp>
    </p:spTree>
    <p:extLst>
      <p:ext uri="{BB962C8B-B14F-4D97-AF65-F5344CB8AC3E}">
        <p14:creationId xmlns:p14="http://schemas.microsoft.com/office/powerpoint/2010/main" val="334495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C226F-9BD7-42E1-B659-0C56E68F081B}" type="datetimeFigureOut">
              <a:rPr lang="en-US" smtClean="0"/>
              <a:t>6/13/2017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AFD9F2-4F19-4292-AF8A-94C9ACFAE93D}" type="slidenum">
              <a:rPr lang="en-US" smtClean="0"/>
              <a:t>‹#›</a:t>
            </a:fld>
            <a:endParaRPr lang="en-US" dirty="0"/>
          </a:p>
        </p:txBody>
      </p:sp>
    </p:spTree>
    <p:extLst>
      <p:ext uri="{BB962C8B-B14F-4D97-AF65-F5344CB8AC3E}">
        <p14:creationId xmlns:p14="http://schemas.microsoft.com/office/powerpoint/2010/main" val="1427606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C226F-9BD7-42E1-B659-0C56E68F081B}" type="datetimeFigureOut">
              <a:rPr lang="en-US" smtClean="0"/>
              <a:t>6/13/2017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AFD9F2-4F19-4292-AF8A-94C9ACFAE93D}" type="slidenum">
              <a:rPr lang="en-US" smtClean="0"/>
              <a:t>‹#›</a:t>
            </a:fld>
            <a:endParaRPr lang="en-US" dirty="0"/>
          </a:p>
        </p:txBody>
      </p:sp>
    </p:spTree>
    <p:extLst>
      <p:ext uri="{BB962C8B-B14F-4D97-AF65-F5344CB8AC3E}">
        <p14:creationId xmlns:p14="http://schemas.microsoft.com/office/powerpoint/2010/main" val="55719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C226F-9BD7-42E1-B659-0C56E68F081B}" type="datetimeFigureOut">
              <a:rPr lang="en-US" smtClean="0"/>
              <a:t>6/13/2017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FD9F2-4F19-4292-AF8A-94C9ACFAE93D}" type="slidenum">
              <a:rPr lang="en-US" smtClean="0"/>
              <a:t>‹#›</a:t>
            </a:fld>
            <a:endParaRPr lang="en-US" dirty="0"/>
          </a:p>
        </p:txBody>
      </p:sp>
    </p:spTree>
    <p:extLst>
      <p:ext uri="{BB962C8B-B14F-4D97-AF65-F5344CB8AC3E}">
        <p14:creationId xmlns:p14="http://schemas.microsoft.com/office/powerpoint/2010/main" val="337048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29147" y="65312"/>
            <a:ext cx="4423559" cy="646331"/>
          </a:xfrm>
          <a:prstGeom prst="rect">
            <a:avLst/>
          </a:prstGeom>
          <a:noFill/>
        </p:spPr>
        <p:txBody>
          <a:bodyPr wrap="square" rtlCol="0">
            <a:spAutoFit/>
          </a:bodyPr>
          <a:lstStyle/>
          <a:p>
            <a:pPr algn="ctr"/>
            <a:r>
              <a:rPr lang="en-US" b="1" dirty="0">
                <a:solidFill>
                  <a:srgbClr val="002060"/>
                </a:solidFill>
                <a:latin typeface="Times New Roman" panose="02020603050405020304" pitchFamily="18" charset="0"/>
                <a:cs typeface="Times New Roman" panose="02020603050405020304" pitchFamily="18" charset="0"/>
              </a:rPr>
              <a:t>CMS Beam pipe Ph2, </a:t>
            </a:r>
            <a:r>
              <a:rPr lang="en-US" b="1" dirty="0" smtClean="0">
                <a:solidFill>
                  <a:srgbClr val="002060"/>
                </a:solidFill>
                <a:latin typeface="Times New Roman" panose="02020603050405020304" pitchFamily="18" charset="0"/>
                <a:cs typeface="Times New Roman" panose="02020603050405020304" pitchFamily="18" charset="0"/>
              </a:rPr>
              <a:t>(v5.4.1)</a:t>
            </a:r>
            <a:endParaRPr lang="en-US" b="1" dirty="0">
              <a:solidFill>
                <a:srgbClr val="002060"/>
              </a:solidFill>
              <a:latin typeface="Times New Roman" panose="02020603050405020304" pitchFamily="18" charset="0"/>
              <a:cs typeface="Times New Roman" panose="02020603050405020304" pitchFamily="18" charset="0"/>
            </a:endParaRPr>
          </a:p>
          <a:p>
            <a:pPr algn="ctr"/>
            <a:r>
              <a:rPr lang="en-US" b="1" dirty="0">
                <a:solidFill>
                  <a:srgbClr val="002060"/>
                </a:solidFill>
                <a:latin typeface="Times New Roman" panose="02020603050405020304" pitchFamily="18" charset="0"/>
                <a:cs typeface="Times New Roman" panose="02020603050405020304" pitchFamily="18" charset="0"/>
              </a:rPr>
              <a:t>Design and Installation procedure.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447" y="858605"/>
            <a:ext cx="10890365" cy="5528299"/>
          </a:xfrm>
          <a:prstGeom prst="rect">
            <a:avLst/>
          </a:prstGeom>
        </p:spPr>
      </p:pic>
      <p:sp>
        <p:nvSpPr>
          <p:cNvPr id="4" name="TextBox 3"/>
          <p:cNvSpPr txBox="1"/>
          <p:nvPr/>
        </p:nvSpPr>
        <p:spPr>
          <a:xfrm>
            <a:off x="6442363" y="1126176"/>
            <a:ext cx="2381003" cy="1169551"/>
          </a:xfrm>
          <a:prstGeom prst="rect">
            <a:avLst/>
          </a:prstGeom>
          <a:noFill/>
        </p:spPr>
        <p:txBody>
          <a:bodyPr wrap="square" rtlCol="0">
            <a:spAutoFit/>
          </a:bodyPr>
          <a:lstStyle/>
          <a:p>
            <a:r>
              <a:rPr lang="en-US" sz="1400" dirty="0" smtClean="0">
                <a:solidFill>
                  <a:srgbClr val="002060"/>
                </a:solidFill>
              </a:rPr>
              <a:t>CMS open 10.25m (-Z, 10.4m)</a:t>
            </a:r>
          </a:p>
          <a:p>
            <a:r>
              <a:rPr lang="en-US" sz="1400" dirty="0" smtClean="0">
                <a:solidFill>
                  <a:srgbClr val="002060"/>
                </a:solidFill>
              </a:rPr>
              <a:t>Installation layout:</a:t>
            </a:r>
          </a:p>
          <a:p>
            <a:pPr marL="285750" indent="-285750">
              <a:buFontTx/>
              <a:buChar char="-"/>
            </a:pPr>
            <a:r>
              <a:rPr lang="en-US" sz="1400" dirty="0" smtClean="0">
                <a:solidFill>
                  <a:srgbClr val="002060"/>
                </a:solidFill>
              </a:rPr>
              <a:t>Platforms</a:t>
            </a:r>
          </a:p>
          <a:p>
            <a:pPr marL="285750" indent="-285750">
              <a:buFontTx/>
              <a:buChar char="-"/>
            </a:pPr>
            <a:r>
              <a:rPr lang="en-US" sz="1400" dirty="0" smtClean="0">
                <a:solidFill>
                  <a:srgbClr val="002060"/>
                </a:solidFill>
              </a:rPr>
              <a:t>Tables</a:t>
            </a:r>
          </a:p>
          <a:p>
            <a:pPr marL="285750" indent="-285750">
              <a:buFontTx/>
              <a:buChar char="-"/>
            </a:pPr>
            <a:r>
              <a:rPr lang="en-US" sz="1400" dirty="0" smtClean="0">
                <a:solidFill>
                  <a:srgbClr val="002060"/>
                </a:solidFill>
              </a:rPr>
              <a:t>tools</a:t>
            </a:r>
            <a:endParaRPr lang="en-US" sz="1400" dirty="0">
              <a:solidFill>
                <a:srgbClr val="002060"/>
              </a:solidFill>
            </a:endParaRPr>
          </a:p>
        </p:txBody>
      </p:sp>
    </p:spTree>
    <p:extLst>
      <p:ext uri="{BB962C8B-B14F-4D97-AF65-F5344CB8AC3E}">
        <p14:creationId xmlns:p14="http://schemas.microsoft.com/office/powerpoint/2010/main" val="642474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72 CMS 37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1"/>
            <a:ext cx="9144000" cy="6323013"/>
          </a:xfrm>
          <a:prstGeom prst="rect">
            <a:avLst/>
          </a:prstGeom>
          <a:noFill/>
          <a:extLst>
            <a:ext uri="{909E8E84-426E-40DD-AFC4-6F175D3DCCD1}">
              <a14:hiddenFill xmlns:a14="http://schemas.microsoft.com/office/drawing/2010/main">
                <a:solidFill>
                  <a:srgbClr val="FFFFFF"/>
                </a:solidFill>
              </a14:hiddenFill>
            </a:ext>
          </a:extLst>
        </p:spPr>
      </p:pic>
      <p:sp>
        <p:nvSpPr>
          <p:cNvPr id="35847" name="Text Box 7"/>
          <p:cNvSpPr txBox="1">
            <a:spLocks noChangeArrowheads="1"/>
          </p:cNvSpPr>
          <p:nvPr/>
        </p:nvSpPr>
        <p:spPr bwMode="auto">
          <a:xfrm>
            <a:off x="1752600" y="6067426"/>
            <a:ext cx="2209800" cy="307777"/>
          </a:xfrm>
          <a:prstGeom prst="rect">
            <a:avLst/>
          </a:prstGeom>
          <a:solidFill>
            <a:schemeClr val="accent1">
              <a:alpha val="70000"/>
            </a:schemeClr>
          </a:solidFill>
          <a:ln w="2857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dirty="0">
                <a:solidFill>
                  <a:srgbClr val="002060"/>
                </a:solidFill>
                <a:latin typeface="Times New Roman" panose="02020603050405020304" pitchFamily="18" charset="0"/>
              </a:rPr>
              <a:t>Bake out position </a:t>
            </a:r>
          </a:p>
        </p:txBody>
      </p:sp>
      <p:sp>
        <p:nvSpPr>
          <p:cNvPr id="4" name="TextBox 3"/>
          <p:cNvSpPr txBox="1"/>
          <p:nvPr/>
        </p:nvSpPr>
        <p:spPr>
          <a:xfrm>
            <a:off x="5603175" y="5270664"/>
            <a:ext cx="1468581" cy="307777"/>
          </a:xfrm>
          <a:prstGeom prst="rect">
            <a:avLst/>
          </a:prstGeom>
          <a:noFill/>
        </p:spPr>
        <p:txBody>
          <a:bodyPr wrap="square" rtlCol="0">
            <a:spAutoFit/>
          </a:bodyPr>
          <a:lstStyle/>
          <a:p>
            <a:r>
              <a:rPr lang="en-US" sz="1400" dirty="0" smtClean="0">
                <a:solidFill>
                  <a:srgbClr val="002060"/>
                </a:solidFill>
              </a:rPr>
              <a:t>CMS open 3.74m</a:t>
            </a:r>
            <a:endParaRPr lang="en-US" sz="1400" dirty="0">
              <a:solidFill>
                <a:srgbClr val="002060"/>
              </a:solidFill>
            </a:endParaRPr>
          </a:p>
        </p:txBody>
      </p:sp>
    </p:spTree>
    <p:extLst>
      <p:ext uri="{BB962C8B-B14F-4D97-AF65-F5344CB8AC3E}">
        <p14:creationId xmlns:p14="http://schemas.microsoft.com/office/powerpoint/2010/main" val="1900052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9236" y="2767741"/>
            <a:ext cx="7750467" cy="3935879"/>
          </a:xfrm>
          <a:prstGeom prst="rect">
            <a:avLst/>
          </a:prstGeom>
        </p:spPr>
      </p:pic>
      <p:pic>
        <p:nvPicPr>
          <p:cNvPr id="34820" name="Picture 4" descr="70 CMS 37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713" y="147638"/>
            <a:ext cx="5503872" cy="3806845"/>
          </a:xfrm>
          <a:prstGeom prst="rect">
            <a:avLst/>
          </a:prstGeom>
          <a:noFill/>
          <a:extLst>
            <a:ext uri="{909E8E84-426E-40DD-AFC4-6F175D3DCCD1}">
              <a14:hiddenFill xmlns:a14="http://schemas.microsoft.com/office/drawing/2010/main">
                <a:solidFill>
                  <a:srgbClr val="FFFFFF"/>
                </a:solidFill>
              </a14:hiddenFill>
            </a:ext>
          </a:extLst>
        </p:spPr>
      </p:pic>
      <p:sp>
        <p:nvSpPr>
          <p:cNvPr id="34821" name="Text Box 5"/>
          <p:cNvSpPr txBox="1">
            <a:spLocks noChangeArrowheads="1"/>
          </p:cNvSpPr>
          <p:nvPr/>
        </p:nvSpPr>
        <p:spPr bwMode="auto">
          <a:xfrm>
            <a:off x="1243941" y="4565876"/>
            <a:ext cx="2667000" cy="1492716"/>
          </a:xfrm>
          <a:prstGeom prst="rect">
            <a:avLst/>
          </a:prstGeom>
          <a:solidFill>
            <a:schemeClr val="accent1">
              <a:alpha val="70000"/>
            </a:schemeClr>
          </a:solidFill>
          <a:ln w="2857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dirty="0">
                <a:solidFill>
                  <a:srgbClr val="002060"/>
                </a:solidFill>
                <a:latin typeface="Times New Roman" panose="02020603050405020304" pitchFamily="18" charset="0"/>
              </a:rPr>
              <a:t>Access scaffolds</a:t>
            </a:r>
          </a:p>
          <a:p>
            <a:pPr algn="ctr">
              <a:spcBef>
                <a:spcPct val="50000"/>
              </a:spcBef>
            </a:pPr>
            <a:r>
              <a:rPr lang="en-US" altLang="en-US" sz="1400" b="1" dirty="0">
                <a:solidFill>
                  <a:srgbClr val="002060"/>
                </a:solidFill>
                <a:latin typeface="Times New Roman" panose="02020603050405020304" pitchFamily="18" charset="0"/>
              </a:rPr>
              <a:t>Bellow module Installation</a:t>
            </a:r>
          </a:p>
          <a:p>
            <a:pPr algn="ctr">
              <a:spcBef>
                <a:spcPct val="50000"/>
              </a:spcBef>
            </a:pPr>
            <a:r>
              <a:rPr lang="en-US" altLang="en-US" sz="1400" b="1" dirty="0">
                <a:solidFill>
                  <a:srgbClr val="002060"/>
                </a:solidFill>
                <a:latin typeface="Times New Roman" panose="02020603050405020304" pitchFamily="18" charset="0"/>
              </a:rPr>
              <a:t>Temporary Support inside YE1</a:t>
            </a:r>
          </a:p>
          <a:p>
            <a:pPr algn="ctr">
              <a:spcBef>
                <a:spcPct val="50000"/>
              </a:spcBef>
            </a:pPr>
            <a:r>
              <a:rPr lang="en-US" altLang="en-US" sz="1400" b="1" dirty="0">
                <a:solidFill>
                  <a:srgbClr val="002060"/>
                </a:solidFill>
                <a:latin typeface="Times New Roman" panose="02020603050405020304" pitchFamily="18" charset="0"/>
              </a:rPr>
              <a:t>Connection of the bake out </a:t>
            </a:r>
            <a:r>
              <a:rPr lang="en-US" altLang="en-US" sz="1400" b="1" dirty="0" err="1">
                <a:solidFill>
                  <a:srgbClr val="002060"/>
                </a:solidFill>
                <a:latin typeface="Times New Roman" panose="02020603050405020304" pitchFamily="18" charset="0"/>
              </a:rPr>
              <a:t>equ</a:t>
            </a:r>
            <a:r>
              <a:rPr lang="en-US" altLang="en-US" sz="1400" b="1" dirty="0" smtClean="0">
                <a:solidFill>
                  <a:srgbClr val="002060"/>
                </a:solidFill>
                <a:latin typeface="Times New Roman" panose="02020603050405020304" pitchFamily="18" charset="0"/>
              </a:rPr>
              <a:t>.(central part)</a:t>
            </a:r>
            <a:endParaRPr lang="en-US" altLang="en-US" sz="1400" b="1" dirty="0">
              <a:solidFill>
                <a:srgbClr val="002060"/>
              </a:solidFill>
              <a:latin typeface="Times New Roman" panose="02020603050405020304" pitchFamily="18" charset="0"/>
            </a:endParaRPr>
          </a:p>
        </p:txBody>
      </p:sp>
      <p:sp>
        <p:nvSpPr>
          <p:cNvPr id="34822" name="Text Box 6"/>
          <p:cNvSpPr txBox="1">
            <a:spLocks noChangeArrowheads="1"/>
          </p:cNvSpPr>
          <p:nvPr/>
        </p:nvSpPr>
        <p:spPr bwMode="auto">
          <a:xfrm>
            <a:off x="6646223" y="202870"/>
            <a:ext cx="4191000" cy="338554"/>
          </a:xfrm>
          <a:prstGeom prst="rect">
            <a:avLst/>
          </a:prstGeom>
          <a:solidFill>
            <a:schemeClr val="accent1"/>
          </a:solidFill>
          <a:ln w="19050">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dirty="0">
                <a:solidFill>
                  <a:srgbClr val="002060"/>
                </a:solidFill>
                <a:latin typeface="Times New Roman" panose="02020603050405020304" pitchFamily="18" charset="0"/>
              </a:rPr>
              <a:t>Sequence of the CMS Beam Pipe Installation</a:t>
            </a:r>
          </a:p>
        </p:txBody>
      </p:sp>
    </p:spTree>
    <p:extLst>
      <p:ext uri="{BB962C8B-B14F-4D97-AF65-F5344CB8AC3E}">
        <p14:creationId xmlns:p14="http://schemas.microsoft.com/office/powerpoint/2010/main" val="693954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857" y="454726"/>
            <a:ext cx="6034065" cy="4259778"/>
          </a:xfrm>
          <a:prstGeom prst="rect">
            <a:avLst/>
          </a:prstGeom>
        </p:spPr>
      </p:pic>
      <p:pic>
        <p:nvPicPr>
          <p:cNvPr id="3" name="Picture 2"/>
          <p:cNvPicPr>
            <a:picLocks noChangeAspect="1"/>
          </p:cNvPicPr>
          <p:nvPr/>
        </p:nvPicPr>
        <p:blipFill>
          <a:blip r:embed="rId3"/>
          <a:stretch>
            <a:fillRect/>
          </a:stretch>
        </p:blipFill>
        <p:spPr>
          <a:xfrm>
            <a:off x="6271216" y="2584615"/>
            <a:ext cx="5800051" cy="4076496"/>
          </a:xfrm>
          <a:prstGeom prst="rect">
            <a:avLst/>
          </a:prstGeom>
        </p:spPr>
      </p:pic>
      <p:sp>
        <p:nvSpPr>
          <p:cNvPr id="4" name="TextBox 3"/>
          <p:cNvSpPr txBox="1"/>
          <p:nvPr/>
        </p:nvSpPr>
        <p:spPr>
          <a:xfrm>
            <a:off x="7942614" y="1179615"/>
            <a:ext cx="1896092" cy="307777"/>
          </a:xfrm>
          <a:prstGeom prst="rect">
            <a:avLst/>
          </a:prstGeom>
          <a:noFill/>
        </p:spPr>
        <p:txBody>
          <a:bodyPr wrap="square" rtlCol="0">
            <a:spAutoFit/>
          </a:bodyPr>
          <a:lstStyle/>
          <a:p>
            <a:r>
              <a:rPr lang="en-US" sz="1400" dirty="0" smtClean="0"/>
              <a:t>Installation drawings</a:t>
            </a:r>
            <a:endParaRPr lang="en-US" sz="1400" dirty="0"/>
          </a:p>
        </p:txBody>
      </p:sp>
    </p:spTree>
    <p:extLst>
      <p:ext uri="{BB962C8B-B14F-4D97-AF65-F5344CB8AC3E}">
        <p14:creationId xmlns:p14="http://schemas.microsoft.com/office/powerpoint/2010/main" val="24841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892" y="742998"/>
            <a:ext cx="11000940" cy="5586549"/>
          </a:xfrm>
          <a:prstGeom prst="rect">
            <a:avLst/>
          </a:prstGeom>
        </p:spPr>
      </p:pic>
      <p:sp>
        <p:nvSpPr>
          <p:cNvPr id="3" name="TextBox 2"/>
          <p:cNvSpPr txBox="1"/>
          <p:nvPr/>
        </p:nvSpPr>
        <p:spPr>
          <a:xfrm>
            <a:off x="3129147" y="65312"/>
            <a:ext cx="4423559" cy="646331"/>
          </a:xfrm>
          <a:prstGeom prst="rect">
            <a:avLst/>
          </a:prstGeom>
          <a:noFill/>
        </p:spPr>
        <p:txBody>
          <a:bodyPr wrap="square" rtlCol="0">
            <a:spAutoFit/>
          </a:bodyPr>
          <a:lstStyle/>
          <a:p>
            <a:pPr algn="ctr"/>
            <a:r>
              <a:rPr lang="en-US" b="1" dirty="0">
                <a:solidFill>
                  <a:srgbClr val="002060"/>
                </a:solidFill>
                <a:latin typeface="Times New Roman" panose="02020603050405020304" pitchFamily="18" charset="0"/>
                <a:cs typeface="Times New Roman" panose="02020603050405020304" pitchFamily="18" charset="0"/>
              </a:rPr>
              <a:t>CMS Beam pipe </a:t>
            </a:r>
            <a:r>
              <a:rPr lang="en-US" b="1" dirty="0" smtClean="0">
                <a:solidFill>
                  <a:srgbClr val="002060"/>
                </a:solidFill>
                <a:latin typeface="Times New Roman" panose="02020603050405020304" pitchFamily="18" charset="0"/>
                <a:cs typeface="Times New Roman" panose="02020603050405020304" pitchFamily="18" charset="0"/>
              </a:rPr>
              <a:t>Ph2</a:t>
            </a:r>
            <a:endParaRPr lang="en-US" b="1" dirty="0">
              <a:solidFill>
                <a:srgbClr val="002060"/>
              </a:solidFill>
              <a:latin typeface="Times New Roman" panose="02020603050405020304" pitchFamily="18" charset="0"/>
              <a:cs typeface="Times New Roman" panose="02020603050405020304" pitchFamily="18" charset="0"/>
            </a:endParaRPr>
          </a:p>
          <a:p>
            <a:pPr algn="ctr"/>
            <a:r>
              <a:rPr lang="en-US" b="1" dirty="0" smtClean="0">
                <a:solidFill>
                  <a:srgbClr val="002060"/>
                </a:solidFill>
                <a:latin typeface="Times New Roman" panose="02020603050405020304" pitchFamily="18" charset="0"/>
                <a:cs typeface="Times New Roman" panose="02020603050405020304" pitchFamily="18" charset="0"/>
              </a:rPr>
              <a:t>New FWD vac. </a:t>
            </a:r>
            <a:r>
              <a:rPr lang="en-US" b="1" dirty="0">
                <a:solidFill>
                  <a:srgbClr val="002060"/>
                </a:solidFill>
                <a:latin typeface="Times New Roman" panose="02020603050405020304" pitchFamily="18" charset="0"/>
                <a:cs typeface="Times New Roman" panose="02020603050405020304" pitchFamily="18" charset="0"/>
              </a:rPr>
              <a:t>a</a:t>
            </a:r>
            <a:r>
              <a:rPr lang="en-US" b="1" dirty="0" smtClean="0">
                <a:solidFill>
                  <a:srgbClr val="002060"/>
                </a:solidFill>
                <a:latin typeface="Times New Roman" panose="02020603050405020304" pitchFamily="18" charset="0"/>
                <a:cs typeface="Times New Roman" panose="02020603050405020304" pitchFamily="18" charset="0"/>
              </a:rPr>
              <a:t>nd BP support</a:t>
            </a:r>
            <a:endParaRPr lang="en-US"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7713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14 C BP deta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464" y="691738"/>
            <a:ext cx="2947865" cy="2039587"/>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3" name="Picture 4" descr="31 HF&amp;CT2 pi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5714" y="649909"/>
            <a:ext cx="2958128" cy="2045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42 End Cup pi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228" y="685800"/>
            <a:ext cx="2974769" cy="20575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52106" y="100940"/>
            <a:ext cx="2433358" cy="369332"/>
          </a:xfrm>
          <a:prstGeom prst="rect">
            <a:avLst/>
          </a:prstGeom>
        </p:spPr>
        <p:txBody>
          <a:bodyPr wrap="none">
            <a:spAutoFit/>
          </a:bodyPr>
          <a:lstStyle/>
          <a:p>
            <a:r>
              <a:rPr lang="en-US" b="1" dirty="0" smtClean="0">
                <a:latin typeface="Times New Roman" panose="02020603050405020304" pitchFamily="18" charset="0"/>
              </a:rPr>
              <a:t> </a:t>
            </a:r>
            <a:r>
              <a:rPr lang="en-US" b="1" dirty="0" smtClean="0">
                <a:solidFill>
                  <a:srgbClr val="002060"/>
                </a:solidFill>
                <a:latin typeface="Times New Roman" panose="02020603050405020304" pitchFamily="18" charset="0"/>
              </a:rPr>
              <a:t>Installation procedure</a:t>
            </a:r>
            <a:endParaRPr lang="en-US" dirty="0">
              <a:solidFill>
                <a:srgbClr val="002060"/>
              </a:solidFill>
            </a:endParaRPr>
          </a:p>
        </p:txBody>
      </p:sp>
      <p:sp>
        <p:nvSpPr>
          <p:cNvPr id="6" name="Rectangle 5"/>
          <p:cNvSpPr/>
          <p:nvPr/>
        </p:nvSpPr>
        <p:spPr>
          <a:xfrm>
            <a:off x="2171792" y="2946853"/>
            <a:ext cx="6832270" cy="461665"/>
          </a:xfrm>
          <a:prstGeom prst="rect">
            <a:avLst/>
          </a:prstGeom>
        </p:spPr>
        <p:txBody>
          <a:bodyPr wrap="square">
            <a:spAutoFit/>
          </a:bodyPr>
          <a:lstStyle/>
          <a:p>
            <a:r>
              <a:rPr lang="en-US" sz="1200" dirty="0" smtClean="0">
                <a:solidFill>
                  <a:srgbClr val="002060"/>
                </a:solidFill>
                <a:latin typeface="Times New Roman" panose="02020603050405020304" pitchFamily="18" charset="0"/>
              </a:rPr>
              <a:t>Installation of the new CMS Beam pipe (v5.4.1) are based on first CMS Beam pipe installation, consider that sequences and tools could be used in the same way with certain modification and new verification.</a:t>
            </a:r>
          </a:p>
        </p:txBody>
      </p:sp>
      <p:pic>
        <p:nvPicPr>
          <p:cNvPr id="7" name="Picture 6"/>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7140" t="9166" r="2361" b="11487"/>
          <a:stretch/>
        </p:blipFill>
        <p:spPr>
          <a:xfrm>
            <a:off x="102516" y="4079174"/>
            <a:ext cx="3511182" cy="175754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67107" y="3624046"/>
            <a:ext cx="3264702" cy="1657896"/>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r="25738"/>
          <a:stretch/>
        </p:blipFill>
        <p:spPr>
          <a:xfrm>
            <a:off x="3852106" y="3527271"/>
            <a:ext cx="2726824" cy="1864677"/>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81698" y="4967079"/>
            <a:ext cx="3314336" cy="1683101"/>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516577" y="3461657"/>
            <a:ext cx="1763485" cy="523220"/>
          </a:xfrm>
          <a:prstGeom prst="rect">
            <a:avLst/>
          </a:prstGeom>
          <a:noFill/>
        </p:spPr>
        <p:txBody>
          <a:bodyPr wrap="square" rtlCol="0">
            <a:spAutoFit/>
          </a:bodyPr>
          <a:lstStyle/>
          <a:p>
            <a:pPr algn="ctr"/>
            <a:r>
              <a:rPr lang="en-US" sz="1400" dirty="0" smtClean="0">
                <a:solidFill>
                  <a:srgbClr val="002060"/>
                </a:solidFill>
                <a:latin typeface="Times New Roman" panose="02020603050405020304" pitchFamily="18" charset="0"/>
                <a:cs typeface="Times New Roman" panose="02020603050405020304" pitchFamily="18" charset="0"/>
              </a:rPr>
              <a:t>Central Beam pipe</a:t>
            </a:r>
          </a:p>
          <a:p>
            <a:pPr algn="ctr"/>
            <a:r>
              <a:rPr lang="en-US" sz="1400" i="1" dirty="0" smtClean="0">
                <a:solidFill>
                  <a:srgbClr val="002060"/>
                </a:solidFill>
                <a:latin typeface="Times New Roman" panose="02020603050405020304" pitchFamily="18" charset="0"/>
                <a:cs typeface="Times New Roman" panose="02020603050405020304" pitchFamily="18" charset="0"/>
              </a:rPr>
              <a:t>installation</a:t>
            </a:r>
            <a:endParaRPr lang="en-US" sz="1400" i="1" dirty="0">
              <a:solidFill>
                <a:srgbClr val="00206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6078188" y="3612022"/>
            <a:ext cx="1763485" cy="523220"/>
          </a:xfrm>
          <a:prstGeom prst="rect">
            <a:avLst/>
          </a:prstGeom>
          <a:noFill/>
        </p:spPr>
        <p:txBody>
          <a:bodyPr wrap="square" rtlCol="0">
            <a:spAutoFit/>
          </a:bodyPr>
          <a:lstStyle/>
          <a:p>
            <a:pPr algn="ctr"/>
            <a:r>
              <a:rPr lang="en-US" sz="1400" dirty="0" smtClean="0">
                <a:solidFill>
                  <a:srgbClr val="002060"/>
                </a:solidFill>
                <a:latin typeface="Times New Roman" panose="02020603050405020304" pitchFamily="18" charset="0"/>
                <a:cs typeface="Times New Roman" panose="02020603050405020304" pitchFamily="18" charset="0"/>
              </a:rPr>
              <a:t>HF&amp;CT2 Beam pipe</a:t>
            </a:r>
          </a:p>
          <a:p>
            <a:pPr algn="ctr"/>
            <a:r>
              <a:rPr lang="en-US" sz="1400" i="1" dirty="0" smtClean="0">
                <a:solidFill>
                  <a:srgbClr val="002060"/>
                </a:solidFill>
                <a:latin typeface="Times New Roman" panose="02020603050405020304" pitchFamily="18" charset="0"/>
                <a:cs typeface="Times New Roman" panose="02020603050405020304" pitchFamily="18" charset="0"/>
              </a:rPr>
              <a:t>installation</a:t>
            </a:r>
            <a:endParaRPr lang="en-US" sz="1400" i="1" dirty="0">
              <a:solidFill>
                <a:srgbClr val="00206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0163299" y="5321363"/>
            <a:ext cx="1763485" cy="523220"/>
          </a:xfrm>
          <a:prstGeom prst="rect">
            <a:avLst/>
          </a:prstGeom>
          <a:noFill/>
        </p:spPr>
        <p:txBody>
          <a:bodyPr wrap="square" rtlCol="0">
            <a:spAutoFit/>
          </a:bodyPr>
          <a:lstStyle/>
          <a:p>
            <a:pPr algn="ctr"/>
            <a:r>
              <a:rPr lang="en-US" sz="1400" dirty="0" smtClean="0">
                <a:solidFill>
                  <a:srgbClr val="002060"/>
                </a:solidFill>
                <a:latin typeface="Times New Roman" panose="02020603050405020304" pitchFamily="18" charset="0"/>
                <a:cs typeface="Times New Roman" panose="02020603050405020304" pitchFamily="18" charset="0"/>
              </a:rPr>
              <a:t>EndCap Beam pipe</a:t>
            </a:r>
          </a:p>
          <a:p>
            <a:pPr algn="ctr"/>
            <a:r>
              <a:rPr lang="en-US" sz="1400" i="1" dirty="0" smtClean="0">
                <a:solidFill>
                  <a:srgbClr val="002060"/>
                </a:solidFill>
                <a:latin typeface="Times New Roman" panose="02020603050405020304" pitchFamily="18" charset="0"/>
                <a:cs typeface="Times New Roman" panose="02020603050405020304" pitchFamily="18" charset="0"/>
              </a:rPr>
              <a:t>installation</a:t>
            </a:r>
            <a:endParaRPr lang="en-US" sz="1400"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9425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52" b="1"/>
          <a:stretch/>
        </p:blipFill>
        <p:spPr>
          <a:xfrm>
            <a:off x="1562647" y="184068"/>
            <a:ext cx="8732014" cy="6169231"/>
          </a:xfrm>
          <a:prstGeom prst="rect">
            <a:avLst/>
          </a:prstGeom>
        </p:spPr>
      </p:pic>
    </p:spTree>
    <p:extLst>
      <p:ext uri="{BB962C8B-B14F-4D97-AF65-F5344CB8AC3E}">
        <p14:creationId xmlns:p14="http://schemas.microsoft.com/office/powerpoint/2010/main" val="1579805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704" y="487680"/>
            <a:ext cx="5195455" cy="263838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8930" y="632414"/>
            <a:ext cx="4910447" cy="249364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1621" y="3432760"/>
            <a:ext cx="6400800" cy="3250484"/>
          </a:xfrm>
          <a:prstGeom prst="rect">
            <a:avLst/>
          </a:prstGeom>
        </p:spPr>
      </p:pic>
      <p:cxnSp>
        <p:nvCxnSpPr>
          <p:cNvPr id="6" name="Straight Connector 5"/>
          <p:cNvCxnSpPr/>
          <p:nvPr/>
        </p:nvCxnSpPr>
        <p:spPr>
          <a:xfrm>
            <a:off x="9494322" y="3693226"/>
            <a:ext cx="522514"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494322" y="4079173"/>
            <a:ext cx="522514"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379034" y="3491345"/>
            <a:ext cx="1110343" cy="307777"/>
          </a:xfrm>
          <a:prstGeom prst="rect">
            <a:avLst/>
          </a:prstGeom>
          <a:noFill/>
        </p:spPr>
        <p:txBody>
          <a:bodyPr wrap="square" rtlCol="0">
            <a:spAutoFit/>
          </a:bodyPr>
          <a:lstStyle/>
          <a:p>
            <a:r>
              <a:rPr lang="en-US" sz="1400" dirty="0" smtClean="0"/>
              <a:t>3D envelope</a:t>
            </a:r>
            <a:endParaRPr lang="en-US" sz="1400" dirty="0"/>
          </a:p>
        </p:txBody>
      </p:sp>
      <p:sp>
        <p:nvSpPr>
          <p:cNvPr id="10" name="TextBox 9"/>
          <p:cNvSpPr txBox="1"/>
          <p:nvPr/>
        </p:nvSpPr>
        <p:spPr>
          <a:xfrm>
            <a:off x="10429503" y="3925285"/>
            <a:ext cx="1110343" cy="307777"/>
          </a:xfrm>
          <a:prstGeom prst="rect">
            <a:avLst/>
          </a:prstGeom>
          <a:noFill/>
        </p:spPr>
        <p:txBody>
          <a:bodyPr wrap="square" rtlCol="0">
            <a:spAutoFit/>
          </a:bodyPr>
          <a:lstStyle/>
          <a:p>
            <a:r>
              <a:rPr lang="en-US" sz="1400" dirty="0" smtClean="0"/>
              <a:t>3D model</a:t>
            </a:r>
            <a:endParaRPr lang="en-US" sz="1400" dirty="0"/>
          </a:p>
        </p:txBody>
      </p:sp>
      <p:cxnSp>
        <p:nvCxnSpPr>
          <p:cNvPr id="15" name="Straight Arrow Connector 14"/>
          <p:cNvCxnSpPr/>
          <p:nvPr/>
        </p:nvCxnSpPr>
        <p:spPr>
          <a:xfrm flipH="1" flipV="1">
            <a:off x="2000992" y="1306286"/>
            <a:ext cx="5938" cy="1169719"/>
          </a:xfrm>
          <a:prstGeom prst="straightConnector1">
            <a:avLst/>
          </a:prstGeom>
          <a:ln>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8876805" y="1941616"/>
            <a:ext cx="0" cy="279070"/>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29444" y="4589813"/>
            <a:ext cx="0" cy="95596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594758" y="4916384"/>
            <a:ext cx="4482936" cy="17813"/>
          </a:xfrm>
          <a:prstGeom prst="straightConnector1">
            <a:avLst/>
          </a:prstGeom>
          <a:ln>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36226" y="4637804"/>
            <a:ext cx="1110343" cy="307777"/>
          </a:xfrm>
          <a:prstGeom prst="rect">
            <a:avLst/>
          </a:prstGeom>
          <a:noFill/>
        </p:spPr>
        <p:txBody>
          <a:bodyPr wrap="square" rtlCol="0">
            <a:spAutoFit/>
          </a:bodyPr>
          <a:lstStyle/>
          <a:p>
            <a:r>
              <a:rPr lang="en-US" sz="1400" dirty="0" smtClean="0"/>
              <a:t>Z position</a:t>
            </a:r>
            <a:endParaRPr lang="en-US" sz="1400" dirty="0"/>
          </a:p>
        </p:txBody>
      </p:sp>
      <p:sp>
        <p:nvSpPr>
          <p:cNvPr id="23" name="TextBox 22"/>
          <p:cNvSpPr txBox="1"/>
          <p:nvPr/>
        </p:nvSpPr>
        <p:spPr>
          <a:xfrm>
            <a:off x="5946569" y="6375467"/>
            <a:ext cx="1110343" cy="307777"/>
          </a:xfrm>
          <a:prstGeom prst="rect">
            <a:avLst/>
          </a:prstGeom>
          <a:noFill/>
        </p:spPr>
        <p:txBody>
          <a:bodyPr wrap="square" rtlCol="0">
            <a:spAutoFit/>
          </a:bodyPr>
          <a:lstStyle/>
          <a:p>
            <a:r>
              <a:rPr lang="en-US" sz="1400" dirty="0" smtClean="0"/>
              <a:t>diameter</a:t>
            </a:r>
            <a:endParaRPr lang="en-US" sz="1400" dirty="0"/>
          </a:p>
        </p:txBody>
      </p:sp>
      <p:sp>
        <p:nvSpPr>
          <p:cNvPr id="24" name="TextBox 23"/>
          <p:cNvSpPr txBox="1"/>
          <p:nvPr/>
        </p:nvSpPr>
        <p:spPr>
          <a:xfrm>
            <a:off x="5858495" y="3976254"/>
            <a:ext cx="1110343" cy="307777"/>
          </a:xfrm>
          <a:prstGeom prst="rect">
            <a:avLst/>
          </a:prstGeom>
          <a:noFill/>
        </p:spPr>
        <p:txBody>
          <a:bodyPr wrap="square" rtlCol="0">
            <a:spAutoFit/>
          </a:bodyPr>
          <a:lstStyle/>
          <a:p>
            <a:r>
              <a:rPr lang="en-US" sz="1400" dirty="0" smtClean="0"/>
              <a:t>Present BP</a:t>
            </a:r>
            <a:endParaRPr lang="en-US" sz="1400" dirty="0"/>
          </a:p>
        </p:txBody>
      </p:sp>
      <p:sp>
        <p:nvSpPr>
          <p:cNvPr id="25" name="TextBox 24"/>
          <p:cNvSpPr txBox="1"/>
          <p:nvPr/>
        </p:nvSpPr>
        <p:spPr>
          <a:xfrm>
            <a:off x="9419112" y="1152397"/>
            <a:ext cx="1110343" cy="307777"/>
          </a:xfrm>
          <a:prstGeom prst="rect">
            <a:avLst/>
          </a:prstGeom>
          <a:noFill/>
        </p:spPr>
        <p:txBody>
          <a:bodyPr wrap="square" rtlCol="0">
            <a:spAutoFit/>
          </a:bodyPr>
          <a:lstStyle/>
          <a:p>
            <a:r>
              <a:rPr lang="en-US" sz="1400" dirty="0" smtClean="0"/>
              <a:t>Present BP</a:t>
            </a:r>
            <a:endParaRPr lang="en-US" sz="1400" dirty="0"/>
          </a:p>
        </p:txBody>
      </p:sp>
      <p:sp>
        <p:nvSpPr>
          <p:cNvPr id="26" name="TextBox 25"/>
          <p:cNvSpPr txBox="1"/>
          <p:nvPr/>
        </p:nvSpPr>
        <p:spPr>
          <a:xfrm>
            <a:off x="890649" y="746562"/>
            <a:ext cx="1110343" cy="307777"/>
          </a:xfrm>
          <a:prstGeom prst="rect">
            <a:avLst/>
          </a:prstGeom>
          <a:noFill/>
        </p:spPr>
        <p:txBody>
          <a:bodyPr wrap="square" rtlCol="0">
            <a:spAutoFit/>
          </a:bodyPr>
          <a:lstStyle/>
          <a:p>
            <a:r>
              <a:rPr lang="en-US" sz="1400" dirty="0" smtClean="0"/>
              <a:t>Present BP</a:t>
            </a:r>
            <a:endParaRPr lang="en-US" sz="1400" dirty="0"/>
          </a:p>
        </p:txBody>
      </p:sp>
    </p:spTree>
    <p:extLst>
      <p:ext uri="{BB962C8B-B14F-4D97-AF65-F5344CB8AC3E}">
        <p14:creationId xmlns:p14="http://schemas.microsoft.com/office/powerpoint/2010/main" val="1439490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6659" r="28394"/>
          <a:stretch/>
        </p:blipFill>
        <p:spPr>
          <a:xfrm>
            <a:off x="161470" y="155170"/>
            <a:ext cx="2308598" cy="3354701"/>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45" r="17591"/>
          <a:stretch/>
        </p:blipFill>
        <p:spPr>
          <a:xfrm>
            <a:off x="2674422" y="854296"/>
            <a:ext cx="6163293" cy="4598442"/>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7957" r="18418"/>
          <a:stretch/>
        </p:blipFill>
        <p:spPr>
          <a:xfrm>
            <a:off x="9031184" y="3313316"/>
            <a:ext cx="2936174" cy="3417941"/>
          </a:xfrm>
          <a:prstGeom prst="rect">
            <a:avLst/>
          </a:prstGeom>
        </p:spPr>
      </p:pic>
      <p:sp>
        <p:nvSpPr>
          <p:cNvPr id="6" name="TextBox 5"/>
          <p:cNvSpPr txBox="1"/>
          <p:nvPr/>
        </p:nvSpPr>
        <p:spPr>
          <a:xfrm>
            <a:off x="4773881" y="161898"/>
            <a:ext cx="2214748" cy="646331"/>
          </a:xfrm>
          <a:prstGeom prst="rect">
            <a:avLst/>
          </a:prstGeom>
          <a:noFill/>
        </p:spPr>
        <p:txBody>
          <a:bodyPr wrap="square" rtlCol="0">
            <a:spAutoFit/>
          </a:bodyPr>
          <a:lstStyle/>
          <a:p>
            <a:r>
              <a:rPr lang="en-US" dirty="0" smtClean="0">
                <a:solidFill>
                  <a:srgbClr val="002060"/>
                </a:solidFill>
                <a:latin typeface="Times New Roman" panose="02020603050405020304" pitchFamily="18" charset="0"/>
                <a:cs typeface="Times New Roman" panose="02020603050405020304" pitchFamily="18" charset="0"/>
              </a:rPr>
              <a:t>Beam pipe supports</a:t>
            </a:r>
          </a:p>
          <a:p>
            <a:pPr algn="ctr"/>
            <a:r>
              <a:rPr lang="en-US" i="1" dirty="0" smtClean="0">
                <a:solidFill>
                  <a:srgbClr val="002060"/>
                </a:solidFill>
                <a:latin typeface="Times New Roman" panose="02020603050405020304" pitchFamily="18" charset="0"/>
                <a:cs typeface="Times New Roman" panose="02020603050405020304" pitchFamily="18" charset="0"/>
              </a:rPr>
              <a:t>modifications</a:t>
            </a:r>
            <a:endParaRPr lang="en-US" i="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918857" y="4548869"/>
            <a:ext cx="1033153" cy="369332"/>
          </a:xfrm>
          <a:prstGeom prst="rect">
            <a:avLst/>
          </a:prstGeom>
          <a:noFill/>
        </p:spPr>
        <p:txBody>
          <a:bodyPr wrap="square" rtlCol="0">
            <a:spAutoFit/>
          </a:bodyPr>
          <a:lstStyle/>
          <a:p>
            <a:r>
              <a:rPr lang="en-US" dirty="0" smtClean="0">
                <a:solidFill>
                  <a:schemeClr val="bg1"/>
                </a:solidFill>
              </a:rPr>
              <a:t>@3200</a:t>
            </a:r>
            <a:endParaRPr lang="en-US" dirty="0">
              <a:solidFill>
                <a:schemeClr val="bg1"/>
              </a:solidFill>
            </a:endParaRPr>
          </a:p>
        </p:txBody>
      </p:sp>
      <p:sp>
        <p:nvSpPr>
          <p:cNvPr id="8" name="TextBox 7"/>
          <p:cNvSpPr txBox="1"/>
          <p:nvPr/>
        </p:nvSpPr>
        <p:spPr>
          <a:xfrm>
            <a:off x="847106" y="2705594"/>
            <a:ext cx="1033153" cy="369332"/>
          </a:xfrm>
          <a:prstGeom prst="rect">
            <a:avLst/>
          </a:prstGeom>
          <a:noFill/>
        </p:spPr>
        <p:txBody>
          <a:bodyPr wrap="square" rtlCol="0">
            <a:spAutoFit/>
          </a:bodyPr>
          <a:lstStyle/>
          <a:p>
            <a:r>
              <a:rPr lang="en-US" dirty="0" smtClean="0">
                <a:solidFill>
                  <a:schemeClr val="bg1"/>
                </a:solidFill>
              </a:rPr>
              <a:t>@1630</a:t>
            </a:r>
            <a:endParaRPr lang="en-US" dirty="0">
              <a:solidFill>
                <a:schemeClr val="bg1"/>
              </a:solidFill>
            </a:endParaRPr>
          </a:p>
        </p:txBody>
      </p:sp>
      <p:sp>
        <p:nvSpPr>
          <p:cNvPr id="9" name="TextBox 8"/>
          <p:cNvSpPr txBox="1"/>
          <p:nvPr/>
        </p:nvSpPr>
        <p:spPr>
          <a:xfrm>
            <a:off x="9418121" y="5148802"/>
            <a:ext cx="1033153" cy="369332"/>
          </a:xfrm>
          <a:prstGeom prst="rect">
            <a:avLst/>
          </a:prstGeom>
          <a:noFill/>
        </p:spPr>
        <p:txBody>
          <a:bodyPr wrap="square" rtlCol="0">
            <a:spAutoFit/>
          </a:bodyPr>
          <a:lstStyle/>
          <a:p>
            <a:r>
              <a:rPr lang="en-US" dirty="0" smtClean="0">
                <a:solidFill>
                  <a:schemeClr val="bg1"/>
                </a:solidFill>
              </a:rPr>
              <a:t>@10700</a:t>
            </a:r>
            <a:endParaRPr lang="en-US" dirty="0">
              <a:solidFill>
                <a:schemeClr val="bg1"/>
              </a:solidFill>
            </a:endParaRPr>
          </a:p>
        </p:txBody>
      </p:sp>
      <p:sp>
        <p:nvSpPr>
          <p:cNvPr id="10" name="TextBox 9"/>
          <p:cNvSpPr txBox="1"/>
          <p:nvPr/>
        </p:nvSpPr>
        <p:spPr>
          <a:xfrm>
            <a:off x="4773881" y="5676007"/>
            <a:ext cx="1318161" cy="307777"/>
          </a:xfrm>
          <a:prstGeom prst="rect">
            <a:avLst/>
          </a:prstGeom>
          <a:noFill/>
        </p:spPr>
        <p:txBody>
          <a:bodyPr wrap="square" rtlCol="0">
            <a:spAutoFit/>
          </a:bodyPr>
          <a:lstStyle/>
          <a:p>
            <a:r>
              <a:rPr lang="en-US" sz="1400" dirty="0" smtClean="0">
                <a:solidFill>
                  <a:srgbClr val="002060"/>
                </a:solidFill>
                <a:latin typeface="Times New Roman" panose="02020603050405020304" pitchFamily="18" charset="0"/>
                <a:cs typeface="Times New Roman" panose="02020603050405020304" pitchFamily="18" charset="0"/>
              </a:rPr>
              <a:t>To be modified</a:t>
            </a:r>
            <a:endParaRPr lang="en-US" sz="1400" dirty="0">
              <a:solidFill>
                <a:srgbClr val="002060"/>
              </a:solidFill>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V="1">
            <a:off x="6169231" y="4429496"/>
            <a:ext cx="3568535" cy="14012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952010" y="3954483"/>
            <a:ext cx="1084120" cy="156365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402773" y="3954483"/>
            <a:ext cx="1371108" cy="156365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211283" y="2250374"/>
            <a:ext cx="3200400" cy="364572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767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3963" y="576745"/>
            <a:ext cx="7594269" cy="3856557"/>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3518" t="12887" b="10391"/>
          <a:stretch/>
        </p:blipFill>
        <p:spPr>
          <a:xfrm>
            <a:off x="479161" y="3087585"/>
            <a:ext cx="7868343" cy="3544784"/>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906133" y="113607"/>
            <a:ext cx="3510641" cy="307777"/>
          </a:xfrm>
          <a:prstGeom prst="rect">
            <a:avLst/>
          </a:prstGeom>
        </p:spPr>
        <p:txBody>
          <a:bodyPr wrap="none">
            <a:spAutoFit/>
          </a:bodyPr>
          <a:lstStyle/>
          <a:p>
            <a:r>
              <a:rPr lang="en-US" sz="1400" b="1" dirty="0" smtClean="0">
                <a:solidFill>
                  <a:srgbClr val="002060"/>
                </a:solidFill>
                <a:latin typeface="Times New Roman" panose="02020603050405020304" pitchFamily="18" charset="0"/>
              </a:rPr>
              <a:t>Permanent BP and pump support at 16.5m.</a:t>
            </a:r>
            <a:endParaRPr lang="en-US" sz="1400" dirty="0">
              <a:solidFill>
                <a:srgbClr val="002060"/>
              </a:solidFill>
            </a:endParaRPr>
          </a:p>
        </p:txBody>
      </p:sp>
      <p:sp>
        <p:nvSpPr>
          <p:cNvPr id="5" name="Rectangle 4"/>
          <p:cNvSpPr/>
          <p:nvPr/>
        </p:nvSpPr>
        <p:spPr>
          <a:xfrm>
            <a:off x="723545" y="1173360"/>
            <a:ext cx="2791551" cy="830997"/>
          </a:xfrm>
          <a:prstGeom prst="rect">
            <a:avLst/>
          </a:prstGeom>
        </p:spPr>
        <p:txBody>
          <a:bodyPr wrap="square">
            <a:spAutoFit/>
          </a:bodyPr>
          <a:lstStyle/>
          <a:p>
            <a:r>
              <a:rPr lang="en-US" sz="1200" dirty="0" smtClean="0">
                <a:solidFill>
                  <a:srgbClr val="002060"/>
                </a:solidFill>
                <a:latin typeface="Times New Roman" panose="02020603050405020304" pitchFamily="18" charset="0"/>
              </a:rPr>
              <a:t>The </a:t>
            </a:r>
            <a:r>
              <a:rPr lang="en-US" sz="1200" dirty="0" smtClean="0">
                <a:solidFill>
                  <a:srgbClr val="FF0000"/>
                </a:solidFill>
                <a:latin typeface="Times New Roman" panose="02020603050405020304" pitchFamily="18" charset="0"/>
              </a:rPr>
              <a:t>Permanent BP and pump support </a:t>
            </a:r>
            <a:r>
              <a:rPr lang="en-US" sz="1200" dirty="0" smtClean="0">
                <a:solidFill>
                  <a:srgbClr val="002060"/>
                </a:solidFill>
                <a:latin typeface="Times New Roman" panose="02020603050405020304" pitchFamily="18" charset="0"/>
              </a:rPr>
              <a:t>is attached to the new </a:t>
            </a:r>
            <a:r>
              <a:rPr lang="en-US" sz="1200" dirty="0" smtClean="0">
                <a:solidFill>
                  <a:srgbClr val="FF0000"/>
                </a:solidFill>
                <a:latin typeface="Times New Roman" panose="02020603050405020304" pitchFamily="18" charset="0"/>
              </a:rPr>
              <a:t>forward support, </a:t>
            </a:r>
            <a:r>
              <a:rPr lang="en-US" sz="1200" dirty="0" smtClean="0">
                <a:solidFill>
                  <a:srgbClr val="002060"/>
                </a:solidFill>
                <a:latin typeface="Times New Roman" panose="02020603050405020304" pitchFamily="18" charset="0"/>
              </a:rPr>
              <a:t>for vac. equipment, installed during LS2, but compatible for LS3.</a:t>
            </a:r>
          </a:p>
        </p:txBody>
      </p:sp>
      <p:sp>
        <p:nvSpPr>
          <p:cNvPr id="6" name="Rectangle 5"/>
          <p:cNvSpPr/>
          <p:nvPr/>
        </p:nvSpPr>
        <p:spPr>
          <a:xfrm>
            <a:off x="8912429" y="4840338"/>
            <a:ext cx="2713513" cy="1569660"/>
          </a:xfrm>
          <a:prstGeom prst="rect">
            <a:avLst/>
          </a:prstGeom>
        </p:spPr>
        <p:txBody>
          <a:bodyPr wrap="square">
            <a:spAutoFit/>
          </a:bodyPr>
          <a:lstStyle/>
          <a:p>
            <a:r>
              <a:rPr lang="en-US" sz="1200" dirty="0" smtClean="0">
                <a:solidFill>
                  <a:srgbClr val="002060"/>
                </a:solidFill>
                <a:latin typeface="Times New Roman" panose="02020603050405020304" pitchFamily="18" charset="0"/>
              </a:rPr>
              <a:t>Need to support end of the </a:t>
            </a:r>
            <a:r>
              <a:rPr lang="en-US" sz="1200" dirty="0" smtClean="0">
                <a:solidFill>
                  <a:srgbClr val="FF0000"/>
                </a:solidFill>
                <a:latin typeface="Times New Roman" panose="02020603050405020304" pitchFamily="18" charset="0"/>
              </a:rPr>
              <a:t>CT2 pipe </a:t>
            </a:r>
            <a:r>
              <a:rPr lang="en-US" sz="1200" dirty="0" smtClean="0">
                <a:solidFill>
                  <a:srgbClr val="002060"/>
                </a:solidFill>
                <a:latin typeface="Times New Roman" panose="02020603050405020304" pitchFamily="18" charset="0"/>
              </a:rPr>
              <a:t>and </a:t>
            </a:r>
            <a:r>
              <a:rPr lang="en-US" sz="1200" dirty="0" smtClean="0">
                <a:solidFill>
                  <a:srgbClr val="FF0000"/>
                </a:solidFill>
                <a:latin typeface="Times New Roman" panose="02020603050405020304" pitchFamily="18" charset="0"/>
              </a:rPr>
              <a:t>pump station </a:t>
            </a:r>
            <a:r>
              <a:rPr lang="en-US" sz="1200" dirty="0" smtClean="0">
                <a:solidFill>
                  <a:srgbClr val="002060"/>
                </a:solidFill>
                <a:latin typeface="Times New Roman" panose="02020603050405020304" pitchFamily="18" charset="0"/>
              </a:rPr>
              <a:t>independently and to provide alignment.</a:t>
            </a:r>
          </a:p>
          <a:p>
            <a:endParaRPr lang="en-US" sz="1200" dirty="0" smtClean="0">
              <a:solidFill>
                <a:srgbClr val="002060"/>
              </a:solidFill>
              <a:latin typeface="Times New Roman" panose="02020603050405020304" pitchFamily="18" charset="0"/>
            </a:endParaRPr>
          </a:p>
          <a:p>
            <a:r>
              <a:rPr lang="en-US" sz="1200" dirty="0" smtClean="0">
                <a:solidFill>
                  <a:srgbClr val="002060"/>
                </a:solidFill>
                <a:latin typeface="Times New Roman" panose="02020603050405020304" pitchFamily="18" charset="0"/>
              </a:rPr>
              <a:t>Design of the </a:t>
            </a:r>
            <a:r>
              <a:rPr lang="en-US" sz="1200" dirty="0" smtClean="0">
                <a:solidFill>
                  <a:srgbClr val="FF0000"/>
                </a:solidFill>
                <a:latin typeface="Times New Roman" panose="02020603050405020304" pitchFamily="18" charset="0"/>
              </a:rPr>
              <a:t>support and alignment elements </a:t>
            </a:r>
            <a:r>
              <a:rPr lang="en-US" sz="1200" dirty="0" smtClean="0">
                <a:solidFill>
                  <a:srgbClr val="002060"/>
                </a:solidFill>
                <a:latin typeface="Times New Roman" panose="02020603050405020304" pitchFamily="18" charset="0"/>
              </a:rPr>
              <a:t>are in direct relation with the type of vacuum connections ( flange by screws, clamps or chains).</a:t>
            </a:r>
          </a:p>
        </p:txBody>
      </p:sp>
      <p:cxnSp>
        <p:nvCxnSpPr>
          <p:cNvPr id="8" name="Straight Arrow Connector 7"/>
          <p:cNvCxnSpPr/>
          <p:nvPr/>
        </p:nvCxnSpPr>
        <p:spPr>
          <a:xfrm>
            <a:off x="3283527" y="1504612"/>
            <a:ext cx="1805050" cy="8823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83527" y="1294410"/>
            <a:ext cx="3972296" cy="86530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7641771" y="4744192"/>
            <a:ext cx="1341912" cy="24344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4690753" y="4702629"/>
            <a:ext cx="4292930" cy="4928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7368640" y="5394672"/>
            <a:ext cx="1557787" cy="4539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5320145" y="5083782"/>
            <a:ext cx="3592283" cy="7648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1609106" y="4694559"/>
            <a:ext cx="7317321" cy="115403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285504" y="4893780"/>
            <a:ext cx="1033153" cy="369332"/>
          </a:xfrm>
          <a:prstGeom prst="rect">
            <a:avLst/>
          </a:prstGeom>
          <a:noFill/>
        </p:spPr>
        <p:txBody>
          <a:bodyPr wrap="square" rtlCol="0">
            <a:spAutoFit/>
          </a:bodyPr>
          <a:lstStyle/>
          <a:p>
            <a:r>
              <a:rPr lang="en-US" dirty="0" smtClean="0">
                <a:solidFill>
                  <a:schemeClr val="bg1"/>
                </a:solidFill>
              </a:rPr>
              <a:t>@16500</a:t>
            </a:r>
            <a:endParaRPr lang="en-US" dirty="0">
              <a:solidFill>
                <a:schemeClr val="bg1"/>
              </a:solidFill>
            </a:endParaRPr>
          </a:p>
        </p:txBody>
      </p:sp>
    </p:spTree>
    <p:extLst>
      <p:ext uri="{BB962C8B-B14F-4D97-AF65-F5344CB8AC3E}">
        <p14:creationId xmlns:p14="http://schemas.microsoft.com/office/powerpoint/2010/main" val="1192399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2609" r="9977"/>
          <a:stretch/>
        </p:blipFill>
        <p:spPr>
          <a:xfrm>
            <a:off x="724394" y="294151"/>
            <a:ext cx="4322619" cy="3256177"/>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9953" r="9504"/>
          <a:stretch/>
        </p:blipFill>
        <p:spPr>
          <a:xfrm>
            <a:off x="6192983" y="155170"/>
            <a:ext cx="4518560" cy="325281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5703" y="3657206"/>
            <a:ext cx="6074229" cy="3084643"/>
          </a:xfrm>
          <a:prstGeom prst="rect">
            <a:avLst/>
          </a:prstGeom>
        </p:spPr>
      </p:pic>
    </p:spTree>
    <p:extLst>
      <p:ext uri="{BB962C8B-B14F-4D97-AF65-F5344CB8AC3E}">
        <p14:creationId xmlns:p14="http://schemas.microsoft.com/office/powerpoint/2010/main" val="2951700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TotalTime>
  <Words>232</Words>
  <Application>Microsoft Office PowerPoint</Application>
  <PresentationFormat>Widescreen</PresentationFormat>
  <Paragraphs>44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Nebojsa-Boki Smiljkovic</dc:creator>
  <cp:lastModifiedBy>Nebojsa-Boki Smiljkovic</cp:lastModifiedBy>
  <cp:revision>40</cp:revision>
  <cp:lastPrinted>2017-01-20T12:50:31Z</cp:lastPrinted>
  <dcterms:created xsi:type="dcterms:W3CDTF">2017-01-20T08:37:55Z</dcterms:created>
  <dcterms:modified xsi:type="dcterms:W3CDTF">2017-06-13T14:05:52Z</dcterms:modified>
</cp:coreProperties>
</file>