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8" r:id="rId11"/>
    <p:sldId id="269" r:id="rId1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43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9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2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43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9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7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07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74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49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C93F1-8293-48A4-AD3B-047B40A860C9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5626D-E4A5-4F53-AB48-E4C913994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2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ds.cern.ch/record/2283189/files/CMS-TDR-016.pd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ds.cern.ch/record/357576?ln=e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Dose Map RE3/1 &amp; RE4/1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Ian</a:t>
            </a:r>
          </a:p>
          <a:p>
            <a:r>
              <a:rPr lang="en-GB" dirty="0"/>
              <a:t>Dose map from S. Mallow and D. </a:t>
            </a:r>
            <a:r>
              <a:rPr lang="en-GB" dirty="0" err="1"/>
              <a:t>Stickland</a:t>
            </a:r>
            <a:endParaRPr lang="en-GB" dirty="0"/>
          </a:p>
          <a:p>
            <a:r>
              <a:rPr lang="en-GB" dirty="0"/>
              <a:t>Ivan supplied the coordinates</a:t>
            </a:r>
          </a:p>
          <a:p>
            <a:endParaRPr lang="en-GB" dirty="0"/>
          </a:p>
          <a:p>
            <a:r>
              <a:rPr lang="en-GB" dirty="0"/>
              <a:t>31 May 2021</a:t>
            </a:r>
          </a:p>
        </p:txBody>
      </p:sp>
    </p:spTree>
    <p:extLst>
      <p:ext uri="{BB962C8B-B14F-4D97-AF65-F5344CB8AC3E}">
        <p14:creationId xmlns:p14="http://schemas.microsoft.com/office/powerpoint/2010/main" val="180688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2032" y="6374436"/>
            <a:ext cx="7220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https://cds.cern.ch/record/2283189/files/CMS-TDR-016.pdf</a:t>
            </a:r>
            <a:r>
              <a:rPr lang="en-GB" dirty="0"/>
              <a:t>                   p.68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47481" y="266505"/>
            <a:ext cx="4488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TDR for CMS Muon Upgrade 2018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9779" t="43010" r="30586" b="19806"/>
          <a:stretch/>
        </p:blipFill>
        <p:spPr>
          <a:xfrm>
            <a:off x="791239" y="728170"/>
            <a:ext cx="10019001" cy="555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69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416" y="2026981"/>
            <a:ext cx="10522176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			Conclusion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PEEK is very radiation resistant and an “over the top” solution for Muon chambers.</a:t>
            </a:r>
          </a:p>
          <a:p>
            <a:endParaRPr lang="en-GB" dirty="0"/>
          </a:p>
          <a:p>
            <a:r>
              <a:rPr lang="en-GB" dirty="0"/>
              <a:t>PA is adequate in Muon chambers especially used on the lower eta areas.</a:t>
            </a:r>
          </a:p>
          <a:p>
            <a:r>
              <a:rPr lang="en-GB" dirty="0"/>
              <a:t>It is not as good in fire but given the few grammes per chamber there is an inconsequential potential problem.</a:t>
            </a:r>
          </a:p>
          <a:p>
            <a:endParaRPr lang="en-GB" dirty="0"/>
          </a:p>
          <a:p>
            <a:r>
              <a:rPr lang="en-GB" dirty="0"/>
              <a:t>There is some form of agreement for the increase in dose from 3000fb^-1 to 4000fb^-1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040880" y="32585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49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2381290" y="1959429"/>
            <a:ext cx="2340000" cy="2528595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rapezoid 3"/>
          <p:cNvSpPr/>
          <p:nvPr/>
        </p:nvSpPr>
        <p:spPr>
          <a:xfrm rot="10800000">
            <a:off x="6825771" y="2048069"/>
            <a:ext cx="2340000" cy="23513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97763" y="843247"/>
            <a:ext cx="122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RE3/1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98228" y="856469"/>
            <a:ext cx="1032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RE4/1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869" y="1782148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outer </a:t>
            </a:r>
            <a:r>
              <a:rPr lang="en-GB" dirty="0"/>
              <a:t> =  3182mm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91929" y="4118692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inner </a:t>
            </a:r>
            <a:r>
              <a:rPr lang="en-GB" dirty="0"/>
              <a:t> =  1811mm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10202" y="1863403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outer </a:t>
            </a:r>
            <a:r>
              <a:rPr lang="en-GB" dirty="0"/>
              <a:t> =  3192mm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4202" y="4214716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inner </a:t>
            </a:r>
            <a:r>
              <a:rPr lang="en-GB" dirty="0"/>
              <a:t> =  1554mm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46914" y="5122895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 =  9666mm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29061" y="5122895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 =  10600mm</a:t>
            </a:r>
          </a:p>
        </p:txBody>
      </p:sp>
    </p:spTree>
    <p:extLst>
      <p:ext uri="{BB962C8B-B14F-4D97-AF65-F5344CB8AC3E}">
        <p14:creationId xmlns:p14="http://schemas.microsoft.com/office/powerpoint/2010/main" val="350552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02" y="0"/>
            <a:ext cx="8799872" cy="683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69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7125" t="17403" r="5679" b="17684"/>
          <a:stretch/>
        </p:blipFill>
        <p:spPr>
          <a:xfrm>
            <a:off x="147483" y="0"/>
            <a:ext cx="11855422" cy="6858000"/>
          </a:xfrm>
          <a:prstGeom prst="rect">
            <a:avLst/>
          </a:prstGeom>
          <a:solidFill>
            <a:srgbClr val="FFC000"/>
          </a:solidFill>
        </p:spPr>
      </p:pic>
      <p:cxnSp>
        <p:nvCxnSpPr>
          <p:cNvPr id="5" name="Straight Connector 4"/>
          <p:cNvCxnSpPr/>
          <p:nvPr/>
        </p:nvCxnSpPr>
        <p:spPr>
          <a:xfrm>
            <a:off x="212797" y="5240493"/>
            <a:ext cx="56437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6537" y="2388436"/>
            <a:ext cx="98424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25347" y="1772816"/>
            <a:ext cx="9331" cy="46653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367935" y="1660849"/>
            <a:ext cx="52420" cy="45844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6537" y="4817505"/>
            <a:ext cx="97585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2066249"/>
            <a:ext cx="122411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RE3&amp;4/1</a:t>
            </a:r>
          </a:p>
          <a:p>
            <a:r>
              <a:rPr lang="en-GB" dirty="0"/>
              <a:t>Outer 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4512907"/>
            <a:ext cx="96105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RE4/1</a:t>
            </a:r>
          </a:p>
          <a:p>
            <a:r>
              <a:rPr lang="en-GB" dirty="0"/>
              <a:t>Inner 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1" y="5362287"/>
            <a:ext cx="122411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RE3/1</a:t>
            </a:r>
          </a:p>
          <a:p>
            <a:r>
              <a:rPr lang="en-GB" dirty="0"/>
              <a:t>Inner 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33592" y="1403484"/>
            <a:ext cx="122411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RE3/1 “Z”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196238" y="1291517"/>
            <a:ext cx="122411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RE4/1 “Z”</a:t>
            </a:r>
          </a:p>
        </p:txBody>
      </p:sp>
      <p:sp>
        <p:nvSpPr>
          <p:cNvPr id="23" name="Bent Arrow 22"/>
          <p:cNvSpPr/>
          <p:nvPr/>
        </p:nvSpPr>
        <p:spPr>
          <a:xfrm rot="10800000" flipH="1">
            <a:off x="4301411" y="1772815"/>
            <a:ext cx="233266" cy="3221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rot="5400000" flipH="1">
            <a:off x="1261439" y="2344953"/>
            <a:ext cx="233266" cy="3221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Bent Arrow 28"/>
          <p:cNvSpPr/>
          <p:nvPr/>
        </p:nvSpPr>
        <p:spPr>
          <a:xfrm rot="10800000" flipH="1">
            <a:off x="9133765" y="1666870"/>
            <a:ext cx="233266" cy="3221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Bent Arrow 29"/>
          <p:cNvSpPr/>
          <p:nvPr/>
        </p:nvSpPr>
        <p:spPr>
          <a:xfrm rot="5400000" flipH="1">
            <a:off x="991902" y="4774022"/>
            <a:ext cx="233266" cy="3221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 rot="5400000" flipH="1">
            <a:off x="1134555" y="5201194"/>
            <a:ext cx="233266" cy="32218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2381290" y="1959429"/>
            <a:ext cx="2340000" cy="2528595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rapezoid 3"/>
          <p:cNvSpPr/>
          <p:nvPr/>
        </p:nvSpPr>
        <p:spPr>
          <a:xfrm rot="10800000">
            <a:off x="6825771" y="2048069"/>
            <a:ext cx="2340000" cy="23513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13623" y="1226495"/>
            <a:ext cx="122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RE3/1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79566" y="1224647"/>
            <a:ext cx="1032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RE4/1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1885" y="1457328"/>
            <a:ext cx="222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outer </a:t>
            </a:r>
            <a:r>
              <a:rPr lang="en-GB" dirty="0"/>
              <a:t> =  14 – 20 </a:t>
            </a:r>
            <a:r>
              <a:rPr lang="en-GB" dirty="0" err="1"/>
              <a:t>Gy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091929" y="4118693"/>
            <a:ext cx="217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inner </a:t>
            </a:r>
            <a:r>
              <a:rPr lang="en-GB" dirty="0"/>
              <a:t> =  52 – 380 </a:t>
            </a:r>
            <a:r>
              <a:rPr lang="en-GB" dirty="0" err="1"/>
              <a:t>Gy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9510202" y="1863404"/>
            <a:ext cx="2190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outer </a:t>
            </a:r>
            <a:r>
              <a:rPr lang="en-GB" dirty="0"/>
              <a:t> =  20 – 38 </a:t>
            </a:r>
            <a:r>
              <a:rPr lang="en-GB" dirty="0" err="1"/>
              <a:t>Gy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63343" y="4436127"/>
            <a:ext cx="210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</a:t>
            </a:r>
            <a:r>
              <a:rPr lang="en-GB" baseline="-25000" dirty="0"/>
              <a:t>inner </a:t>
            </a:r>
            <a:r>
              <a:rPr lang="en-GB" dirty="0"/>
              <a:t> =  38 – 52 </a:t>
            </a:r>
            <a:r>
              <a:rPr lang="en-GB" dirty="0" err="1"/>
              <a:t>Gy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046914" y="5122895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 =  9666mm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29061" y="5122895"/>
            <a:ext cx="193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 =  10600mm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17437" y="270588"/>
            <a:ext cx="3536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Dose values for 4000fb^-1</a:t>
            </a:r>
          </a:p>
          <a:p>
            <a:r>
              <a:rPr lang="en-GB" sz="2400" dirty="0"/>
              <a:t>A graphical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390573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125" t="17403" r="5679" b="17684"/>
          <a:stretch/>
        </p:blipFill>
        <p:spPr>
          <a:xfrm>
            <a:off x="147483" y="0"/>
            <a:ext cx="11855422" cy="6858000"/>
          </a:xfrm>
          <a:prstGeom prst="rect">
            <a:avLst/>
          </a:prstGeom>
          <a:solidFill>
            <a:srgbClr val="FFC000"/>
          </a:solidFill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5497" t="45672" r="6252" b="23778"/>
          <a:stretch/>
        </p:blipFill>
        <p:spPr>
          <a:xfrm rot="10800000">
            <a:off x="2706238" y="1367935"/>
            <a:ext cx="1324586" cy="3810554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151958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5497" t="45672" r="6252" b="23778"/>
          <a:stretch/>
        </p:blipFill>
        <p:spPr>
          <a:xfrm rot="10800000">
            <a:off x="2706238" y="1367935"/>
            <a:ext cx="1324586" cy="3810554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4" name="TextBox 3"/>
          <p:cNvSpPr txBox="1"/>
          <p:nvPr/>
        </p:nvSpPr>
        <p:spPr>
          <a:xfrm>
            <a:off x="5607698" y="2127380"/>
            <a:ext cx="193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scale ~</a:t>
            </a:r>
          </a:p>
        </p:txBody>
      </p:sp>
    </p:spTree>
    <p:extLst>
      <p:ext uri="{BB962C8B-B14F-4D97-AF65-F5344CB8AC3E}">
        <p14:creationId xmlns:p14="http://schemas.microsoft.com/office/powerpoint/2010/main" val="167388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1068" y="1175657"/>
            <a:ext cx="84929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Typical values of dose for </a:t>
            </a:r>
            <a:r>
              <a:rPr lang="en-GB" dirty="0" err="1"/>
              <a:t>polymeres</a:t>
            </a:r>
            <a:r>
              <a:rPr lang="en-GB" dirty="0"/>
              <a:t> used in RPCs.</a:t>
            </a:r>
          </a:p>
          <a:p>
            <a:r>
              <a:rPr lang="en-GB" dirty="0"/>
              <a:t>From “yellow reports” in the 90s.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Melamine			10^5	</a:t>
            </a:r>
            <a:r>
              <a:rPr lang="en-GB" dirty="0" err="1"/>
              <a:t>Gy</a:t>
            </a:r>
            <a:endParaRPr lang="en-GB" dirty="0"/>
          </a:p>
          <a:p>
            <a:r>
              <a:rPr lang="en-GB" dirty="0"/>
              <a:t>Phenolic				10^5-6	</a:t>
            </a:r>
            <a:r>
              <a:rPr lang="en-GB" dirty="0" err="1"/>
              <a:t>Gy</a:t>
            </a:r>
            <a:endParaRPr lang="en-GB" dirty="0"/>
          </a:p>
          <a:p>
            <a:r>
              <a:rPr lang="en-GB" dirty="0"/>
              <a:t>Mylar</a:t>
            </a:r>
          </a:p>
          <a:p>
            <a:r>
              <a:rPr lang="en-GB" dirty="0"/>
              <a:t>PE 				10^5	</a:t>
            </a:r>
            <a:r>
              <a:rPr lang="en-GB" dirty="0" err="1"/>
              <a:t>Gy</a:t>
            </a:r>
            <a:endParaRPr lang="en-GB" dirty="0"/>
          </a:p>
          <a:p>
            <a:r>
              <a:rPr lang="en-GB" dirty="0"/>
              <a:t>PA 6.6 cable ties			10^4-5	</a:t>
            </a:r>
            <a:r>
              <a:rPr lang="en-GB" dirty="0" err="1"/>
              <a:t>Gy</a:t>
            </a:r>
            <a:endParaRPr lang="en-GB" dirty="0"/>
          </a:p>
          <a:p>
            <a:r>
              <a:rPr lang="en-GB" dirty="0"/>
              <a:t>PEEK HV insulator &amp; cable ties	10^6-7	</a:t>
            </a:r>
            <a:r>
              <a:rPr lang="en-GB" dirty="0" err="1"/>
              <a:t>Gy</a:t>
            </a:r>
            <a:endParaRPr lang="en-GB" dirty="0"/>
          </a:p>
          <a:p>
            <a:r>
              <a:rPr lang="en-GB" dirty="0"/>
              <a:t>PCB G10</a:t>
            </a:r>
          </a:p>
          <a:p>
            <a:r>
              <a:rPr lang="en-GB" dirty="0"/>
              <a:t>PCB ??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Ref yellow reports;</a:t>
            </a:r>
          </a:p>
          <a:p>
            <a:r>
              <a:rPr lang="en-GB" dirty="0">
                <a:hlinkClick r:id="rId2"/>
              </a:rPr>
              <a:t>https://cds.cern.ch/record/357576?ln=en</a:t>
            </a:r>
            <a:endParaRPr lang="en-GB" dirty="0"/>
          </a:p>
          <a:p>
            <a:r>
              <a:rPr lang="en-GB" dirty="0"/>
              <a:t>https://ps-irrad.web.cern.ch/assets/doc/extra/CERN_Radiation_Damage_Reports.pdf</a:t>
            </a:r>
          </a:p>
        </p:txBody>
      </p:sp>
    </p:spTree>
    <p:extLst>
      <p:ext uri="{BB962C8B-B14F-4D97-AF65-F5344CB8AC3E}">
        <p14:creationId xmlns:p14="http://schemas.microsoft.com/office/powerpoint/2010/main" val="96218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0" t="8285" r="56866" b="37781"/>
          <a:stretch/>
        </p:blipFill>
        <p:spPr>
          <a:xfrm>
            <a:off x="1175657" y="653143"/>
            <a:ext cx="5083827" cy="37609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15694" y="2410692"/>
            <a:ext cx="4231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1 x 10^9 </a:t>
            </a:r>
            <a:r>
              <a:rPr lang="en-GB" dirty="0" err="1"/>
              <a:t>Rads</a:t>
            </a:r>
            <a:r>
              <a:rPr lang="en-GB" dirty="0"/>
              <a:t>  equivalent to 10MGy</a:t>
            </a:r>
          </a:p>
          <a:p>
            <a:endParaRPr lang="en-GB" dirty="0"/>
          </a:p>
          <a:p>
            <a:r>
              <a:rPr lang="en-GB" dirty="0"/>
              <a:t>100Rad [</a:t>
            </a:r>
            <a:r>
              <a:rPr lang="en-GB" dirty="0" err="1"/>
              <a:t>rd</a:t>
            </a:r>
            <a:r>
              <a:rPr lang="en-GB" dirty="0"/>
              <a:t>] = 1Gray [</a:t>
            </a:r>
            <a:r>
              <a:rPr lang="en-GB" dirty="0" err="1"/>
              <a:t>Gy</a:t>
            </a:r>
            <a:r>
              <a:rPr lang="en-GB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0036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341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Dose Map RE3/1 &amp; RE4/1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Dose Map Re3/1 &amp; RE4/1</dc:title>
  <dc:creator>Ian Crotty</dc:creator>
  <cp:lastModifiedBy>Ian Crotty</cp:lastModifiedBy>
  <cp:revision>98</cp:revision>
  <cp:lastPrinted>2021-05-31T12:07:54Z</cp:lastPrinted>
  <dcterms:created xsi:type="dcterms:W3CDTF">2021-05-31T11:48:21Z</dcterms:created>
  <dcterms:modified xsi:type="dcterms:W3CDTF">2021-06-04T12:59:06Z</dcterms:modified>
</cp:coreProperties>
</file>