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1" r:id="rId7"/>
    <p:sldId id="263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BF38F-0994-472D-8C9C-E464DEBA49C2}" type="datetimeFigureOut">
              <a:rPr lang="en-GB" smtClean="0"/>
              <a:t>26/11/2018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7FF24-1D0C-44F0-9FF3-392A61D9D0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640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BF38F-0994-472D-8C9C-E464DEBA49C2}" type="datetimeFigureOut">
              <a:rPr lang="en-GB" smtClean="0"/>
              <a:t>26/11/2018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7FF24-1D0C-44F0-9FF3-392A61D9D0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BF38F-0994-472D-8C9C-E464DEBA49C2}" type="datetimeFigureOut">
              <a:rPr lang="en-GB" smtClean="0"/>
              <a:t>26/11/2018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7FF24-1D0C-44F0-9FF3-392A61D9D0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038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BF38F-0994-472D-8C9C-E464DEBA49C2}" type="datetimeFigureOut">
              <a:rPr lang="en-GB" smtClean="0"/>
              <a:t>26/11/2018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7FF24-1D0C-44F0-9FF3-392A61D9D0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234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BF38F-0994-472D-8C9C-E464DEBA49C2}" type="datetimeFigureOut">
              <a:rPr lang="en-GB" smtClean="0"/>
              <a:t>26/11/2018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7FF24-1D0C-44F0-9FF3-392A61D9D0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440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BF38F-0994-472D-8C9C-E464DEBA49C2}" type="datetimeFigureOut">
              <a:rPr lang="en-GB" smtClean="0"/>
              <a:t>26/11/2018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7FF24-1D0C-44F0-9FF3-392A61D9D0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131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BF38F-0994-472D-8C9C-E464DEBA49C2}" type="datetimeFigureOut">
              <a:rPr lang="en-GB" smtClean="0"/>
              <a:t>26/11/2018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7FF24-1D0C-44F0-9FF3-392A61D9D0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944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BF38F-0994-472D-8C9C-E464DEBA49C2}" type="datetimeFigureOut">
              <a:rPr lang="en-GB" smtClean="0"/>
              <a:t>26/11/2018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7FF24-1D0C-44F0-9FF3-392A61D9D0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662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BF38F-0994-472D-8C9C-E464DEBA49C2}" type="datetimeFigureOut">
              <a:rPr lang="en-GB" smtClean="0"/>
              <a:t>26/11/2018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7FF24-1D0C-44F0-9FF3-392A61D9D0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626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BF38F-0994-472D-8C9C-E464DEBA49C2}" type="datetimeFigureOut">
              <a:rPr lang="en-GB" smtClean="0"/>
              <a:t>26/11/2018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7FF24-1D0C-44F0-9FF3-392A61D9D0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82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BF38F-0994-472D-8C9C-E464DEBA49C2}" type="datetimeFigureOut">
              <a:rPr lang="en-GB" smtClean="0"/>
              <a:t>26/11/2018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7FF24-1D0C-44F0-9FF3-392A61D9D0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125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BF38F-0994-472D-8C9C-E464DEBA49C2}" type="datetimeFigureOut">
              <a:rPr lang="en-GB" smtClean="0"/>
              <a:t>26/11/2018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7FF24-1D0C-44F0-9FF3-392A61D9D0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212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roject-cms-rpc-endcap.web.cern.ch/project-cms-rpcendcap/rpc/Services/Racks/USC/TriggerS1FtoS5F/Photos/IMG_1420.JPG" TargetMode="External"/><Relationship Id="rId2" Type="http://schemas.openxmlformats.org/officeDocument/2006/relationships/hyperlink" Target="http://project-cms-rpc-endcap.web.cern.ch/project-cms-rpc-endcap/rpc/Services/Racks/USC/TriggerS1FtoS5F/Photos/IMG_1419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Information to IO for service routing and lengths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Ian Crotty</a:t>
            </a:r>
          </a:p>
          <a:p>
            <a:r>
              <a:rPr lang="en-GB" dirty="0" smtClean="0"/>
              <a:t>March 2018</a:t>
            </a:r>
          </a:p>
          <a:p>
            <a:r>
              <a:rPr lang="en-GB" dirty="0" smtClean="0"/>
              <a:t>Updated 16 April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0085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3816" y="1112887"/>
            <a:ext cx="206477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Overall View of RE3/1 and RE4/1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RE4/1 chambers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91011" y="2114045"/>
            <a:ext cx="6344744" cy="29016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29541" t="17263" r="31226" b="9494"/>
          <a:stretch/>
        </p:blipFill>
        <p:spPr>
          <a:xfrm>
            <a:off x="6204858" y="505138"/>
            <a:ext cx="5254634" cy="5354486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2164702" y="4105469"/>
            <a:ext cx="1838131" cy="95172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3078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8626" y="901347"/>
            <a:ext cx="79248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 smtClean="0"/>
          </a:p>
          <a:p>
            <a:r>
              <a:rPr lang="en-GB" dirty="0" smtClean="0"/>
              <a:t>Schematic of layout</a:t>
            </a:r>
          </a:p>
          <a:p>
            <a:r>
              <a:rPr lang="en-GB" sz="1200" dirty="0" smtClean="0"/>
              <a:t>http://project-cms-rpc-endcap.web.cern.ch/project-cms-rpc-endcap/rpc/UpscopeHighEta/RPCDevelopements/RE31and41/Services/OpticalFibres/FibreOpticSchematicIC8June2017.pptx</a:t>
            </a:r>
            <a:endParaRPr lang="en-GB" sz="1200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Trigger crates for RPC used at present S1F01 – S1F05 and it seems the future</a:t>
            </a:r>
          </a:p>
          <a:p>
            <a:r>
              <a:rPr lang="en-GB" sz="1200" dirty="0" smtClean="0">
                <a:hlinkClick r:id="rId2"/>
              </a:rPr>
              <a:t>http://project-cms-rpc-endcap.web.cern.ch/project-cms-rpc-endcap/rpc/Services/Racks/USC/TriggerS1FtoS5F/Photos/IMG_1419.JPG</a:t>
            </a:r>
            <a:endParaRPr lang="en-GB" sz="1200" dirty="0" smtClean="0"/>
          </a:p>
          <a:p>
            <a:endParaRPr lang="en-GB" sz="1200" dirty="0" smtClean="0"/>
          </a:p>
          <a:p>
            <a:endParaRPr lang="en-GB" sz="1200" dirty="0"/>
          </a:p>
          <a:p>
            <a:r>
              <a:rPr lang="en-GB" sz="1200" dirty="0" smtClean="0"/>
              <a:t>This is an unlikely possibility as it belongs to the Tracker</a:t>
            </a:r>
            <a:endParaRPr lang="en-GB" sz="1200" dirty="0"/>
          </a:p>
          <a:p>
            <a:r>
              <a:rPr lang="en-GB" dirty="0" smtClean="0"/>
              <a:t>Photo of proposed rack S1F00;</a:t>
            </a:r>
          </a:p>
          <a:p>
            <a:r>
              <a:rPr lang="en-GB" sz="1200" dirty="0" smtClean="0">
                <a:hlinkClick r:id="rId3"/>
              </a:rPr>
              <a:t>http://project-cms-rpc-endcap.web.cern.ch/project-cms-rpcendcap/rpc/Services/Racks/USC/TriggerS1FtoS5F/Photos/IMG_1420.JPG</a:t>
            </a:r>
            <a:endParaRPr lang="en-GB" sz="1200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061556" y="532015"/>
            <a:ext cx="7182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Optical Fibres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769457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5389" y="615142"/>
            <a:ext cx="862861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 smtClean="0"/>
          </a:p>
          <a:p>
            <a:r>
              <a:rPr lang="en-GB" sz="3600" dirty="0" smtClean="0"/>
              <a:t>High Voltage installation</a:t>
            </a:r>
            <a:endParaRPr lang="en-GB" sz="3600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2 cables per chamber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http://project-cms-rpc-endcap.web.cern.ch/project-cms-rpc-endcap/rpc/UpscopeHighEta/RPCDevelopements/RE31and41/Services/HV/AntonDta/13April2017/HVschematicForIO19March2018.pptx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Under the first possible RPC HV rack emplacement in USC there are some steel plates, can they be moved ? Other solution are being investigated by Anton and </a:t>
            </a:r>
            <a:r>
              <a:rPr lang="en-GB" dirty="0" err="1" smtClean="0"/>
              <a:t>Pigi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5178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55222" y="1047404"/>
            <a:ext cx="788877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smtClean="0"/>
              <a:t>Low Voltage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http://project-cms-rpc-endcap.web.cern.ch/project-cms-rpc-endcap/rpc/UpscopeHighEta/RPCDevelopements/RE31and41/Services/LV/Power/Anton/RPC_Upgrade_Power_System_and_Signal_Rea</a:t>
            </a:r>
          </a:p>
          <a:p>
            <a:r>
              <a:rPr lang="en-GB" dirty="0" smtClean="0"/>
              <a:t>dout31May2016.pptx</a:t>
            </a:r>
          </a:p>
          <a:p>
            <a:r>
              <a:rPr lang="en-GB" dirty="0" smtClean="0"/>
              <a:t>Page 7 is all I have.</a:t>
            </a:r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The rack numbers are </a:t>
            </a:r>
            <a:r>
              <a:rPr lang="en-GB" dirty="0" smtClean="0"/>
              <a:t>X4A51</a:t>
            </a:r>
            <a:r>
              <a:rPr lang="en-GB" dirty="0" smtClean="0"/>
              <a:t>, </a:t>
            </a:r>
            <a:r>
              <a:rPr lang="en-GB" dirty="0" smtClean="0"/>
              <a:t>X2J51</a:t>
            </a:r>
            <a:r>
              <a:rPr lang="en-GB" dirty="0" smtClean="0"/>
              <a:t>, </a:t>
            </a:r>
            <a:r>
              <a:rPr lang="en-GB" dirty="0" smtClean="0"/>
              <a:t>X2V51 </a:t>
            </a:r>
            <a:r>
              <a:rPr lang="en-GB" dirty="0" smtClean="0"/>
              <a:t>and </a:t>
            </a:r>
            <a:r>
              <a:rPr lang="en-GB" dirty="0" smtClean="0"/>
              <a:t>X4S51</a:t>
            </a:r>
            <a:r>
              <a:rPr lang="en-GB" dirty="0" smtClean="0"/>
              <a:t>.</a:t>
            </a:r>
          </a:p>
          <a:p>
            <a:r>
              <a:rPr lang="en-GB" dirty="0" smtClean="0"/>
              <a:t>Assume chambers </a:t>
            </a:r>
            <a:r>
              <a:rPr lang="en-GB" dirty="0" smtClean="0"/>
              <a:t>fed </a:t>
            </a:r>
            <a:r>
              <a:rPr lang="en-GB" dirty="0" smtClean="0"/>
              <a:t>every 20deg with </a:t>
            </a:r>
            <a:r>
              <a:rPr lang="en-GB" dirty="0" smtClean="0"/>
              <a:t>two </a:t>
            </a:r>
            <a:r>
              <a:rPr lang="en-GB" dirty="0" smtClean="0"/>
              <a:t>cables </a:t>
            </a:r>
            <a:r>
              <a:rPr lang="en-GB" dirty="0" smtClean="0"/>
              <a:t>of dia. 10mm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0156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127" y="182880"/>
            <a:ext cx="39901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Cooling RE4/1</a:t>
            </a:r>
          </a:p>
          <a:p>
            <a:endParaRPr lang="en-GB" dirty="0"/>
          </a:p>
          <a:p>
            <a:r>
              <a:rPr lang="en-GB" dirty="0" smtClean="0"/>
              <a:t>Cooling RE4/1</a:t>
            </a:r>
          </a:p>
          <a:p>
            <a:r>
              <a:rPr lang="en-GB" dirty="0" smtClean="0"/>
              <a:t>Hose lengths from </a:t>
            </a:r>
            <a:r>
              <a:rPr lang="en-GB" dirty="0" err="1" smtClean="0"/>
              <a:t>xmas</a:t>
            </a:r>
            <a:r>
              <a:rPr lang="en-GB" dirty="0" smtClean="0"/>
              <a:t> trees to RE4/1s</a:t>
            </a:r>
            <a:endParaRPr lang="en-GB" dirty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3629" t="21407" r="24263" b="9956"/>
          <a:stretch/>
        </p:blipFill>
        <p:spPr>
          <a:xfrm>
            <a:off x="2776451" y="1596573"/>
            <a:ext cx="7098372" cy="510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99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10139" y="895740"/>
            <a:ext cx="733386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Email from Anton Monday .</a:t>
            </a:r>
          </a:p>
          <a:p>
            <a:endParaRPr lang="en-GB" dirty="0"/>
          </a:p>
          <a:p>
            <a:r>
              <a:rPr lang="en-GB" dirty="0" smtClean="0"/>
              <a:t>Gas:</a:t>
            </a:r>
          </a:p>
          <a:p>
            <a:r>
              <a:rPr lang="en-GB" dirty="0" smtClean="0"/>
              <a:t>I still need to discuss with </a:t>
            </a:r>
            <a:r>
              <a:rPr lang="en-GB" dirty="0" err="1" smtClean="0"/>
              <a:t>Aleksandar</a:t>
            </a:r>
            <a:r>
              <a:rPr lang="en-GB" dirty="0" smtClean="0"/>
              <a:t> my new idea about separate manifolds inside the existing</a:t>
            </a:r>
          </a:p>
          <a:p>
            <a:r>
              <a:rPr lang="en-GB" dirty="0" smtClean="0"/>
              <a:t>gas racks for the upgrade chambers for the reasons discussed last time. This </a:t>
            </a:r>
            <a:r>
              <a:rPr lang="en-GB" dirty="0" err="1" smtClean="0"/>
              <a:t>shuold</a:t>
            </a:r>
            <a:r>
              <a:rPr lang="en-GB" dirty="0" smtClean="0"/>
              <a:t> imply one</a:t>
            </a:r>
          </a:p>
          <a:p>
            <a:r>
              <a:rPr lang="en-GB" dirty="0" smtClean="0"/>
              <a:t>new regulation gas rack in UGX and 2 more pipes per rack (4 in total) between UGC and UXC</a:t>
            </a:r>
          </a:p>
          <a:p>
            <a:endParaRPr lang="en-GB" dirty="0"/>
          </a:p>
          <a:p>
            <a:r>
              <a:rPr lang="en-GB" dirty="0" smtClean="0"/>
              <a:t>I will put some details of what we can expect in the worst case.</a:t>
            </a:r>
            <a:endParaRPr lang="en-GB" dirty="0"/>
          </a:p>
          <a:p>
            <a:r>
              <a:rPr lang="en-GB" dirty="0" smtClean="0"/>
              <a:t>This implies extra pipes in the YE1 PP and Mini Cable chains</a:t>
            </a:r>
          </a:p>
          <a:p>
            <a:endParaRPr lang="en-GB" dirty="0"/>
          </a:p>
          <a:p>
            <a:r>
              <a:rPr lang="en-GB" dirty="0" smtClean="0"/>
              <a:t>The diameter of the flexible hoses is x1 of 26mm and x1 of 32mm in the each of the far Mini cable chains . The rigid SS pipes are 16 and 22mm respectively. I do not have info on the coupling diameters.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1964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Questions please call 164414 or email without hesitation.</a:t>
            </a:r>
          </a:p>
          <a:p>
            <a:endParaRPr lang="en-GB" dirty="0"/>
          </a:p>
          <a:p>
            <a:r>
              <a:rPr lang="en-GB" dirty="0" smtClean="0"/>
              <a:t>There are surely questions and missing information once we enter the details.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9709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1474</TotalTime>
  <Words>314</Words>
  <Application>Microsoft Office PowerPoint</Application>
  <PresentationFormat>Widescreen</PresentationFormat>
  <Paragraphs>70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Information to IO for service routing and lengths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to IO fro cable routing and lengths</dc:title>
  <dc:creator>Ian Crotty</dc:creator>
  <cp:lastModifiedBy>Ian Crotty</cp:lastModifiedBy>
  <cp:revision>25</cp:revision>
  <dcterms:created xsi:type="dcterms:W3CDTF">2018-03-19T11:41:57Z</dcterms:created>
  <dcterms:modified xsi:type="dcterms:W3CDTF">2018-11-26T08:36:48Z</dcterms:modified>
</cp:coreProperties>
</file>