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2"/>
  </p:notesMasterIdLst>
  <p:sldIdLst>
    <p:sldId id="322" r:id="rId4"/>
    <p:sldId id="325" r:id="rId5"/>
    <p:sldId id="324" r:id="rId6"/>
    <p:sldId id="305" r:id="rId7"/>
    <p:sldId id="320" r:id="rId8"/>
    <p:sldId id="327" r:id="rId9"/>
    <p:sldId id="313" r:id="rId10"/>
    <p:sldId id="328" r:id="rId11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00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CD156-A3B7-4438-8E54-7815F25973C0}" type="datetimeFigureOut">
              <a:rPr lang="es-ES_tradnl" smtClean="0"/>
              <a:t>23/02/2015</a:t>
            </a:fld>
            <a:endParaRPr lang="es-ES_trad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8C2A2-7A5A-40D6-B274-7392A105AC65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18226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8C2A2-7A5A-40D6-B274-7392A105AC65}" type="slidenum">
              <a:rPr lang="es-ES_tradnl" smtClean="0">
                <a:solidFill>
                  <a:prstClr val="black"/>
                </a:solidFill>
              </a:rPr>
              <a:pPr/>
              <a:t>3</a:t>
            </a:fld>
            <a:endParaRPr lang="es-ES_trad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02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98A44-0B67-4597-86CD-DE2542AB432E}" type="slidenum">
              <a:rPr lang="es-ES_tradnl" smtClean="0"/>
              <a:t>4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08558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8C2A2-7A5A-40D6-B274-7392A105AC65}" type="slidenum">
              <a:rPr lang="es-ES_tradnl" smtClean="0"/>
              <a:t>7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6252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14/07/2014</a:t>
            </a:r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CB13-C374-4274-94E7-49FCC1780C02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37512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14/07/2014</a:t>
            </a:r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CB13-C374-4274-94E7-49FCC1780C02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79126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14/07/2014</a:t>
            </a:r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CB13-C374-4274-94E7-49FCC1780C02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34757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477B5-0828-804F-896C-86BF24BD6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78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0090"/>
                </a:solidFill>
              </a:defRPr>
            </a:lvl1pPr>
          </a:lstStyle>
          <a:p>
            <a:r>
              <a:rPr lang="it-IT" noProof="0" dirty="0" smtClean="0"/>
              <a:t>Click to </a:t>
            </a:r>
            <a:r>
              <a:rPr lang="it-IT" noProof="0" dirty="0" err="1" smtClean="0"/>
              <a:t>edit</a:t>
            </a:r>
            <a:r>
              <a:rPr lang="it-IT" noProof="0" dirty="0" smtClean="0"/>
              <a:t> Master </a:t>
            </a:r>
            <a:r>
              <a:rPr lang="it-IT" noProof="0" dirty="0" err="1" smtClean="0"/>
              <a:t>title</a:t>
            </a:r>
            <a:r>
              <a:rPr lang="it-IT" noProof="0" dirty="0" smtClean="0"/>
              <a:t> style</a:t>
            </a:r>
            <a:endParaRPr lang="it-IT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  <a:endParaRPr lang="it-IT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2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4789E-BFD3-444B-8DDA-03D501E26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804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009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06BFC-CAD8-A44E-8CF3-87DFAD785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35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009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375BEE-D4CC-764D-A087-D802791084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18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009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82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F2C0E-D589-B047-A3FA-657B2E5DB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6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5C834B-5313-4A43-8094-4B728BDDF0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2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14/07/2014</a:t>
            </a:r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CB13-C374-4274-94E7-49FCC1780C02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81376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E2291-3A8B-BB4D-96F9-98C86D893D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99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04A91B-B9C1-A44D-B4E1-02F8EA8577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08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FD3AA-B695-824E-A9C2-AA0435BF5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57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3050"/>
            <a:ext cx="8224838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8950" y="1795463"/>
            <a:ext cx="1936750" cy="971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578100" y="1795463"/>
            <a:ext cx="1936750" cy="971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8950" y="2919413"/>
            <a:ext cx="1936750" cy="971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78100" y="2919413"/>
            <a:ext cx="1936750" cy="971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>
          <a:xfrm>
            <a:off x="6556375" y="6246813"/>
            <a:ext cx="2125663" cy="468312"/>
          </a:xfrm>
        </p:spPr>
        <p:txBody>
          <a:bodyPr/>
          <a:lstStyle>
            <a:lvl1pPr>
              <a:defRPr/>
            </a:lvl1pPr>
          </a:lstStyle>
          <a:p>
            <a:fld id="{01D319B3-A10F-45AF-8813-D21FF01267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05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477B5-0828-804F-896C-86BF24BD6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4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0090"/>
                </a:solidFill>
              </a:defRPr>
            </a:lvl1pPr>
          </a:lstStyle>
          <a:p>
            <a:r>
              <a:rPr lang="it-IT" noProof="0" dirty="0" smtClean="0"/>
              <a:t>Click to </a:t>
            </a:r>
            <a:r>
              <a:rPr lang="it-IT" noProof="0" dirty="0" err="1" smtClean="0"/>
              <a:t>edit</a:t>
            </a:r>
            <a:r>
              <a:rPr lang="it-IT" noProof="0" dirty="0" smtClean="0"/>
              <a:t> Master </a:t>
            </a:r>
            <a:r>
              <a:rPr lang="it-IT" noProof="0" dirty="0" err="1" smtClean="0"/>
              <a:t>title</a:t>
            </a:r>
            <a:r>
              <a:rPr lang="it-IT" noProof="0" dirty="0" smtClean="0"/>
              <a:t> style</a:t>
            </a:r>
            <a:endParaRPr lang="it-IT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  <a:endParaRPr lang="it-IT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0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4789E-BFD3-444B-8DDA-03D501E26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71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009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06BFC-CAD8-A44E-8CF3-87DFAD785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97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009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375BEE-D4CC-764D-A087-D802791084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724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009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4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14/07/2014</a:t>
            </a:r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CB13-C374-4274-94E7-49FCC1780C02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0416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F2C0E-D589-B047-A3FA-657B2E5DB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48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5C834B-5313-4A43-8094-4B728BDDF0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777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E2291-3A8B-BB4D-96F9-98C86D893D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38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04A91B-B9C1-A44D-B4E1-02F8EA8577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79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FD3AA-B695-824E-A9C2-AA0435BF5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27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3050"/>
            <a:ext cx="8224838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8950" y="1795463"/>
            <a:ext cx="1936750" cy="971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578100" y="1795463"/>
            <a:ext cx="1936750" cy="971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8950" y="2919413"/>
            <a:ext cx="1936750" cy="971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78100" y="2919413"/>
            <a:ext cx="1936750" cy="971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>
          <a:xfrm>
            <a:off x="6556375" y="6246813"/>
            <a:ext cx="2125663" cy="468312"/>
          </a:xfrm>
        </p:spPr>
        <p:txBody>
          <a:bodyPr/>
          <a:lstStyle>
            <a:lvl1pPr>
              <a:defRPr/>
            </a:lvl1pPr>
          </a:lstStyle>
          <a:p>
            <a:fld id="{01D319B3-A10F-45AF-8813-D21FF012675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47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14/07/2014</a:t>
            </a:r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CB13-C374-4274-94E7-49FCC1780C02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9692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14/07/2014</a:t>
            </a:r>
            <a:endParaRPr lang="es-ES_trad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CB13-C374-4274-94E7-49FCC1780C02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1331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14/07/2014</a:t>
            </a:r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CB13-C374-4274-94E7-49FCC1780C02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8786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14/07/2014</a:t>
            </a:r>
            <a:endParaRPr lang="es-ES_trad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CB13-C374-4274-94E7-49FCC1780C02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1141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14/07/2014</a:t>
            </a:r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CB13-C374-4274-94E7-49FCC1780C02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1403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14/07/2014</a:t>
            </a:r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CB13-C374-4274-94E7-49FCC1780C02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0367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14/07/2014</a:t>
            </a:r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7CB13-C374-4274-94E7-49FCC1780C02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4592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4567" y="-1"/>
            <a:ext cx="7969433" cy="1145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  <a:endParaRPr lang="it-IT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A4C69EB-484B-B145-96F5-4A6B52733F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email"/>
          <a:stretch>
            <a:fillRect/>
          </a:stretch>
        </p:blipFill>
        <p:spPr>
          <a:xfrm>
            <a:off x="0" y="-1"/>
            <a:ext cx="1191854" cy="122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4567" y="-1"/>
            <a:ext cx="7969433" cy="1145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  <a:endParaRPr lang="it-IT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76243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A4C69EB-484B-B145-96F5-4A6B52733F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email"/>
          <a:stretch>
            <a:fillRect/>
          </a:stretch>
        </p:blipFill>
        <p:spPr>
          <a:xfrm>
            <a:off x="0" y="-1"/>
            <a:ext cx="1191854" cy="122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4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Clips from GEM presentations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Antonio and </a:t>
            </a:r>
            <a:r>
              <a:rPr lang="en-GB" smtClean="0"/>
              <a:t>Archana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14/07/2014</a:t>
            </a:r>
            <a:endParaRPr lang="es-ES_trad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CB13-C374-4274-94E7-49FCC1780C02}" type="slidenum">
              <a:rPr lang="es-ES_tradnl" smtClean="0"/>
              <a:t>1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20751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6589996" y="62001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fld id="{5651F329-7A06-F249-AF00-A5FC8A1C1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6388" y="3769631"/>
            <a:ext cx="260750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LONGEVITY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REDUNDANCY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ETA EXTENSION</a:t>
            </a: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9" name="Segnaposto numero diapositiva 9"/>
          <p:cNvSpPr txBox="1">
            <a:spLocks/>
          </p:cNvSpPr>
          <p:nvPr/>
        </p:nvSpPr>
        <p:spPr>
          <a:xfrm>
            <a:off x="3061604" y="3463894"/>
            <a:ext cx="3110415" cy="6014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fld id="{5651F329-7A06-F249-AF00-A5FC8A1C1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Immagine 2" descr="Schermata 2014-05-19 alle 13.21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0" y="1659504"/>
            <a:ext cx="8310678" cy="45778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8862" y="3002229"/>
            <a:ext cx="732292" cy="461665"/>
          </a:xfrm>
          <a:prstGeom prst="rect">
            <a:avLst/>
          </a:prstGeom>
          <a:solidFill>
            <a:srgbClr val="CCC1DA"/>
          </a:solidFill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LS2</a:t>
            </a: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6388" y="4276782"/>
            <a:ext cx="732292" cy="461665"/>
          </a:xfrm>
          <a:prstGeom prst="rect">
            <a:avLst/>
          </a:prstGeom>
          <a:solidFill>
            <a:srgbClr val="CCC1DA"/>
          </a:solidFill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LS3</a:t>
            </a: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4538" y="4065359"/>
            <a:ext cx="732292" cy="461665"/>
          </a:xfrm>
          <a:prstGeom prst="rect">
            <a:avLst/>
          </a:prstGeom>
          <a:solidFill>
            <a:srgbClr val="CCC1DA"/>
          </a:solidFill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LS3</a:t>
            </a: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87624" y="0"/>
            <a:ext cx="770916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GEMs in PROPOSED MUON </a:t>
            </a:r>
            <a:r>
              <a:rPr lang="en-US" sz="32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UPGRADE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66" y="6061697"/>
            <a:ext cx="1758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With Neutron Shielding</a:t>
            </a:r>
            <a:endParaRPr lang="en-US" sz="12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99592" y="717084"/>
            <a:ext cx="758545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Sustain triggering at current thresholds up to |</a:t>
            </a:r>
            <a:r>
              <a:rPr lang="en-US" sz="1400" dirty="0">
                <a:solidFill>
                  <a:prstClr val="black"/>
                </a:solidFill>
                <a:latin typeface="Symbol" panose="05050102010706020507" pitchFamily="18" charset="2"/>
                <a:ea typeface="ＭＳ Ｐゴシック" charset="-128"/>
              </a:rPr>
              <a:t>h</a:t>
            </a: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|=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2.4</a:t>
            </a:r>
            <a:endParaRPr lang="en-US" sz="14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Increase offline </a:t>
            </a:r>
            <a:r>
              <a:rPr lang="en-US" sz="1400" dirty="0" err="1">
                <a:solidFill>
                  <a:prstClr val="black"/>
                </a:solidFill>
                <a:latin typeface="Arial" charset="0"/>
                <a:ea typeface="ＭＳ Ｐゴシック" charset="-128"/>
              </a:rPr>
              <a:t>muon</a:t>
            </a: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 identification coverage 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 Maintain </a:t>
            </a: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existing 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envelope; Coping </a:t>
            </a: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with better understood 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backgrounds Higher </a:t>
            </a: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instantaneous and integrated 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Luminosity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Detector </a:t>
            </a: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degradation through Phase 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2 Changes </a:t>
            </a: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to Trigger (L1 latency and rate)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608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>
                <a:solidFill>
                  <a:prstClr val="black">
                    <a:tint val="75000"/>
                  </a:prstClr>
                </a:solidFill>
              </a:rPr>
              <a:t>14/07/2014</a:t>
            </a:r>
            <a:endParaRPr lang="es-ES_trad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CB13-C374-4274-94E7-49FCC1780C02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s-ES_tradnl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403648" y="1916832"/>
          <a:ext cx="6228879" cy="4169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Acrobat Document" r:id="rId4" imgW="8848475" imgH="5924415" progId="AcroExch.Document.11">
                  <p:embed/>
                </p:oleObj>
              </mc:Choice>
              <mc:Fallback>
                <p:oleObj name="Acrobat Document" r:id="rId4" imgW="8848475" imgH="592441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1916832"/>
                        <a:ext cx="6228879" cy="41698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2669880" y="332656"/>
            <a:ext cx="3814192" cy="1008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5300" b="1" dirty="0" smtClean="0">
                <a:solidFill>
                  <a:prstClr val="black"/>
                </a:solidFill>
              </a:rPr>
              <a:t> </a:t>
            </a:r>
            <a:r>
              <a:rPr lang="fr-CH" dirty="0" smtClean="0">
                <a:solidFill>
                  <a:prstClr val="black"/>
                </a:solidFill>
              </a:rPr>
              <a:t/>
            </a:r>
            <a:br>
              <a:rPr lang="fr-CH" dirty="0" smtClean="0">
                <a:solidFill>
                  <a:prstClr val="black"/>
                </a:solidFill>
              </a:rPr>
            </a:br>
            <a:r>
              <a:rPr lang="fr-CH" dirty="0" smtClean="0">
                <a:solidFill>
                  <a:prstClr val="black"/>
                </a:solidFill>
              </a:rPr>
              <a:t/>
            </a:r>
            <a:br>
              <a:rPr lang="fr-CH" dirty="0" smtClean="0">
                <a:solidFill>
                  <a:prstClr val="black"/>
                </a:solidFill>
              </a:rPr>
            </a:br>
            <a:r>
              <a:rPr lang="fr-CH" sz="21600" dirty="0" smtClean="0">
                <a:solidFill>
                  <a:prstClr val="black"/>
                </a:solidFill>
              </a:rPr>
              <a:t>GE 2/1 </a:t>
            </a:r>
            <a:r>
              <a:rPr lang="fr-CH" sz="12800" dirty="0" smtClean="0">
                <a:solidFill>
                  <a:prstClr val="black"/>
                </a:solidFill>
              </a:rPr>
              <a:t> </a:t>
            </a:r>
            <a:r>
              <a:rPr lang="es-ES_tradnl" dirty="0" smtClean="0">
                <a:solidFill>
                  <a:prstClr val="black"/>
                </a:solidFill>
              </a:rPr>
              <a:t/>
            </a:r>
            <a:br>
              <a:rPr lang="es-ES_tradnl" dirty="0" smtClean="0">
                <a:solidFill>
                  <a:prstClr val="black"/>
                </a:solidFill>
              </a:rPr>
            </a:br>
            <a:r>
              <a:rPr lang="es-ES_tradnl" sz="3600" dirty="0" smtClean="0">
                <a:solidFill>
                  <a:prstClr val="black"/>
                </a:solidFill>
              </a:rPr>
              <a:t> </a:t>
            </a:r>
            <a:r>
              <a:rPr lang="es-ES_tradnl" b="1" dirty="0" smtClean="0">
                <a:solidFill>
                  <a:prstClr val="black"/>
                </a:solidFill>
              </a:rPr>
              <a:t/>
            </a:r>
            <a:br>
              <a:rPr lang="es-ES_tradnl" b="1" dirty="0" smtClean="0">
                <a:solidFill>
                  <a:prstClr val="black"/>
                </a:solidFill>
              </a:rPr>
            </a:br>
            <a:r>
              <a:rPr lang="fr-CH" dirty="0" smtClean="0">
                <a:solidFill>
                  <a:prstClr val="black"/>
                </a:solidFill>
              </a:rPr>
              <a:t/>
            </a:r>
            <a:br>
              <a:rPr lang="fr-CH" dirty="0" smtClean="0">
                <a:solidFill>
                  <a:prstClr val="black"/>
                </a:solidFill>
              </a:rPr>
            </a:br>
            <a:r>
              <a:rPr lang="fr-CH" sz="2700" dirty="0" smtClean="0">
                <a:solidFill>
                  <a:prstClr val="black"/>
                </a:solidFill>
              </a:rPr>
              <a:t> </a:t>
            </a:r>
            <a:endParaRPr lang="es-ES_tradnl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1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14/07/2014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0E58A-63E8-4BE0-A80D-9C880AAFE18A}" type="slidenum">
              <a:rPr lang="en-US" smtClean="0"/>
              <a:t>4</a:t>
            </a:fld>
            <a:endParaRPr lang="en-US" dirty="0"/>
          </a:p>
        </p:txBody>
      </p:sp>
      <p:pic>
        <p:nvPicPr>
          <p:cNvPr id="5122" name="Picture 2" descr="G:\Workspaces\a\aconde\A.GEM\GE2-1\PHOTOS YE1+ 27-11-2013\P1020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7"/>
            <a:ext cx="7066523" cy="529989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/>
        </p:spPr>
      </p:pic>
      <p:sp>
        <p:nvSpPr>
          <p:cNvPr id="8" name="TextBox 7"/>
          <p:cNvSpPr txBox="1"/>
          <p:nvPr/>
        </p:nvSpPr>
        <p:spPr>
          <a:xfrm>
            <a:off x="2483767" y="476672"/>
            <a:ext cx="466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u="sng" dirty="0" smtClean="0"/>
              <a:t>ALIGNMENT DCOPS EXPECTED TO BE REMOVED</a:t>
            </a:r>
            <a:endParaRPr lang="fr-CH" dirty="0"/>
          </a:p>
        </p:txBody>
      </p:sp>
      <p:sp>
        <p:nvSpPr>
          <p:cNvPr id="3" name="Oval 2"/>
          <p:cNvSpPr/>
          <p:nvPr/>
        </p:nvSpPr>
        <p:spPr>
          <a:xfrm rot="20782479">
            <a:off x="4139951" y="2213736"/>
            <a:ext cx="360040" cy="576064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cxnSp>
        <p:nvCxnSpPr>
          <p:cNvPr id="9" name="Straight Arrow Connector 8"/>
          <p:cNvCxnSpPr>
            <a:endCxn id="3" idx="0"/>
          </p:cNvCxnSpPr>
          <p:nvPr/>
        </p:nvCxnSpPr>
        <p:spPr>
          <a:xfrm>
            <a:off x="3923928" y="815226"/>
            <a:ext cx="328191" cy="140661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04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14/07/2014</a:t>
            </a:r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CB13-C374-4274-94E7-49FCC1780C02}" type="slidenum">
              <a:rPr lang="es-ES_tradnl" smtClean="0"/>
              <a:t>5</a:t>
            </a:fld>
            <a:endParaRPr lang="es-ES_tradnl" dirty="0"/>
          </a:p>
        </p:txBody>
      </p:sp>
      <p:sp>
        <p:nvSpPr>
          <p:cNvPr id="5" name="TextBox 4"/>
          <p:cNvSpPr txBox="1"/>
          <p:nvPr/>
        </p:nvSpPr>
        <p:spPr>
          <a:xfrm>
            <a:off x="755575" y="207062"/>
            <a:ext cx="7974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u="sng" dirty="0" smtClean="0"/>
              <a:t>IT WILL ALLOW US MOUNTING FULLY LONG GEMs COVERING FROM 1.6 TO 2.4 ETA</a:t>
            </a:r>
            <a:r>
              <a:rPr lang="fr-CH" dirty="0" smtClean="0"/>
              <a:t> </a:t>
            </a:r>
            <a:endParaRPr lang="fr-CH" dirty="0"/>
          </a:p>
        </p:txBody>
      </p:sp>
      <p:pic>
        <p:nvPicPr>
          <p:cNvPr id="2" name="Picture 2" descr="\\cern.ch\dfs\Users\a\aconde\Desktop\DOWN SHIELDING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248472" cy="249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cern.ch\dfs\Users\a\aconde\Desktop\TOP SHIELDING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01347"/>
            <a:ext cx="4248472" cy="249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 rot="14190763">
            <a:off x="4479532" y="2179415"/>
            <a:ext cx="360040" cy="576064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259632" y="1052736"/>
            <a:ext cx="5688632" cy="2016224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835696" y="908720"/>
            <a:ext cx="4968552" cy="2016224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87624" y="4653136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7200" dirty="0" smtClean="0">
                <a:solidFill>
                  <a:srgbClr val="92D050"/>
                </a:solidFill>
                <a:sym typeface="Wingdings"/>
              </a:rPr>
              <a:t></a:t>
            </a:r>
            <a:endParaRPr lang="fr-CH" sz="7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3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GE2/1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746" y="1144310"/>
            <a:ext cx="5022397" cy="502367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1.55 &lt; </a:t>
            </a:r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 </a:t>
            </a:r>
            <a:r>
              <a:rPr lang="en-US" dirty="0" smtClean="0"/>
              <a:t>&lt; 2.45</a:t>
            </a:r>
          </a:p>
          <a:p>
            <a:r>
              <a:rPr lang="en-US" dirty="0" smtClean="0"/>
              <a:t>Each chamber spans 20°</a:t>
            </a:r>
          </a:p>
          <a:p>
            <a:endParaRPr lang="en-US" dirty="0"/>
          </a:p>
          <a:p>
            <a:r>
              <a:rPr lang="en-US" dirty="0" smtClean="0"/>
              <a:t>Design on-going</a:t>
            </a:r>
            <a:endParaRPr lang="en-US" dirty="0"/>
          </a:p>
          <a:p>
            <a:r>
              <a:rPr lang="en-US" dirty="0" smtClean="0"/>
              <a:t>Targeting two rings of double-layered triple-GEM detectors</a:t>
            </a:r>
          </a:p>
          <a:p>
            <a:endParaRPr lang="en-US" dirty="0"/>
          </a:p>
          <a:p>
            <a:r>
              <a:rPr lang="en-US" dirty="0" smtClean="0"/>
              <a:t>Total foil area ~330m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368101" y="128323"/>
            <a:ext cx="3663360" cy="2806855"/>
            <a:chOff x="5471262" y="1075183"/>
            <a:chExt cx="3663360" cy="280685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51262" y="1144310"/>
              <a:ext cx="3483360" cy="273772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5" name="Rectangle 4"/>
            <p:cNvSpPr/>
            <p:nvPr/>
          </p:nvSpPr>
          <p:spPr>
            <a:xfrm>
              <a:off x="8166942" y="1144310"/>
              <a:ext cx="839520" cy="553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400" dirty="0" smtClean="0">
                  <a:solidFill>
                    <a:srgbClr val="0000FF"/>
                  </a:solidFill>
                </a:rPr>
                <a:t>GE1/1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71262" y="1075183"/>
              <a:ext cx="839520" cy="553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400" dirty="0" smtClean="0">
                  <a:solidFill>
                    <a:srgbClr val="0000FF"/>
                  </a:solidFill>
                </a:rPr>
                <a:t>GE2/1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96E39-15CD-654F-9065-0DEBCA2CDE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 descr="CMS_GE21_ENVELOP_Long_and_Shor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t="5756" r="30022" b="19897"/>
          <a:stretch/>
        </p:blipFill>
        <p:spPr>
          <a:xfrm>
            <a:off x="5368101" y="2926058"/>
            <a:ext cx="3535199" cy="32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5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14/07/2014</a:t>
            </a:r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CB13-C374-4274-94E7-49FCC1780C02}" type="slidenum">
              <a:rPr lang="es-ES_tradnl" smtClean="0"/>
              <a:t>7</a:t>
            </a:fld>
            <a:endParaRPr lang="es-ES_tradnl" dirty="0"/>
          </a:p>
        </p:txBody>
      </p:sp>
      <p:pic>
        <p:nvPicPr>
          <p:cNvPr id="5" name="Picture 2" descr="G:\Workspaces\a\aconde\A.GEM\GE2-1\PHOTOS YE1+ 27-11-2013\P102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2666"/>
            <a:ext cx="3624403" cy="27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8177" y="1052736"/>
            <a:ext cx="885698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u="sng" dirty="0" smtClean="0"/>
              <a:t>BUT WE HAVE TO DEAL WITH THE LIMITED ENVELOP</a:t>
            </a:r>
            <a:endParaRPr lang="fr-CH" sz="1600" dirty="0" smtClean="0"/>
          </a:p>
          <a:p>
            <a:endParaRPr lang="fr-CH" sz="1600" u="sng" dirty="0" smtClean="0"/>
          </a:p>
          <a:p>
            <a:r>
              <a:rPr lang="fr-CH" sz="1600" dirty="0" smtClean="0"/>
              <a:t>DISTANCE FROM YOKE TO CSC CHAMBERS:  147mm</a:t>
            </a:r>
          </a:p>
          <a:p>
            <a:r>
              <a:rPr lang="fr-CH" sz="1600" dirty="0" smtClean="0"/>
              <a:t>SHIELDING:			</a:t>
            </a:r>
            <a:r>
              <a:rPr lang="fr-CH" sz="1600" u="sng" dirty="0" smtClean="0"/>
              <a:t>-65mm</a:t>
            </a:r>
            <a:endParaRPr lang="fr-CH" sz="1600" u="sng" dirty="0"/>
          </a:p>
          <a:p>
            <a:r>
              <a:rPr lang="fr-CH" sz="1600" dirty="0" smtClean="0"/>
              <a:t>GAP:				 82mm</a:t>
            </a:r>
          </a:p>
          <a:p>
            <a:r>
              <a:rPr lang="fr-CH" sz="1600" dirty="0" smtClean="0"/>
              <a:t>SAFETY MARGIN:			  </a:t>
            </a:r>
            <a:r>
              <a:rPr lang="fr-CH" sz="1600" u="sng" dirty="0" smtClean="0"/>
              <a:t>-5mm</a:t>
            </a:r>
          </a:p>
          <a:p>
            <a:r>
              <a:rPr lang="fr-CH" sz="1600" dirty="0"/>
              <a:t>	</a:t>
            </a:r>
            <a:r>
              <a:rPr lang="fr-CH" sz="1600" dirty="0" smtClean="0"/>
              <a:t>			  </a:t>
            </a:r>
            <a:r>
              <a:rPr lang="fr-CH" sz="1600" b="1" dirty="0" smtClean="0"/>
              <a:t>77mm</a:t>
            </a:r>
            <a:endParaRPr lang="fr-CH" sz="1600" b="1" dirty="0"/>
          </a:p>
          <a:p>
            <a:endParaRPr lang="fr-CH" sz="1600" u="sng" dirty="0"/>
          </a:p>
          <a:p>
            <a:endParaRPr lang="fr-CH" sz="1600" u="sng" dirty="0" smtClean="0"/>
          </a:p>
          <a:p>
            <a:r>
              <a:rPr lang="fr-CH" sz="1600" dirty="0" smtClean="0"/>
              <a:t>THEN, </a:t>
            </a:r>
            <a:r>
              <a:rPr lang="fr-CH" sz="1600" dirty="0"/>
              <a:t>(to be confirmed by the relevant </a:t>
            </a:r>
            <a:r>
              <a:rPr lang="fr-CH" sz="1600" dirty="0" smtClean="0"/>
              <a:t>persons) CONSERVATIVE ENVELOP WITH NO DCOPS IS </a:t>
            </a:r>
            <a:r>
              <a:rPr lang="fr-CH" sz="1600" b="1" dirty="0" smtClean="0"/>
              <a:t>77mm</a:t>
            </a:r>
            <a:r>
              <a:rPr lang="fr-CH" sz="1600" dirty="0" smtClean="0"/>
              <a:t> (for </a:t>
            </a:r>
          </a:p>
          <a:p>
            <a:r>
              <a:rPr lang="fr-CH" sz="1600" dirty="0"/>
              <a:t>GE 1/1 is </a:t>
            </a:r>
            <a:r>
              <a:rPr lang="fr-CH" sz="1600" dirty="0" smtClean="0"/>
              <a:t>74mm</a:t>
            </a:r>
            <a:r>
              <a:rPr lang="fr-CH" sz="1600" dirty="0"/>
              <a:t>)</a:t>
            </a:r>
            <a:endParaRPr lang="fr-CH" sz="1600" dirty="0" smtClean="0"/>
          </a:p>
          <a:p>
            <a:endParaRPr lang="fr-CH" sz="1600" dirty="0"/>
          </a:p>
          <a:p>
            <a:endParaRPr lang="fr-CH" sz="1600" dirty="0" smtClean="0"/>
          </a:p>
          <a:p>
            <a:r>
              <a:rPr lang="fr-CH" sz="1600" u="sng" dirty="0" smtClean="0"/>
              <a:t>DIFFICULTIES TO BE STUDIED</a:t>
            </a:r>
            <a:r>
              <a:rPr lang="fr-CH" sz="1600" dirty="0" smtClean="0"/>
              <a:t>: </a:t>
            </a:r>
          </a:p>
          <a:p>
            <a:endParaRPr lang="fr-CH" sz="1600" dirty="0" smtClean="0"/>
          </a:p>
          <a:p>
            <a:pPr marL="285750" indent="-285750">
              <a:buFontTx/>
              <a:buChar char="-"/>
            </a:pPr>
            <a:r>
              <a:rPr lang="fr-CH" sz="1600" dirty="0" smtClean="0"/>
              <a:t>COMPARED TO GE 1/1, MUCH BIGGER DIMENSION OF THE SUPERCHAMBERS (1911X1250mm)</a:t>
            </a:r>
          </a:p>
          <a:p>
            <a:r>
              <a:rPr lang="fr-CH" sz="1600" dirty="0">
                <a:sym typeface="Wingdings" panose="05000000000000000000" pitchFamily="2" charset="2"/>
              </a:rPr>
              <a:t> </a:t>
            </a:r>
            <a:r>
              <a:rPr lang="fr-CH" sz="1600" dirty="0" smtClean="0">
                <a:sym typeface="Wingdings" panose="05000000000000000000" pitchFamily="2" charset="2"/>
              </a:rPr>
              <a:t>     </a:t>
            </a:r>
            <a:r>
              <a:rPr lang="fr-CH" sz="1600" dirty="0" smtClean="0"/>
              <a:t> NEED TO INCREASE THE THICKNESS OF THE BOX, REINFORCE THE DRIFT, ETC.?</a:t>
            </a:r>
          </a:p>
          <a:p>
            <a:endParaRPr lang="fr-CH" sz="1600" dirty="0" smtClean="0"/>
          </a:p>
          <a:p>
            <a:pPr marL="285750" indent="-285750">
              <a:buFontTx/>
              <a:buChar char="-"/>
            </a:pPr>
            <a:r>
              <a:rPr lang="fr-CH" sz="1600" dirty="0" smtClean="0"/>
              <a:t>HOW TO FIX TO THE YOKE WHILE KEEPING THE OVERLAP IN SUCH A DOUBLE SANDWICH STRUCTURE </a:t>
            </a:r>
            <a:r>
              <a:rPr lang="fr-CH" sz="1600" dirty="0" smtClean="0">
                <a:sym typeface="Wingdings" panose="05000000000000000000" pitchFamily="2" charset="2"/>
              </a:rPr>
              <a:t></a:t>
            </a:r>
            <a:r>
              <a:rPr lang="fr-CH" sz="1600" dirty="0" smtClean="0"/>
              <a:t>WITH RAILS, LIKE IN GE 1/1?</a:t>
            </a:r>
            <a:endParaRPr lang="fr-CH" sz="1600" dirty="0"/>
          </a:p>
          <a:p>
            <a:endParaRPr lang="fr-CH" sz="1600" dirty="0" smtClean="0"/>
          </a:p>
          <a:p>
            <a:endParaRPr lang="fr-CH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032273" y="1202938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Shielding 65mm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9404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Archana Sharma Upgrade Plenary CMS Week 23-27 June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700"/>
            <a:ext cx="9187871" cy="6845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645024"/>
            <a:ext cx="4067944" cy="301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3396</TotalTime>
  <Words>166</Words>
  <Application>Microsoft Office PowerPoint</Application>
  <PresentationFormat>On-screen Show (4:3)</PresentationFormat>
  <Paragraphs>66</Paragraphs>
  <Slides>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ＭＳ Ｐゴシック</vt:lpstr>
      <vt:lpstr>Arial</vt:lpstr>
      <vt:lpstr>Calibri</vt:lpstr>
      <vt:lpstr>Symbol</vt:lpstr>
      <vt:lpstr>Times New Roman</vt:lpstr>
      <vt:lpstr>Wingdings</vt:lpstr>
      <vt:lpstr>Office Theme</vt:lpstr>
      <vt:lpstr>1_Office Theme</vt:lpstr>
      <vt:lpstr>2_Office Theme</vt:lpstr>
      <vt:lpstr>Acrobat Document</vt:lpstr>
      <vt:lpstr>Clips from GEM presentations</vt:lpstr>
      <vt:lpstr>PowerPoint Presentation</vt:lpstr>
      <vt:lpstr>PowerPoint Presentation</vt:lpstr>
      <vt:lpstr>PowerPoint Presentation</vt:lpstr>
      <vt:lpstr>PowerPoint Presentation</vt:lpstr>
      <vt:lpstr>GE2/1 System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GE1/1 DUMMIES INSERTION</dc:title>
  <dc:creator>Antonio Conde Garcia</dc:creator>
  <cp:lastModifiedBy>Ian Crotty</cp:lastModifiedBy>
  <cp:revision>411</cp:revision>
  <dcterms:created xsi:type="dcterms:W3CDTF">2013-05-14T12:13:51Z</dcterms:created>
  <dcterms:modified xsi:type="dcterms:W3CDTF">2015-02-23T15:19:51Z</dcterms:modified>
</cp:coreProperties>
</file>