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54" r:id="rId2"/>
    <p:sldId id="355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74" r:id="rId13"/>
    <p:sldId id="375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34" r:id="rId24"/>
    <p:sldId id="336" r:id="rId25"/>
    <p:sldId id="353" r:id="rId26"/>
    <p:sldId id="297" r:id="rId27"/>
    <p:sldId id="340" r:id="rId28"/>
    <p:sldId id="303" r:id="rId29"/>
    <p:sldId id="351" r:id="rId30"/>
    <p:sldId id="352" r:id="rId31"/>
    <p:sldId id="337" r:id="rId32"/>
    <p:sldId id="338" r:id="rId33"/>
    <p:sldId id="348" r:id="rId34"/>
    <p:sldId id="329" r:id="rId35"/>
    <p:sldId id="28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37BA-B830-4032-92BD-4382AC8A510E}" type="datetimeFigureOut">
              <a:rPr lang="en-US" smtClean="0"/>
              <a:pPr/>
              <a:t>6/27/2016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666C8-C150-4A73-8864-E21C7ACD03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000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69693-CF96-44FE-BFA0-C46FF95BC358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9304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EC40-9236-441A-AE3B-AA29FF10444B}" type="datetime4">
              <a:rPr lang="en-US" smtClean="0"/>
              <a:t>June 28,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MS_logo_col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5388" cy="1192362"/>
          </a:xfrm>
          <a:prstGeom prst="rect">
            <a:avLst/>
          </a:prstGeom>
        </p:spPr>
      </p:pic>
      <p:pic>
        <p:nvPicPr>
          <p:cNvPr id="9" name="Picture 8" descr="CERN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22768" y="1"/>
            <a:ext cx="1221232" cy="121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B2AA-AEFA-443C-B677-6FA2BA5B8FD1}" type="datetime4">
              <a:rPr lang="en-US" smtClean="0"/>
              <a:t>June 28,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9149-F9F4-4DD9-8DE2-400B176546E7}" type="datetime4">
              <a:rPr lang="en-US" smtClean="0"/>
              <a:t>June 28,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0C69A5-0F50-4721-8C3D-B823B9098D16}" type="datetime4">
              <a:rPr lang="en-US" smtClean="0"/>
              <a:t>June 28, 2016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724CA-B2DF-4E3A-A8F6-82DA650EA67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469107" y="115888"/>
            <a:ext cx="6852668" cy="49053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pic>
        <p:nvPicPr>
          <p:cNvPr id="8" name="Picture 7" descr="CMS_logo_col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" cy="912085"/>
          </a:xfrm>
          <a:prstGeom prst="rect">
            <a:avLst/>
          </a:prstGeom>
        </p:spPr>
      </p:pic>
      <p:pic>
        <p:nvPicPr>
          <p:cNvPr id="9" name="Picture 8" descr="CERN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04402" y="0"/>
            <a:ext cx="83959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250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9342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0AC0-8B48-4B26-8DA6-2D9EDB4EC08C}" type="datetime4">
              <a:rPr lang="en-US" smtClean="0"/>
              <a:t>June 28,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MS_logo_col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" cy="912085"/>
          </a:xfrm>
          <a:prstGeom prst="rect">
            <a:avLst/>
          </a:prstGeom>
        </p:spPr>
      </p:pic>
      <p:pic>
        <p:nvPicPr>
          <p:cNvPr id="9" name="Picture 8" descr="CERN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04402" y="0"/>
            <a:ext cx="839597" cy="83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2923-EEF9-4AE6-9AA9-A170BFE803B6}" type="datetime4">
              <a:rPr lang="en-US" smtClean="0"/>
              <a:t>June 28,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2533-316F-45FF-B3E2-20ED3AC6895E}" type="datetime4">
              <a:rPr lang="en-US" smtClean="0"/>
              <a:t>June 28,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DE2A2-E875-40FF-82B1-0F599A82C0D8}" type="datetime4">
              <a:rPr lang="en-US" smtClean="0"/>
              <a:t>June 28,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6A90-5CB7-483A-AF7C-536F914389E7}" type="datetime4">
              <a:rPr lang="en-US" smtClean="0"/>
              <a:t>June 28,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F7B-3DF0-4276-B9A9-CC6FAB298AA6}" type="datetime4">
              <a:rPr lang="en-US" smtClean="0"/>
              <a:t>June 28,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CMS_logo_col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" cy="912085"/>
          </a:xfrm>
          <a:prstGeom prst="rect">
            <a:avLst/>
          </a:prstGeom>
        </p:spPr>
      </p:pic>
      <p:pic>
        <p:nvPicPr>
          <p:cNvPr id="6" name="Picture 5" descr="CERN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04402" y="0"/>
            <a:ext cx="839597" cy="83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FD45-851A-4178-8D7F-7AFBAF674805}" type="datetime4">
              <a:rPr lang="en-US" smtClean="0"/>
              <a:t>June 28,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0238-E55D-4FBF-B79A-3484DBB4E22A}" type="datetime4">
              <a:rPr lang="en-US" smtClean="0"/>
              <a:t>June 28,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B5A57-66B0-4C92-B7BC-46BA18990E2D}" type="datetime4">
              <a:rPr lang="en-US" smtClean="0"/>
              <a:t>June 28,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3935D-5FDA-46FA-8147-41B921A1D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Detectors: Services, Integration and Installation Plan in CMS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Andrey</a:t>
            </a:r>
            <a:r>
              <a:rPr lang="en-US" dirty="0" smtClean="0"/>
              <a:t> </a:t>
            </a:r>
            <a:r>
              <a:rPr lang="en-US" dirty="0" err="1" smtClean="0"/>
              <a:t>Marinov</a:t>
            </a:r>
            <a:endParaRPr lang="en-US" dirty="0"/>
          </a:p>
          <a:p>
            <a:r>
              <a:rPr lang="en-US" dirty="0" smtClean="0"/>
              <a:t>On behalf of the CMS </a:t>
            </a:r>
            <a:r>
              <a:rPr lang="en-US" dirty="0" err="1" smtClean="0"/>
              <a:t>Muon</a:t>
            </a:r>
            <a:r>
              <a:rPr lang="en-US" dirty="0" smtClean="0"/>
              <a:t> Collaboration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GE2/1 Gas System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530297" y="3113710"/>
            <a:ext cx="853092" cy="3163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5544616" cy="412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6B21DB-7932-4CEA-9C4B-24DB86F845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5257800"/>
            <a:ext cx="777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During LS2 we have to install all the gas pipes.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 GE2/1 super-chambers connected in serial</a:t>
            </a:r>
            <a:r>
              <a:rPr lang="en-US" dirty="0"/>
              <a:t> </a:t>
            </a:r>
            <a:r>
              <a:rPr lang="en-US" dirty="0" smtClean="0"/>
              <a:t>from the 12 available flow cells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0" y="14478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use the same gas distribution pattern as GE1/1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48200" y="4800600"/>
            <a:ext cx="1295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GE2/1 distribution rack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3200400"/>
            <a:ext cx="1615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Ar-CO2 70-30%</a:t>
            </a:r>
          </a:p>
          <a:p>
            <a:r>
              <a:rPr lang="en-US" dirty="0" smtClean="0"/>
              <a:t>As baseline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724688" y="4191000"/>
            <a:ext cx="418812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Content Placeholder 29" descr="20degGA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00366" y="1752600"/>
            <a:ext cx="3045297" cy="266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GE2/1 Cooling</a:t>
            </a:r>
            <a:endParaRPr lang="en-US" dirty="0"/>
          </a:p>
        </p:txBody>
      </p:sp>
      <p:pic>
        <p:nvPicPr>
          <p:cNvPr id="6" name="Picture 5" descr="oreach-2006-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762000"/>
            <a:ext cx="2209800" cy="294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914400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New Cooling pipes should be placed between the RE2s the YE1 yoke. They should run from the GE2/1 patch panels to the cooling manifolds of the YE1</a:t>
            </a:r>
          </a:p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BEC6-5943-40CC-A53B-DEBF4DC3A6DA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3698199"/>
              </p:ext>
            </p:extLst>
          </p:nvPr>
        </p:nvGraphicFramePr>
        <p:xfrm>
          <a:off x="152400" y="2362200"/>
          <a:ext cx="3048000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</a:tblGrid>
              <a:tr h="12112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 GE2/1 Super-Chamber</a:t>
                      </a:r>
                      <a:endParaRPr lang="en-US" dirty="0"/>
                    </a:p>
                  </a:txBody>
                  <a:tcPr/>
                </a:tc>
              </a:tr>
              <a:tr h="377870">
                <a:tc>
                  <a:txBody>
                    <a:bodyPr/>
                    <a:lstStyle/>
                    <a:p>
                      <a:r>
                        <a:rPr lang="en-US" dirty="0" smtClean="0"/>
                        <a:t>VFAT3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74.88W</a:t>
                      </a:r>
                      <a:endParaRPr lang="en-US" dirty="0"/>
                    </a:p>
                  </a:txBody>
                  <a:tcPr/>
                </a:tc>
              </a:tr>
              <a:tr h="37787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OH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120W</a:t>
                      </a:r>
                      <a:endParaRPr lang="en-US" dirty="0"/>
                    </a:p>
                  </a:txBody>
                  <a:tcPr/>
                </a:tc>
              </a:tr>
              <a:tr h="931735">
                <a:tc>
                  <a:txBody>
                    <a:bodyPr/>
                    <a:lstStyle/>
                    <a:p>
                      <a:r>
                        <a:rPr lang="en-US" dirty="0" smtClean="0"/>
                        <a:t>DCDC converters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160W </a:t>
                      </a:r>
                      <a:endParaRPr lang="en-US" dirty="0"/>
                    </a:p>
                  </a:txBody>
                  <a:tcPr/>
                </a:tc>
              </a:tr>
              <a:tr h="3778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354.88W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05200" y="29718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dirty="0" smtClean="0"/>
              <a:t>Per </a:t>
            </a:r>
            <a:r>
              <a:rPr lang="en-US" dirty="0" smtClean="0"/>
              <a:t>Disk, On </a:t>
            </a:r>
            <a:r>
              <a:rPr lang="en-US" dirty="0" smtClean="0"/>
              <a:t>detector </a:t>
            </a:r>
            <a:r>
              <a:rPr lang="en-US" dirty="0" smtClean="0"/>
              <a:t>electronics 6387.84W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Power in the USC Racks per </a:t>
            </a:r>
            <a:r>
              <a:rPr lang="en-US" dirty="0" smtClean="0"/>
              <a:t>disk 3577W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Total Power per disk 9964 W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76200"/>
            <a:ext cx="7331175" cy="874712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hu-HU" sz="3600" dirty="0">
                <a:ea typeface="ＭＳ Ｐゴシック" pitchFamily="34" charset="-128"/>
              </a:rPr>
              <a:t>Proposed </a:t>
            </a:r>
            <a:r>
              <a:rPr lang="en-US" sz="3600" dirty="0" smtClean="0">
                <a:ea typeface="ＭＳ Ｐゴシック" pitchFamily="34" charset="-128"/>
              </a:rPr>
              <a:t>A</a:t>
            </a:r>
            <a:r>
              <a:rPr lang="hu-HU" sz="3600" dirty="0" smtClean="0">
                <a:ea typeface="ＭＳ Ｐゴシック" pitchFamily="34" charset="-128"/>
              </a:rPr>
              <a:t>lignment </a:t>
            </a:r>
            <a:r>
              <a:rPr lang="hu-HU" sz="3600" dirty="0" smtClean="0">
                <a:ea typeface="ＭＳ Ｐゴシック" pitchFamily="34" charset="-128"/>
              </a:rPr>
              <a:t>of </a:t>
            </a:r>
            <a:r>
              <a:rPr lang="hu-HU" sz="3600" dirty="0">
                <a:ea typeface="ＭＳ Ｐゴシック" pitchFamily="34" charset="-128"/>
              </a:rPr>
              <a:t>GE2/1 </a:t>
            </a:r>
            <a:r>
              <a:rPr lang="en-US" sz="3600" dirty="0" smtClean="0">
                <a:ea typeface="ＭＳ Ｐゴシック" pitchFamily="34" charset="-128"/>
              </a:rPr>
              <a:t>C</a:t>
            </a:r>
            <a:r>
              <a:rPr lang="hu-HU" sz="3600" dirty="0" smtClean="0">
                <a:ea typeface="ＭＳ Ｐゴシック" pitchFamily="34" charset="-128"/>
              </a:rPr>
              <a:t>hambers</a:t>
            </a:r>
            <a:endParaRPr lang="hu-HU" sz="3600" dirty="0"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883" y="1288337"/>
            <a:ext cx="5763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Two-fold chamber alignment (same as in GE1/1 and ME0):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043" y="1994042"/>
            <a:ext cx="72129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Precisely align the Readout boards in the </a:t>
            </a:r>
            <a:r>
              <a:rPr lang="en-US" dirty="0" err="1" smtClean="0"/>
              <a:t>superchamber</a:t>
            </a:r>
            <a:endParaRPr lang="en-US" dirty="0" smtClean="0"/>
          </a:p>
          <a:p>
            <a:pPr marL="800100" lvl="1" indent="-342900">
              <a:buFont typeface="Lucida Grande"/>
              <a:buChar char="-"/>
            </a:pPr>
            <a:r>
              <a:rPr lang="en-US" dirty="0" smtClean="0"/>
              <a:t>Measure the strips of the Readout Boards within the frame of the chamber (defined by this step)</a:t>
            </a:r>
          </a:p>
          <a:p>
            <a:pPr marL="800100" lvl="1" indent="-342900">
              <a:buFont typeface="Lucida Grande"/>
              <a:buChar char="-"/>
            </a:pPr>
            <a:r>
              <a:rPr lang="en-US" dirty="0" smtClean="0"/>
              <a:t>Locate the inter-chamber alignment sensors (technology is the same, </a:t>
            </a:r>
            <a:r>
              <a:rPr lang="en-US" dirty="0" err="1" smtClean="0"/>
              <a:t>ie</a:t>
            </a:r>
            <a:r>
              <a:rPr lang="en-US" dirty="0" smtClean="0"/>
              <a:t> Fiber Bragg </a:t>
            </a:r>
            <a:r>
              <a:rPr lang="en-US" dirty="0" smtClean="0"/>
              <a:t>Grating-based (FBG) </a:t>
            </a:r>
            <a:r>
              <a:rPr lang="en-US" dirty="0" smtClean="0"/>
              <a:t>displacement sensor that is being </a:t>
            </a:r>
            <a:r>
              <a:rPr lang="en-US" dirty="0" err="1" smtClean="0"/>
              <a:t>developped</a:t>
            </a:r>
            <a:r>
              <a:rPr lang="en-US" dirty="0" smtClean="0"/>
              <a:t> for the GE1/1)</a:t>
            </a:r>
          </a:p>
          <a:p>
            <a:pPr marL="800100" lvl="1" indent="-342900">
              <a:buFont typeface="Lucida Grande"/>
              <a:buChar char="-"/>
            </a:pPr>
            <a:r>
              <a:rPr lang="en-US" dirty="0" smtClean="0"/>
              <a:t>Locate the survey target holders within this frame in order to be able to relate the two chambers in the </a:t>
            </a:r>
            <a:r>
              <a:rPr lang="en-US" dirty="0" err="1" smtClean="0"/>
              <a:t>superchamber</a:t>
            </a:r>
            <a:r>
              <a:rPr lang="en-US" dirty="0" smtClean="0"/>
              <a:t> and to be able to perform survey measurement after installation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By the observation of the FBG displacement sensor data the mutual positions (and orientations) of the (super)chambers in the GEM disk can be reconstructed </a:t>
            </a:r>
            <a:r>
              <a:rPr lang="en-US" dirty="0" smtClean="0">
                <a:sym typeface="Wingdings"/>
              </a:rPr>
              <a:t> </a:t>
            </a:r>
            <a:r>
              <a:rPr lang="en-US" b="1" u="sng" dirty="0" smtClean="0">
                <a:sym typeface="Wingdings"/>
              </a:rPr>
              <a:t>rigid disk</a:t>
            </a:r>
            <a:r>
              <a:rPr lang="en-US" dirty="0" smtClean="0">
                <a:sym typeface="Wingdings"/>
              </a:rPr>
              <a:t> that can either be </a:t>
            </a:r>
            <a:r>
              <a:rPr lang="en-US" dirty="0" err="1" smtClean="0">
                <a:sym typeface="Wingdings"/>
              </a:rPr>
              <a:t>localised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by few tracks (this allows indirect tests of the track-based alignment of the disk chambers), and the disk itself can be </a:t>
            </a:r>
            <a:r>
              <a:rPr lang="en-US" dirty="0" err="1" smtClean="0">
                <a:sym typeface="Wingdings"/>
              </a:rPr>
              <a:t>localised</a:t>
            </a:r>
            <a:r>
              <a:rPr lang="en-US" dirty="0" smtClean="0">
                <a:sym typeface="Wingdings"/>
              </a:rPr>
              <a:t> within the Barrel Alignment frame with the redesigned </a:t>
            </a:r>
            <a:r>
              <a:rPr lang="en-US" dirty="0" err="1" smtClean="0">
                <a:sym typeface="Wingdings"/>
              </a:rPr>
              <a:t>EndCap</a:t>
            </a:r>
            <a:r>
              <a:rPr lang="en-US" dirty="0" smtClean="0">
                <a:sym typeface="Wingdings"/>
              </a:rPr>
              <a:t> alignment components: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24CA-B2DF-4E3A-A8F6-82DA650EA673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21704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0"/>
            <a:ext cx="7331175" cy="606425"/>
          </a:xfrm>
        </p:spPr>
        <p:txBody>
          <a:bodyPr>
            <a:noAutofit/>
          </a:bodyPr>
          <a:lstStyle/>
          <a:p>
            <a:r>
              <a:rPr lang="hu-HU" dirty="0">
                <a:ea typeface="ＭＳ Ｐゴシック" pitchFamily="34" charset="-128"/>
              </a:rPr>
              <a:t>Proposed </a:t>
            </a:r>
            <a:r>
              <a:rPr lang="en-US" dirty="0" smtClean="0">
                <a:ea typeface="ＭＳ Ｐゴシック" pitchFamily="34" charset="-128"/>
              </a:rPr>
              <a:t>L</a:t>
            </a:r>
            <a:r>
              <a:rPr lang="hu-HU" dirty="0" smtClean="0">
                <a:ea typeface="ＭＳ Ｐゴシック" pitchFamily="34" charset="-128"/>
              </a:rPr>
              <a:t>ocalization </a:t>
            </a:r>
            <a:r>
              <a:rPr lang="hu-HU" dirty="0">
                <a:ea typeface="ＭＳ Ｐゴシック" pitchFamily="34" charset="-128"/>
              </a:rPr>
              <a:t>of GE2/1 in </a:t>
            </a:r>
            <a:r>
              <a:rPr lang="hu-HU" dirty="0" smtClean="0">
                <a:ea typeface="ＭＳ Ｐゴシック" pitchFamily="34" charset="-128"/>
              </a:rPr>
              <a:t>Barrel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85800"/>
            <a:ext cx="4076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Existing </a:t>
            </a:r>
            <a:r>
              <a:rPr lang="en-US" b="1" dirty="0" err="1" smtClean="0"/>
              <a:t>EndCap</a:t>
            </a:r>
            <a:r>
              <a:rPr lang="en-US" b="1" dirty="0" smtClean="0"/>
              <a:t> Ali laser lines are going to be blocked by GE2/1 </a:t>
            </a:r>
            <a:r>
              <a:rPr lang="en-US" b="1" dirty="0" smtClean="0">
                <a:sym typeface="Wingdings"/>
              </a:rPr>
              <a:t> redesign needed!</a:t>
            </a:r>
            <a:endParaRPr lang="en-US" b="1" dirty="0"/>
          </a:p>
        </p:txBody>
      </p:sp>
      <p:pic>
        <p:nvPicPr>
          <p:cNvPr id="6" name="Content Placeholder 5" descr="YE2-3zoomed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7801" r="-17801"/>
          <a:stretch>
            <a:fillRect/>
          </a:stretch>
        </p:blipFill>
        <p:spPr>
          <a:xfrm>
            <a:off x="4487322" y="644438"/>
            <a:ext cx="3777545" cy="2437126"/>
          </a:xfrm>
        </p:spPr>
      </p:pic>
      <p:cxnSp>
        <p:nvCxnSpPr>
          <p:cNvPr id="7" name="Straight Connector 6"/>
          <p:cNvCxnSpPr/>
          <p:nvPr/>
        </p:nvCxnSpPr>
        <p:spPr>
          <a:xfrm>
            <a:off x="5597070" y="644438"/>
            <a:ext cx="0" cy="2006982"/>
          </a:xfrm>
          <a:prstGeom prst="line">
            <a:avLst/>
          </a:prstGeom>
          <a:ln w="41275">
            <a:solidFill>
              <a:srgbClr val="FF6600"/>
            </a:solidFill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17802" y="649078"/>
            <a:ext cx="0" cy="2006982"/>
          </a:xfrm>
          <a:prstGeom prst="line">
            <a:avLst/>
          </a:prstGeom>
          <a:ln w="41275">
            <a:solidFill>
              <a:srgbClr val="FF6600"/>
            </a:solidFill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65441" y="2634084"/>
            <a:ext cx="1375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 smtClean="0">
                <a:solidFill>
                  <a:srgbClr val="FF6600"/>
                </a:solidFill>
              </a:rPr>
              <a:t>EndCap</a:t>
            </a:r>
            <a:r>
              <a:rPr lang="en-US" sz="1000" b="1" dirty="0" smtClean="0">
                <a:solidFill>
                  <a:srgbClr val="FF6600"/>
                </a:solidFill>
              </a:rPr>
              <a:t> Ali  laser lines</a:t>
            </a:r>
            <a:endParaRPr lang="en-US" sz="1000" b="1" dirty="0">
              <a:solidFill>
                <a:srgbClr val="FF66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641520" y="2651420"/>
            <a:ext cx="801040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964347" y="2651925"/>
            <a:ext cx="220141" cy="413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294526" y="1378429"/>
            <a:ext cx="45719" cy="6569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80523" y="917209"/>
            <a:ext cx="45719" cy="8542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28652" y="510238"/>
            <a:ext cx="855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Shielding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480523" y="734735"/>
            <a:ext cx="972692" cy="1824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939546" y="772646"/>
            <a:ext cx="354980" cy="5474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164287" y="1378429"/>
            <a:ext cx="122493" cy="656906"/>
          </a:xfrm>
          <a:prstGeom prst="rect">
            <a:avLst/>
          </a:prstGeom>
          <a:solidFill>
            <a:srgbClr val="00800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956717" y="1247624"/>
            <a:ext cx="11511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008000"/>
                </a:solidFill>
              </a:rPr>
              <a:t>GE1/1 chambers</a:t>
            </a:r>
            <a:endParaRPr lang="en-US" sz="1050" b="1" dirty="0">
              <a:solidFill>
                <a:srgbClr val="008000"/>
              </a:solidFill>
            </a:endParaRPr>
          </a:p>
        </p:txBody>
      </p:sp>
      <p:cxnSp>
        <p:nvCxnSpPr>
          <p:cNvPr id="29" name="Straight Arrow Connector 28"/>
          <p:cNvCxnSpPr>
            <a:stCxn id="27" idx="2"/>
            <a:endCxn id="26" idx="1"/>
          </p:cNvCxnSpPr>
          <p:nvPr/>
        </p:nvCxnSpPr>
        <p:spPr>
          <a:xfrm>
            <a:off x="6532271" y="1509234"/>
            <a:ext cx="632016" cy="19764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31"/>
          <p:cNvGrpSpPr/>
          <p:nvPr/>
        </p:nvGrpSpPr>
        <p:grpSpPr>
          <a:xfrm>
            <a:off x="248700" y="1968161"/>
            <a:ext cx="3058035" cy="2436766"/>
            <a:chOff x="571472" y="395567"/>
            <a:chExt cx="7759253" cy="5918502"/>
          </a:xfrm>
        </p:grpSpPr>
        <p:grpSp>
          <p:nvGrpSpPr>
            <p:cNvPr id="4" name="Csoportba foglalás 49"/>
            <p:cNvGrpSpPr/>
            <p:nvPr/>
          </p:nvGrpSpPr>
          <p:grpSpPr>
            <a:xfrm>
              <a:off x="1753807" y="876373"/>
              <a:ext cx="5072098" cy="5085068"/>
              <a:chOff x="1753807" y="876373"/>
              <a:chExt cx="5072098" cy="5085068"/>
            </a:xfrm>
          </p:grpSpPr>
          <p:sp>
            <p:nvSpPr>
              <p:cNvPr id="41" name="Ellipszis 1"/>
              <p:cNvSpPr/>
              <p:nvPr/>
            </p:nvSpPr>
            <p:spPr>
              <a:xfrm>
                <a:off x="1785918" y="928670"/>
                <a:ext cx="5000660" cy="500066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" name="Ellipszis 2"/>
              <p:cNvSpPr/>
              <p:nvPr/>
            </p:nvSpPr>
            <p:spPr>
              <a:xfrm>
                <a:off x="3245635" y="2388387"/>
                <a:ext cx="2081226" cy="20812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3" name="Ellipszis 3"/>
              <p:cNvSpPr/>
              <p:nvPr/>
            </p:nvSpPr>
            <p:spPr>
              <a:xfrm>
                <a:off x="3862382" y="3005134"/>
                <a:ext cx="847732" cy="84773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44" name="Egyenes összekötő 12"/>
              <p:cNvCxnSpPr/>
              <p:nvPr/>
            </p:nvCxnSpPr>
            <p:spPr>
              <a:xfrm rot="5400000">
                <a:off x="3832166" y="1737361"/>
                <a:ext cx="1778928" cy="56526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gyenes összekötő 14"/>
              <p:cNvCxnSpPr/>
              <p:nvPr/>
            </p:nvCxnSpPr>
            <p:spPr>
              <a:xfrm rot="5400000">
                <a:off x="2850874" y="4553863"/>
                <a:ext cx="1885866" cy="62536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gyenes összekötő 17"/>
              <p:cNvCxnSpPr/>
              <p:nvPr/>
            </p:nvCxnSpPr>
            <p:spPr>
              <a:xfrm rot="10800000" flipV="1">
                <a:off x="4838008" y="2809705"/>
                <a:ext cx="1795551" cy="46551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Egyenes összekötő 20"/>
              <p:cNvCxnSpPr/>
              <p:nvPr/>
            </p:nvCxnSpPr>
            <p:spPr>
              <a:xfrm rot="10800000" flipV="1">
                <a:off x="1877541" y="3642712"/>
                <a:ext cx="1795551" cy="46551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Egyenes összekötő 21"/>
              <p:cNvCxnSpPr/>
              <p:nvPr/>
            </p:nvCxnSpPr>
            <p:spPr>
              <a:xfrm rot="10800000">
                <a:off x="2540350" y="1825979"/>
                <a:ext cx="1300130" cy="124973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Egyenes összekötő 24"/>
              <p:cNvCxnSpPr/>
              <p:nvPr/>
            </p:nvCxnSpPr>
            <p:spPr>
              <a:xfrm rot="10800000">
                <a:off x="4693529" y="3862257"/>
                <a:ext cx="1300130" cy="124973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églalap 31"/>
              <p:cNvSpPr/>
              <p:nvPr/>
            </p:nvSpPr>
            <p:spPr>
              <a:xfrm rot="-900000">
                <a:off x="1753807" y="3961177"/>
                <a:ext cx="285752" cy="285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1" name="Ellipszis 32"/>
              <p:cNvSpPr/>
              <p:nvPr/>
            </p:nvSpPr>
            <p:spPr>
              <a:xfrm>
                <a:off x="3548056" y="2790820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" name="Ellipszis 33"/>
              <p:cNvSpPr/>
              <p:nvPr/>
            </p:nvSpPr>
            <p:spPr>
              <a:xfrm>
                <a:off x="3757607" y="2981322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" name="Téglalap 34"/>
              <p:cNvSpPr/>
              <p:nvPr/>
            </p:nvSpPr>
            <p:spPr>
              <a:xfrm rot="-2700000">
                <a:off x="2298240" y="1583868"/>
                <a:ext cx="285752" cy="285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4" name="Téglalap 35"/>
              <p:cNvSpPr/>
              <p:nvPr/>
            </p:nvSpPr>
            <p:spPr>
              <a:xfrm rot="-2700000">
                <a:off x="5941578" y="5059818"/>
                <a:ext cx="285752" cy="285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5" name="Téglalap 36"/>
              <p:cNvSpPr/>
              <p:nvPr/>
            </p:nvSpPr>
            <p:spPr>
              <a:xfrm rot="-900000">
                <a:off x="6540153" y="2675293"/>
                <a:ext cx="285752" cy="285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6" name="Téglalap 37"/>
              <p:cNvSpPr/>
              <p:nvPr/>
            </p:nvSpPr>
            <p:spPr>
              <a:xfrm rot="-4500000">
                <a:off x="4889863" y="876373"/>
                <a:ext cx="285752" cy="285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7" name="Téglalap 38"/>
              <p:cNvSpPr/>
              <p:nvPr/>
            </p:nvSpPr>
            <p:spPr>
              <a:xfrm rot="-4500000">
                <a:off x="3325443" y="5675689"/>
                <a:ext cx="285752" cy="285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8" name="Ellipszis 39"/>
              <p:cNvSpPr/>
              <p:nvPr/>
            </p:nvSpPr>
            <p:spPr>
              <a:xfrm>
                <a:off x="4619625" y="3776665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9" name="Ellipszis 40"/>
              <p:cNvSpPr/>
              <p:nvPr/>
            </p:nvSpPr>
            <p:spPr>
              <a:xfrm>
                <a:off x="4838702" y="4000504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" name="Ellipszis 41"/>
              <p:cNvSpPr/>
              <p:nvPr/>
            </p:nvSpPr>
            <p:spPr>
              <a:xfrm>
                <a:off x="4762501" y="3209923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" name="Ellipszis 42"/>
              <p:cNvSpPr/>
              <p:nvPr/>
            </p:nvSpPr>
            <p:spPr>
              <a:xfrm>
                <a:off x="5057779" y="3128960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" name="Ellipszis 43"/>
              <p:cNvSpPr/>
              <p:nvPr/>
            </p:nvSpPr>
            <p:spPr>
              <a:xfrm>
                <a:off x="3357554" y="3643314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" name="Ellipszis 44"/>
              <p:cNvSpPr/>
              <p:nvPr/>
            </p:nvSpPr>
            <p:spPr>
              <a:xfrm>
                <a:off x="3667119" y="3552826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" name="Ellipszis 45"/>
              <p:cNvSpPr/>
              <p:nvPr/>
            </p:nvSpPr>
            <p:spPr>
              <a:xfrm>
                <a:off x="3919533" y="4191006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" name="Ellipszis 46"/>
              <p:cNvSpPr/>
              <p:nvPr/>
            </p:nvSpPr>
            <p:spPr>
              <a:xfrm>
                <a:off x="4010021" y="3905253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" name="Ellipszis 47"/>
              <p:cNvSpPr/>
              <p:nvPr/>
            </p:nvSpPr>
            <p:spPr>
              <a:xfrm>
                <a:off x="4381500" y="2786057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" name="Ellipszis 48"/>
              <p:cNvSpPr/>
              <p:nvPr/>
            </p:nvSpPr>
            <p:spPr>
              <a:xfrm>
                <a:off x="4467224" y="2495543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35" name="Szövegdoboz 59"/>
            <p:cNvSpPr txBox="1"/>
            <p:nvPr/>
          </p:nvSpPr>
          <p:spPr>
            <a:xfrm>
              <a:off x="6866364" y="2538708"/>
              <a:ext cx="1464361" cy="560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00" dirty="0" smtClean="0"/>
                <a:t>TrPlate1</a:t>
              </a:r>
              <a:endParaRPr lang="hu-HU" sz="900" dirty="0"/>
            </a:p>
          </p:txBody>
        </p:sp>
        <p:sp>
          <p:nvSpPr>
            <p:cNvPr id="36" name="Szövegdoboz 72"/>
            <p:cNvSpPr txBox="1"/>
            <p:nvPr/>
          </p:nvSpPr>
          <p:spPr>
            <a:xfrm>
              <a:off x="6215074" y="5253351"/>
              <a:ext cx="1464361" cy="560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00" dirty="0" smtClean="0"/>
                <a:t>TrPlate6</a:t>
              </a:r>
              <a:endParaRPr lang="hu-HU" sz="900" dirty="0"/>
            </a:p>
          </p:txBody>
        </p:sp>
        <p:sp>
          <p:nvSpPr>
            <p:cNvPr id="37" name="Szövegdoboz 73"/>
            <p:cNvSpPr txBox="1"/>
            <p:nvPr/>
          </p:nvSpPr>
          <p:spPr>
            <a:xfrm>
              <a:off x="2151454" y="5753416"/>
              <a:ext cx="1464361" cy="560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00" dirty="0" smtClean="0"/>
                <a:t>TrPlate5</a:t>
              </a:r>
              <a:endParaRPr lang="hu-HU" sz="900" dirty="0"/>
            </a:p>
          </p:txBody>
        </p:sp>
        <p:sp>
          <p:nvSpPr>
            <p:cNvPr id="38" name="Szövegdoboz 74"/>
            <p:cNvSpPr txBox="1"/>
            <p:nvPr/>
          </p:nvSpPr>
          <p:spPr>
            <a:xfrm>
              <a:off x="571472" y="4143380"/>
              <a:ext cx="1477263" cy="560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00" dirty="0" smtClean="0"/>
                <a:t>TrPlate4</a:t>
              </a:r>
              <a:endParaRPr lang="hu-HU" sz="900" dirty="0"/>
            </a:p>
          </p:txBody>
        </p:sp>
        <p:sp>
          <p:nvSpPr>
            <p:cNvPr id="39" name="Szövegdoboz 75"/>
            <p:cNvSpPr txBox="1"/>
            <p:nvPr/>
          </p:nvSpPr>
          <p:spPr>
            <a:xfrm>
              <a:off x="1008446" y="1428735"/>
              <a:ext cx="1464361" cy="560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00" dirty="0" smtClean="0"/>
                <a:t>TrPlate3</a:t>
              </a:r>
              <a:endParaRPr lang="hu-HU" sz="900" dirty="0"/>
            </a:p>
          </p:txBody>
        </p:sp>
        <p:sp>
          <p:nvSpPr>
            <p:cNvPr id="40" name="Szövegdoboz 76"/>
            <p:cNvSpPr txBox="1"/>
            <p:nvPr/>
          </p:nvSpPr>
          <p:spPr>
            <a:xfrm>
              <a:off x="4508910" y="395567"/>
              <a:ext cx="1477263" cy="560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00" dirty="0" smtClean="0"/>
                <a:t>TrPlate2</a:t>
              </a:r>
              <a:endParaRPr lang="hu-HU" sz="900" dirty="0"/>
            </a:p>
          </p:txBody>
        </p:sp>
      </p:grpSp>
      <p:cxnSp>
        <p:nvCxnSpPr>
          <p:cNvPr id="69" name="Straight Arrow Connector 68"/>
          <p:cNvCxnSpPr/>
          <p:nvPr/>
        </p:nvCxnSpPr>
        <p:spPr>
          <a:xfrm>
            <a:off x="2840721" y="1390019"/>
            <a:ext cx="20397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393967" y="3129085"/>
            <a:ext cx="5414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Instead of the crossing laser lines a ‘target observing’ method is proposed. It works well in the Barrel Alignment. However instead of LEDs a high refraction index (n=2) reflective targets are to be used (good results in ISOLDE).</a:t>
            </a:r>
            <a:endParaRPr lang="en-US" sz="1400" dirty="0"/>
          </a:p>
        </p:txBody>
      </p:sp>
      <p:grpSp>
        <p:nvGrpSpPr>
          <p:cNvPr id="17" name="Group 70"/>
          <p:cNvGrpSpPr/>
          <p:nvPr/>
        </p:nvGrpSpPr>
        <p:grpSpPr>
          <a:xfrm>
            <a:off x="6650030" y="3852346"/>
            <a:ext cx="2566083" cy="1679476"/>
            <a:chOff x="3889847" y="3604204"/>
            <a:chExt cx="5162325" cy="2975120"/>
          </a:xfrm>
        </p:grpSpPr>
        <p:grpSp>
          <p:nvGrpSpPr>
            <p:cNvPr id="18" name="Csoportba foglalás 7"/>
            <p:cNvGrpSpPr/>
            <p:nvPr/>
          </p:nvGrpSpPr>
          <p:grpSpPr>
            <a:xfrm>
              <a:off x="3889847" y="3718669"/>
              <a:ext cx="2253789" cy="2860655"/>
              <a:chOff x="3071802" y="1000108"/>
              <a:chExt cx="2714644" cy="3571900"/>
            </a:xfrm>
          </p:grpSpPr>
          <p:sp>
            <p:nvSpPr>
              <p:cNvPr id="77" name="Keret 4"/>
              <p:cNvSpPr/>
              <p:nvPr/>
            </p:nvSpPr>
            <p:spPr>
              <a:xfrm>
                <a:off x="3071802" y="1000108"/>
                <a:ext cx="2714644" cy="3571900"/>
              </a:xfrm>
              <a:prstGeom prst="frame">
                <a:avLst>
                  <a:gd name="adj1" fmla="val 1411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Ellipszis 2"/>
              <p:cNvSpPr/>
              <p:nvPr/>
            </p:nvSpPr>
            <p:spPr>
              <a:xfrm>
                <a:off x="3143240" y="2571744"/>
                <a:ext cx="285752" cy="28575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9" name="Ellipszis 3"/>
              <p:cNvSpPr/>
              <p:nvPr/>
            </p:nvSpPr>
            <p:spPr>
              <a:xfrm>
                <a:off x="5429256" y="2571744"/>
                <a:ext cx="285752" cy="28575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0" name="Ellipszis 5"/>
              <p:cNvSpPr/>
              <p:nvPr/>
            </p:nvSpPr>
            <p:spPr>
              <a:xfrm>
                <a:off x="4000496" y="1071546"/>
                <a:ext cx="285752" cy="28575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" name="Ellipszis 6"/>
              <p:cNvSpPr/>
              <p:nvPr/>
            </p:nvSpPr>
            <p:spPr>
              <a:xfrm>
                <a:off x="4000496" y="4214818"/>
                <a:ext cx="285752" cy="28575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6601300" y="3604204"/>
              <a:ext cx="1304616" cy="54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Frame</a:t>
              </a:r>
              <a:endParaRPr lang="en-US" sz="1400" dirty="0"/>
            </a:p>
          </p:txBody>
        </p:sp>
        <p:cxnSp>
          <p:nvCxnSpPr>
            <p:cNvPr id="74" name="Straight Arrow Connector 73"/>
            <p:cNvCxnSpPr>
              <a:stCxn id="73" idx="2"/>
            </p:cNvCxnSpPr>
            <p:nvPr/>
          </p:nvCxnSpPr>
          <p:spPr>
            <a:xfrm flipH="1">
              <a:off x="6143638" y="4149418"/>
              <a:ext cx="1109971" cy="1641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6327641" y="5206209"/>
              <a:ext cx="2724531" cy="599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Glass sphere</a:t>
              </a:r>
              <a:br>
                <a:rPr lang="en-US" sz="800" dirty="0" smtClean="0"/>
              </a:br>
              <a:r>
                <a:rPr lang="en-US" sz="800" dirty="0" smtClean="0"/>
                <a:t>(precisely known positions!)</a:t>
              </a:r>
              <a:endParaRPr lang="en-US" sz="800" dirty="0"/>
            </a:p>
          </p:txBody>
        </p:sp>
        <p:cxnSp>
          <p:nvCxnSpPr>
            <p:cNvPr id="76" name="Straight Arrow Connector 75"/>
            <p:cNvCxnSpPr>
              <a:endCxn id="79" idx="6"/>
            </p:cNvCxnSpPr>
            <p:nvPr/>
          </p:nvCxnSpPr>
          <p:spPr>
            <a:xfrm flipH="1" flipV="1">
              <a:off x="6084326" y="5091783"/>
              <a:ext cx="1066128" cy="11442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Arrow Connector 82"/>
          <p:cNvCxnSpPr/>
          <p:nvPr/>
        </p:nvCxnSpPr>
        <p:spPr>
          <a:xfrm>
            <a:off x="4850882" y="3878914"/>
            <a:ext cx="1799148" cy="1498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2729609" y="3543472"/>
            <a:ext cx="7383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85"/>
          <p:cNvGrpSpPr/>
          <p:nvPr/>
        </p:nvGrpSpPr>
        <p:grpSpPr>
          <a:xfrm>
            <a:off x="2551759" y="4360176"/>
            <a:ext cx="2259911" cy="1692961"/>
            <a:chOff x="571473" y="975476"/>
            <a:chExt cx="8143931" cy="5570098"/>
          </a:xfrm>
        </p:grpSpPr>
        <p:sp>
          <p:nvSpPr>
            <p:cNvPr id="87" name="Ellipszis 9"/>
            <p:cNvSpPr/>
            <p:nvPr/>
          </p:nvSpPr>
          <p:spPr>
            <a:xfrm>
              <a:off x="1857356" y="2214554"/>
              <a:ext cx="847732" cy="15650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8" name="Ellipszis 33"/>
            <p:cNvSpPr/>
            <p:nvPr/>
          </p:nvSpPr>
          <p:spPr>
            <a:xfrm>
              <a:off x="2122013" y="2658771"/>
              <a:ext cx="348260" cy="642942"/>
            </a:xfrm>
            <a:prstGeom prst="ellipse">
              <a:avLst/>
            </a:prstGeom>
            <a:solidFill>
              <a:schemeClr val="bg1"/>
            </a:solidFill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89" name="Egyenes összekötő 3"/>
            <p:cNvCxnSpPr/>
            <p:nvPr/>
          </p:nvCxnSpPr>
          <p:spPr>
            <a:xfrm>
              <a:off x="2783718" y="1498107"/>
              <a:ext cx="5217306" cy="787885"/>
            </a:xfrm>
            <a:prstGeom prst="line">
              <a:avLst/>
            </a:prstGeom>
            <a:ln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Egyenes összekötő 4"/>
            <p:cNvCxnSpPr/>
            <p:nvPr/>
          </p:nvCxnSpPr>
          <p:spPr>
            <a:xfrm>
              <a:off x="3214678" y="2643182"/>
              <a:ext cx="5500726" cy="857256"/>
            </a:xfrm>
            <a:prstGeom prst="line">
              <a:avLst/>
            </a:prstGeom>
            <a:ln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Egyenes összekötő 5"/>
            <p:cNvCxnSpPr/>
            <p:nvPr/>
          </p:nvCxnSpPr>
          <p:spPr>
            <a:xfrm>
              <a:off x="3143240" y="3786190"/>
              <a:ext cx="5357850" cy="785818"/>
            </a:xfrm>
            <a:prstGeom prst="line">
              <a:avLst/>
            </a:prstGeom>
            <a:ln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gyenes összekötő 6"/>
            <p:cNvCxnSpPr/>
            <p:nvPr/>
          </p:nvCxnSpPr>
          <p:spPr>
            <a:xfrm>
              <a:off x="2000232" y="4643446"/>
              <a:ext cx="5643602" cy="857256"/>
            </a:xfrm>
            <a:prstGeom prst="line">
              <a:avLst/>
            </a:prstGeom>
            <a:ln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Egyenes összekötő 7"/>
            <p:cNvCxnSpPr/>
            <p:nvPr/>
          </p:nvCxnSpPr>
          <p:spPr>
            <a:xfrm>
              <a:off x="1500166" y="3786190"/>
              <a:ext cx="5214974" cy="785818"/>
            </a:xfrm>
            <a:prstGeom prst="line">
              <a:avLst/>
            </a:prstGeom>
            <a:ln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Egyenes összekötő 8"/>
            <p:cNvCxnSpPr/>
            <p:nvPr/>
          </p:nvCxnSpPr>
          <p:spPr>
            <a:xfrm>
              <a:off x="1428728" y="2285992"/>
              <a:ext cx="5357850" cy="785818"/>
            </a:xfrm>
            <a:prstGeom prst="line">
              <a:avLst/>
            </a:prstGeom>
            <a:ln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Szövegdoboz 10"/>
            <p:cNvSpPr txBox="1"/>
            <p:nvPr/>
          </p:nvSpPr>
          <p:spPr>
            <a:xfrm rot="508645">
              <a:off x="3267959" y="975476"/>
              <a:ext cx="3715548" cy="9113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err="1" smtClean="0"/>
                <a:t>Transfer</a:t>
              </a:r>
              <a:r>
                <a:rPr lang="hu-HU" sz="1200" dirty="0" smtClean="0"/>
                <a:t> </a:t>
              </a:r>
              <a:r>
                <a:rPr lang="hu-HU" sz="1200" dirty="0" err="1" smtClean="0"/>
                <a:t>lines</a:t>
              </a:r>
              <a:endParaRPr lang="hu-HU" sz="1200" dirty="0"/>
            </a:p>
          </p:txBody>
        </p:sp>
        <p:sp>
          <p:nvSpPr>
            <p:cNvPr id="96" name="Szövegdoboz 11"/>
            <p:cNvSpPr txBox="1"/>
            <p:nvPr/>
          </p:nvSpPr>
          <p:spPr>
            <a:xfrm>
              <a:off x="571473" y="2786059"/>
              <a:ext cx="1497310" cy="6582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700" dirty="0" smtClean="0"/>
                <a:t>GE2/1</a:t>
              </a:r>
              <a:endParaRPr lang="hu-HU" sz="700" dirty="0"/>
            </a:p>
          </p:txBody>
        </p:sp>
        <p:cxnSp>
          <p:nvCxnSpPr>
            <p:cNvPr id="97" name="Egyenes összekötő 13"/>
            <p:cNvCxnSpPr/>
            <p:nvPr/>
          </p:nvCxnSpPr>
          <p:spPr>
            <a:xfrm rot="5400000">
              <a:off x="1964513" y="1893083"/>
              <a:ext cx="1143008" cy="3571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Egyenes összekötő 14"/>
            <p:cNvCxnSpPr/>
            <p:nvPr/>
          </p:nvCxnSpPr>
          <p:spPr>
            <a:xfrm rot="10800000" flipV="1">
              <a:off x="2428860" y="2601792"/>
              <a:ext cx="765484" cy="32714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gyenes összekötő 16"/>
            <p:cNvCxnSpPr/>
            <p:nvPr/>
          </p:nvCxnSpPr>
          <p:spPr>
            <a:xfrm rot="10800000">
              <a:off x="2443427" y="3258589"/>
              <a:ext cx="604058" cy="5097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Egyenes összekötő 18"/>
            <p:cNvCxnSpPr/>
            <p:nvPr/>
          </p:nvCxnSpPr>
          <p:spPr>
            <a:xfrm rot="5400000" flipH="1" flipV="1">
              <a:off x="1511598" y="3878750"/>
              <a:ext cx="1295574" cy="25319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gyenes összekötő 20"/>
            <p:cNvCxnSpPr/>
            <p:nvPr/>
          </p:nvCxnSpPr>
          <p:spPr>
            <a:xfrm flipV="1">
              <a:off x="1478106" y="3208713"/>
              <a:ext cx="616187" cy="58084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gyenes összekötő 22"/>
            <p:cNvCxnSpPr/>
            <p:nvPr/>
          </p:nvCxnSpPr>
          <p:spPr>
            <a:xfrm>
              <a:off x="1500166" y="2285992"/>
              <a:ext cx="644003" cy="5569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Szövegdoboz 26"/>
            <p:cNvSpPr txBox="1"/>
            <p:nvPr/>
          </p:nvSpPr>
          <p:spPr>
            <a:xfrm>
              <a:off x="2786050" y="5500704"/>
              <a:ext cx="1867019" cy="556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500" dirty="0" smtClean="0"/>
                <a:t>MAB-ring +3</a:t>
              </a:r>
              <a:endParaRPr lang="hu-HU" sz="500" dirty="0"/>
            </a:p>
          </p:txBody>
        </p:sp>
        <p:sp>
          <p:nvSpPr>
            <p:cNvPr id="105" name="Szövegdoboz 28"/>
            <p:cNvSpPr txBox="1"/>
            <p:nvPr/>
          </p:nvSpPr>
          <p:spPr>
            <a:xfrm>
              <a:off x="3929060" y="5715018"/>
              <a:ext cx="1867019" cy="556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500" dirty="0" smtClean="0"/>
                <a:t>MAB-ring +1</a:t>
              </a:r>
              <a:endParaRPr lang="hu-HU" sz="500" dirty="0"/>
            </a:p>
          </p:txBody>
        </p:sp>
        <p:sp>
          <p:nvSpPr>
            <p:cNvPr id="106" name="Szövegdoboz 30"/>
            <p:cNvSpPr txBox="1"/>
            <p:nvPr/>
          </p:nvSpPr>
          <p:spPr>
            <a:xfrm>
              <a:off x="5186042" y="5879002"/>
              <a:ext cx="1820806" cy="556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500" dirty="0" smtClean="0"/>
                <a:t>MAB-ring -1</a:t>
              </a:r>
              <a:endParaRPr lang="hu-HU" sz="500" dirty="0"/>
            </a:p>
          </p:txBody>
        </p:sp>
        <p:sp>
          <p:nvSpPr>
            <p:cNvPr id="107" name="Ellipszis 31"/>
            <p:cNvSpPr/>
            <p:nvPr/>
          </p:nvSpPr>
          <p:spPr>
            <a:xfrm>
              <a:off x="6286512" y="2071678"/>
              <a:ext cx="1857388" cy="3429024"/>
            </a:xfrm>
            <a:prstGeom prst="ellipse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8" name="Szövegdoboz 32"/>
            <p:cNvSpPr txBox="1"/>
            <p:nvPr/>
          </p:nvSpPr>
          <p:spPr>
            <a:xfrm>
              <a:off x="6471926" y="5988627"/>
              <a:ext cx="1820806" cy="556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500" dirty="0" smtClean="0"/>
                <a:t>MAB-ring -3</a:t>
              </a:r>
              <a:endParaRPr lang="hu-HU" sz="500" dirty="0"/>
            </a:p>
          </p:txBody>
        </p:sp>
        <p:cxnSp>
          <p:nvCxnSpPr>
            <p:cNvPr id="109" name="Egyenes összekötő nyíllal 40"/>
            <p:cNvCxnSpPr/>
            <p:nvPr/>
          </p:nvCxnSpPr>
          <p:spPr>
            <a:xfrm rot="5400000" flipH="1" flipV="1">
              <a:off x="3428992" y="5143512"/>
              <a:ext cx="428628" cy="28575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gyenes összekötő nyíllal 41"/>
            <p:cNvCxnSpPr/>
            <p:nvPr/>
          </p:nvCxnSpPr>
          <p:spPr>
            <a:xfrm rot="5400000" flipH="1" flipV="1">
              <a:off x="4714876" y="5357826"/>
              <a:ext cx="428628" cy="28575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gyenes összekötő nyíllal 42"/>
            <p:cNvCxnSpPr/>
            <p:nvPr/>
          </p:nvCxnSpPr>
          <p:spPr>
            <a:xfrm rot="5400000" flipH="1" flipV="1">
              <a:off x="5500694" y="5500702"/>
              <a:ext cx="428628" cy="28575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Egyenes összekötő nyíllal 43"/>
            <p:cNvCxnSpPr/>
            <p:nvPr/>
          </p:nvCxnSpPr>
          <p:spPr>
            <a:xfrm rot="5400000" flipH="1" flipV="1">
              <a:off x="6786578" y="5643578"/>
              <a:ext cx="428628" cy="28575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Ív 47"/>
            <p:cNvSpPr/>
            <p:nvPr/>
          </p:nvSpPr>
          <p:spPr>
            <a:xfrm rot="5400000">
              <a:off x="518124" y="2112627"/>
              <a:ext cx="3476023" cy="1774208"/>
            </a:xfrm>
            <a:prstGeom prst="arc">
              <a:avLst>
                <a:gd name="adj1" fmla="val 19008346"/>
                <a:gd name="adj2" fmla="val 14381389"/>
              </a:avLst>
            </a:prstGeom>
            <a:ln w="38100">
              <a:solidFill>
                <a:srgbClr val="7030A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4" name="Ív 48"/>
            <p:cNvSpPr/>
            <p:nvPr/>
          </p:nvSpPr>
          <p:spPr>
            <a:xfrm rot="5400000">
              <a:off x="2285985" y="2357431"/>
              <a:ext cx="3357584" cy="1928825"/>
            </a:xfrm>
            <a:prstGeom prst="arc">
              <a:avLst>
                <a:gd name="adj1" fmla="val 20036645"/>
                <a:gd name="adj2" fmla="val 12639563"/>
              </a:avLst>
            </a:prstGeom>
            <a:ln w="38100">
              <a:solidFill>
                <a:srgbClr val="7030A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5" name="Ív 49"/>
            <p:cNvSpPr/>
            <p:nvPr/>
          </p:nvSpPr>
          <p:spPr>
            <a:xfrm rot="5400000">
              <a:off x="3643307" y="2571745"/>
              <a:ext cx="3357584" cy="1928825"/>
            </a:xfrm>
            <a:prstGeom prst="arc">
              <a:avLst>
                <a:gd name="adj1" fmla="val 20906995"/>
                <a:gd name="adj2" fmla="val 11592524"/>
              </a:avLst>
            </a:prstGeom>
            <a:ln w="38100">
              <a:solidFill>
                <a:srgbClr val="7030A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6" name="Ív 50"/>
            <p:cNvSpPr/>
            <p:nvPr/>
          </p:nvSpPr>
          <p:spPr>
            <a:xfrm rot="5400000">
              <a:off x="4357687" y="2643183"/>
              <a:ext cx="3357584" cy="1928825"/>
            </a:xfrm>
            <a:prstGeom prst="arc">
              <a:avLst>
                <a:gd name="adj1" fmla="val 20423597"/>
                <a:gd name="adj2" fmla="val 12483601"/>
              </a:avLst>
            </a:prstGeom>
            <a:ln w="38100">
              <a:solidFill>
                <a:srgbClr val="7030A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117" name="Egyenes összekötő nyíllal 35"/>
            <p:cNvCxnSpPr>
              <a:stCxn id="96" idx="3"/>
            </p:cNvCxnSpPr>
            <p:nvPr/>
          </p:nvCxnSpPr>
          <p:spPr>
            <a:xfrm flipH="1" flipV="1">
              <a:off x="1785932" y="3071822"/>
              <a:ext cx="282851" cy="433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/>
          <p:cNvSpPr txBox="1"/>
          <p:nvPr/>
        </p:nvSpPr>
        <p:spPr>
          <a:xfrm>
            <a:off x="214504" y="4947046"/>
            <a:ext cx="20381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These radial lines can be connected with the existing “transfer Lines” connecting the two </a:t>
            </a:r>
            <a:r>
              <a:rPr lang="en-US" sz="1400" dirty="0" err="1" smtClean="0"/>
              <a:t>endcaps</a:t>
            </a:r>
            <a:r>
              <a:rPr lang="en-US" sz="1400" dirty="0" smtClean="0"/>
              <a:t> through the Barrel Alignment System</a:t>
            </a:r>
            <a:endParaRPr lang="en-US" sz="1400" dirty="0"/>
          </a:p>
        </p:txBody>
      </p:sp>
      <p:cxnSp>
        <p:nvCxnSpPr>
          <p:cNvPr id="123" name="Straight Arrow Connector 122"/>
          <p:cNvCxnSpPr/>
          <p:nvPr/>
        </p:nvCxnSpPr>
        <p:spPr>
          <a:xfrm flipV="1">
            <a:off x="1965147" y="5370336"/>
            <a:ext cx="844321" cy="2358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5125769" y="6053137"/>
            <a:ext cx="362755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Locate the rigid GEM disk within the Barrel frame of reference to allow studies of the tracking systematics/weak modes between the Barrel and the </a:t>
            </a:r>
            <a:r>
              <a:rPr lang="en-US" sz="1050" b="1" dirty="0" err="1" smtClean="0"/>
              <a:t>Endcaps</a:t>
            </a:r>
            <a:endParaRPr lang="en-US" sz="1050" b="1" dirty="0"/>
          </a:p>
        </p:txBody>
      </p:sp>
      <p:sp>
        <p:nvSpPr>
          <p:cNvPr id="126" name="Rectangle 125"/>
          <p:cNvSpPr/>
          <p:nvPr/>
        </p:nvSpPr>
        <p:spPr>
          <a:xfrm>
            <a:off x="4800600" y="5638800"/>
            <a:ext cx="3978956" cy="10217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7" name="TextBox 126"/>
          <p:cNvSpPr txBox="1"/>
          <p:nvPr/>
        </p:nvSpPr>
        <p:spPr>
          <a:xfrm>
            <a:off x="5191372" y="5767631"/>
            <a:ext cx="92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Final Aim:</a:t>
            </a:r>
            <a:endParaRPr lang="en-US" sz="1400" b="1" dirty="0"/>
          </a:p>
        </p:txBody>
      </p:sp>
      <p:sp>
        <p:nvSpPr>
          <p:cNvPr id="119" name="Slide Number Placeholder 11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23724CA-B2DF-4E3A-A8F6-82DA650EA673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75927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GE2/1 LS2 Schedule YE+1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6096000" cy="455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60198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start On week 16 (</a:t>
            </a:r>
            <a:r>
              <a:rPr lang="en-US" dirty="0" smtClean="0">
                <a:solidFill>
                  <a:srgbClr val="FF0000"/>
                </a:solidFill>
              </a:rPr>
              <a:t>end of March 2019</a:t>
            </a:r>
            <a:r>
              <a:rPr lang="en-US" dirty="0" smtClean="0"/>
              <a:t>) with the installation of the GE2/1 Pipes Gas, Cooling. Time allocated for this is </a:t>
            </a:r>
            <a:r>
              <a:rPr lang="en-US" dirty="0" smtClean="0">
                <a:solidFill>
                  <a:srgbClr val="FF0000"/>
                </a:solidFill>
              </a:rPr>
              <a:t>2 weeks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GE2/1 LS2 Schedule YE-1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798" y="1600200"/>
            <a:ext cx="60304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60198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start On week 25 (</a:t>
            </a:r>
            <a:r>
              <a:rPr lang="en-US" dirty="0" smtClean="0">
                <a:solidFill>
                  <a:srgbClr val="FF0000"/>
                </a:solidFill>
              </a:rPr>
              <a:t>beginning of May2019</a:t>
            </a:r>
            <a:r>
              <a:rPr lang="en-US" dirty="0" smtClean="0"/>
              <a:t>) with the installation of the GE2/1 Pipes Gas, Cooling. Time allocated for this is </a:t>
            </a:r>
            <a:r>
              <a:rPr lang="en-US" dirty="0" smtClean="0">
                <a:solidFill>
                  <a:srgbClr val="FF0000"/>
                </a:solidFill>
              </a:rPr>
              <a:t>2 weeks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GE2/1 Schedule Proposal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38200" y="5105400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The LS3 period will be mainly focused on the YE1 noses and the Barrel part of the CMS. Access to YE1 station 2 will not be in the priorities.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It is under discussion with the CMS Technical Coordinators to anticipate the GE2/1  Services installation during LS2 and to install the detectors on </a:t>
            </a:r>
            <a:r>
              <a:rPr lang="en-US" dirty="0" smtClean="0"/>
              <a:t>YETS2021/22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YETS2022/23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2187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3657600"/>
            <a:ext cx="9144000" cy="304800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62400"/>
            <a:ext cx="9144000" cy="228600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4495800"/>
            <a:ext cx="9144000" cy="152400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BEC6-5943-40CC-A53B-DEBF4DC3A6D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5328"/>
            <a:ext cx="7619999" cy="595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BEC6-5943-40CC-A53B-DEBF4DC3A6D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4444130" cy="295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117657"/>
            <a:ext cx="3962978" cy="283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886200" y="3429000"/>
            <a:ext cx="7620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874864" y="1850957"/>
            <a:ext cx="7620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BEC6-5943-40CC-A53B-DEBF4DC3A6D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76400"/>
            <a:ext cx="5410200" cy="307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2248" y="1323201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Structure of 6 layer detector.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38862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Electronics Volume</a:t>
            </a:r>
          </a:p>
          <a:p>
            <a:r>
              <a:rPr lang="en-US" dirty="0" smtClean="0"/>
              <a:t>DC/DC converter and OHs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33400" y="2743200"/>
            <a:ext cx="152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114800" y="3200400"/>
            <a:ext cx="762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57600" y="1066800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Services path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495800" y="1447800"/>
            <a:ext cx="381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0914" y="609600"/>
            <a:ext cx="3103086" cy="5791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669" y="4724400"/>
            <a:ext cx="6234169" cy="16002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16200000">
            <a:off x="-228600" y="533400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225mm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0" y="6248400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1860mm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133600" y="45720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1350.47mm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62800" y="160020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568mm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402" y="1066699"/>
            <a:ext cx="4797142" cy="389846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745089" y="4151929"/>
            <a:ext cx="92339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0000CC"/>
                </a:solidFill>
                <a:latin typeface="Calibri (Body)"/>
                <a:cs typeface="Calibri (Body)"/>
              </a:rPr>
              <a:t>GE2/1</a:t>
            </a:r>
            <a:r>
              <a:rPr sz="2000" spc="-10" dirty="0">
                <a:latin typeface="Calibri (Body)"/>
                <a:cs typeface="Calibri (Body)"/>
              </a:rPr>
              <a:t>:</a:t>
            </a:r>
            <a:endParaRPr sz="2000" dirty="0">
              <a:latin typeface="Calibri (Body)"/>
              <a:cs typeface="Calibri (Body)"/>
            </a:endParaRPr>
          </a:p>
        </p:txBody>
      </p:sp>
      <p:sp>
        <p:nvSpPr>
          <p:cNvPr id="8" name="object 10"/>
          <p:cNvSpPr txBox="1"/>
          <p:nvPr/>
        </p:nvSpPr>
        <p:spPr>
          <a:xfrm>
            <a:off x="250402" y="4807032"/>
            <a:ext cx="74109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0000CC"/>
                </a:solidFill>
                <a:latin typeface="Calibri (Body)"/>
                <a:cs typeface="Calibri (Body)"/>
              </a:rPr>
              <a:t>ME0</a:t>
            </a:r>
            <a:r>
              <a:rPr sz="2000" spc="-10" dirty="0">
                <a:latin typeface="Calibri (Body)"/>
                <a:cs typeface="Calibri (Body)"/>
              </a:rPr>
              <a:t>:</a:t>
            </a:r>
            <a:endParaRPr sz="2000" dirty="0">
              <a:latin typeface="Calibri (Body)"/>
              <a:cs typeface="Calibri (Body)"/>
            </a:endParaRPr>
          </a:p>
        </p:txBody>
      </p:sp>
      <p:sp>
        <p:nvSpPr>
          <p:cNvPr id="9" name="object 13"/>
          <p:cNvSpPr/>
          <p:nvPr/>
        </p:nvSpPr>
        <p:spPr>
          <a:xfrm>
            <a:off x="3728864" y="1447800"/>
            <a:ext cx="2029781" cy="2125216"/>
          </a:xfrm>
          <a:custGeom>
            <a:avLst/>
            <a:gdLst/>
            <a:ahLst/>
            <a:cxnLst/>
            <a:rect l="l" t="t" r="r" b="b"/>
            <a:pathLst>
              <a:path w="2569845" h="1587500">
                <a:moveTo>
                  <a:pt x="2569355" y="0"/>
                </a:moveTo>
                <a:lnTo>
                  <a:pt x="0" y="1586954"/>
                </a:lnTo>
              </a:path>
            </a:pathLst>
          </a:custGeom>
          <a:ln w="25399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>
              <a:latin typeface="Calibri (Body)"/>
              <a:cs typeface="Calibri (Body)"/>
            </a:endParaRPr>
          </a:p>
        </p:txBody>
      </p:sp>
      <p:sp>
        <p:nvSpPr>
          <p:cNvPr id="10" name="object 14"/>
          <p:cNvSpPr/>
          <p:nvPr/>
        </p:nvSpPr>
        <p:spPr>
          <a:xfrm>
            <a:off x="2724151" y="2942389"/>
            <a:ext cx="143606" cy="106045"/>
          </a:xfrm>
          <a:custGeom>
            <a:avLst/>
            <a:gdLst/>
            <a:ahLst/>
            <a:cxnLst/>
            <a:rect l="l" t="t" r="r" b="b"/>
            <a:pathLst>
              <a:path w="122555" h="106044">
                <a:moveTo>
                  <a:pt x="62697" y="0"/>
                </a:moveTo>
                <a:lnTo>
                  <a:pt x="55004" y="2345"/>
                </a:lnTo>
                <a:lnTo>
                  <a:pt x="0" y="105611"/>
                </a:lnTo>
                <a:lnTo>
                  <a:pt x="116965" y="102661"/>
                </a:lnTo>
                <a:lnTo>
                  <a:pt x="122505" y="96833"/>
                </a:lnTo>
                <a:lnTo>
                  <a:pt x="122152" y="82810"/>
                </a:lnTo>
                <a:lnTo>
                  <a:pt x="118273" y="79122"/>
                </a:lnTo>
                <a:lnTo>
                  <a:pt x="42887" y="79122"/>
                </a:lnTo>
                <a:lnTo>
                  <a:pt x="77423" y="14287"/>
                </a:lnTo>
                <a:lnTo>
                  <a:pt x="75078" y="6595"/>
                </a:lnTo>
                <a:lnTo>
                  <a:pt x="62697" y="0"/>
                </a:lnTo>
                <a:close/>
              </a:path>
              <a:path w="122555" h="106044">
                <a:moveTo>
                  <a:pt x="116324" y="77269"/>
                </a:moveTo>
                <a:lnTo>
                  <a:pt x="42887" y="79122"/>
                </a:lnTo>
                <a:lnTo>
                  <a:pt x="118273" y="79122"/>
                </a:lnTo>
                <a:lnTo>
                  <a:pt x="116324" y="77269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>
            <a:endParaRPr>
              <a:latin typeface="Calibri (Body)"/>
              <a:cs typeface="Calibri (Body)"/>
            </a:endParaRPr>
          </a:p>
        </p:txBody>
      </p:sp>
      <p:sp>
        <p:nvSpPr>
          <p:cNvPr id="11" name="object 16"/>
          <p:cNvSpPr/>
          <p:nvPr/>
        </p:nvSpPr>
        <p:spPr>
          <a:xfrm>
            <a:off x="3224808" y="3827017"/>
            <a:ext cx="2260449" cy="532731"/>
          </a:xfrm>
          <a:custGeom>
            <a:avLst/>
            <a:gdLst/>
            <a:ahLst/>
            <a:cxnLst/>
            <a:rect l="l" t="t" r="r" b="b"/>
            <a:pathLst>
              <a:path w="1353185" h="1202689">
                <a:moveTo>
                  <a:pt x="1352761" y="1202454"/>
                </a:moveTo>
                <a:lnTo>
                  <a:pt x="0" y="0"/>
                </a:lnTo>
              </a:path>
            </a:pathLst>
          </a:custGeom>
          <a:ln w="25399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>
              <a:latin typeface="Calibri (Body)"/>
              <a:cs typeface="Calibri (Body)"/>
            </a:endParaRPr>
          </a:p>
        </p:txBody>
      </p:sp>
      <p:sp>
        <p:nvSpPr>
          <p:cNvPr id="12" name="object 18"/>
          <p:cNvSpPr/>
          <p:nvPr/>
        </p:nvSpPr>
        <p:spPr>
          <a:xfrm>
            <a:off x="1260763" y="4105747"/>
            <a:ext cx="1143869" cy="694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alibri (Body)"/>
              <a:cs typeface="Calibri (Body)"/>
            </a:endParaRPr>
          </a:p>
        </p:txBody>
      </p:sp>
      <p:sp>
        <p:nvSpPr>
          <p:cNvPr id="13" name="object 19"/>
          <p:cNvSpPr/>
          <p:nvPr/>
        </p:nvSpPr>
        <p:spPr>
          <a:xfrm>
            <a:off x="1320800" y="4151929"/>
            <a:ext cx="1083832" cy="573056"/>
          </a:xfrm>
          <a:custGeom>
            <a:avLst/>
            <a:gdLst/>
            <a:ahLst/>
            <a:cxnLst/>
            <a:rect l="l" t="t" r="r" b="b"/>
            <a:pathLst>
              <a:path w="972185" h="897889">
                <a:moveTo>
                  <a:pt x="0" y="897303"/>
                </a:moveTo>
                <a:lnTo>
                  <a:pt x="972079" y="0"/>
                </a:lnTo>
              </a:path>
            </a:pathLst>
          </a:custGeom>
          <a:ln w="25399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>
              <a:latin typeface="Calibri (Body)"/>
              <a:cs typeface="Calibri (Body)"/>
            </a:endParaRPr>
          </a:p>
        </p:txBody>
      </p:sp>
      <p:sp>
        <p:nvSpPr>
          <p:cNvPr id="14" name="object 20"/>
          <p:cNvSpPr/>
          <p:nvPr/>
        </p:nvSpPr>
        <p:spPr>
          <a:xfrm>
            <a:off x="2265491" y="4110184"/>
            <a:ext cx="139141" cy="116205"/>
          </a:xfrm>
          <a:custGeom>
            <a:avLst/>
            <a:gdLst/>
            <a:ahLst/>
            <a:cxnLst/>
            <a:rect l="l" t="t" r="r" b="b"/>
            <a:pathLst>
              <a:path w="118744" h="116204">
                <a:moveTo>
                  <a:pt x="108100" y="34192"/>
                </a:moveTo>
                <a:lnTo>
                  <a:pt x="81535" y="34192"/>
                </a:lnTo>
                <a:lnTo>
                  <a:pt x="60015" y="104428"/>
                </a:lnTo>
                <a:lnTo>
                  <a:pt x="63785" y="111531"/>
                </a:lnTo>
                <a:lnTo>
                  <a:pt x="77198" y="115641"/>
                </a:lnTo>
                <a:lnTo>
                  <a:pt x="84301" y="111869"/>
                </a:lnTo>
                <a:lnTo>
                  <a:pt x="108100" y="34192"/>
                </a:lnTo>
                <a:close/>
              </a:path>
              <a:path w="118744" h="116204">
                <a:moveTo>
                  <a:pt x="118576" y="0"/>
                </a:moveTo>
                <a:lnTo>
                  <a:pt x="4325" y="25229"/>
                </a:lnTo>
                <a:lnTo>
                  <a:pt x="0" y="32009"/>
                </a:lnTo>
                <a:lnTo>
                  <a:pt x="3025" y="45706"/>
                </a:lnTo>
                <a:lnTo>
                  <a:pt x="9803" y="50032"/>
                </a:lnTo>
                <a:lnTo>
                  <a:pt x="81535" y="34192"/>
                </a:lnTo>
                <a:lnTo>
                  <a:pt x="108100" y="34192"/>
                </a:lnTo>
                <a:lnTo>
                  <a:pt x="118576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>
            <a:endParaRPr>
              <a:latin typeface="Calibri (Body)"/>
              <a:cs typeface="Calibri (Body)"/>
            </a:endParaRPr>
          </a:p>
        </p:txBody>
      </p:sp>
      <p:sp>
        <p:nvSpPr>
          <p:cNvPr id="15" name="object 25"/>
          <p:cNvSpPr txBox="1">
            <a:spLocks/>
          </p:cNvSpPr>
          <p:nvPr/>
        </p:nvSpPr>
        <p:spPr>
          <a:xfrm>
            <a:off x="9122268" y="6604825"/>
            <a:ext cx="241080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235"/>
            <a:fld id="{81D60167-4931-47E6-BA6A-407CBD079E47}" type="slidenum">
              <a:rPr lang="en-GB" spc="-10" smtClean="0">
                <a:latin typeface="Calibri (Body)"/>
                <a:cs typeface="Calibri (Body)"/>
              </a:rPr>
              <a:pPr marL="102235"/>
              <a:t>2</a:t>
            </a:fld>
            <a:endParaRPr lang="en-GB" spc="-10" dirty="0">
              <a:latin typeface="Calibri (Body)"/>
              <a:cs typeface="Calibri (Body)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14401" y="0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Forward </a:t>
            </a:r>
            <a:r>
              <a:rPr lang="en-US" sz="4000" dirty="0" err="1" smtClean="0"/>
              <a:t>muon</a:t>
            </a:r>
            <a:r>
              <a:rPr lang="en-US" sz="4000" dirty="0" smtClean="0"/>
              <a:t> system upgrade overview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4808984" y="4681964"/>
            <a:ext cx="3312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</a:rPr>
              <a:t>Trigger and </a:t>
            </a:r>
            <a:r>
              <a:rPr lang="en-US" sz="1800" b="1" dirty="0" smtClean="0">
                <a:solidFill>
                  <a:srgbClr val="FF0000"/>
                </a:solidFill>
                <a:latin typeface="Calibri"/>
                <a:cs typeface="Calibri"/>
              </a:rPr>
              <a:t>reconstruction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Calibri"/>
                <a:cs typeface="Calibri"/>
              </a:rPr>
              <a:t>1.55 </a:t>
            </a:r>
            <a:r>
              <a:rPr lang="en-US" sz="1800" dirty="0">
                <a:latin typeface="Calibri"/>
                <a:cs typeface="Calibri"/>
              </a:rPr>
              <a:t>&lt; |</a:t>
            </a:r>
            <a:r>
              <a:rPr lang="en-US" sz="1800" dirty="0" err="1">
                <a:latin typeface="Calibri"/>
                <a:cs typeface="Calibri"/>
              </a:rPr>
              <a:t>η</a:t>
            </a:r>
            <a:r>
              <a:rPr lang="en-US" sz="1800" dirty="0">
                <a:latin typeface="Calibri"/>
                <a:cs typeface="Calibri"/>
              </a:rPr>
              <a:t>| &lt; 2.45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Calibri"/>
                <a:cs typeface="Calibri"/>
              </a:rPr>
              <a:t>18 </a:t>
            </a:r>
            <a:r>
              <a:rPr lang="en-US" sz="1800" dirty="0">
                <a:latin typeface="Calibri"/>
                <a:cs typeface="Calibri"/>
              </a:rPr>
              <a:t>staggered </a:t>
            </a:r>
            <a:r>
              <a:rPr lang="en-US" sz="1800" dirty="0" smtClean="0">
                <a:latin typeface="Calibri"/>
                <a:cs typeface="Calibri"/>
              </a:rPr>
              <a:t>SC per </a:t>
            </a:r>
            <a:r>
              <a:rPr lang="en-US" sz="1800" dirty="0" err="1" smtClean="0">
                <a:latin typeface="Calibri"/>
                <a:cs typeface="Calibri"/>
              </a:rPr>
              <a:t>endcap</a:t>
            </a:r>
            <a:r>
              <a:rPr lang="en-US" sz="1800" dirty="0">
                <a:latin typeface="Calibri"/>
                <a:cs typeface="Calibri"/>
              </a:rPr>
              <a:t>, each chamber </a:t>
            </a:r>
            <a:r>
              <a:rPr lang="en-US" sz="1800" dirty="0" smtClean="0">
                <a:latin typeface="Calibri"/>
                <a:cs typeface="Calibri"/>
              </a:rPr>
              <a:t>covers </a:t>
            </a:r>
            <a:r>
              <a:rPr lang="en-US" sz="1800" dirty="0">
                <a:latin typeface="Calibri"/>
                <a:cs typeface="Calibri"/>
              </a:rPr>
              <a:t>20</a:t>
            </a:r>
            <a:r>
              <a:rPr lang="en-US" sz="1800" dirty="0" smtClean="0">
                <a:latin typeface="Calibri"/>
                <a:cs typeface="Calibri"/>
              </a:rPr>
              <a:t>°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latin typeface="Calibri"/>
                <a:cs typeface="Calibri"/>
              </a:rPr>
              <a:t>2</a:t>
            </a:r>
            <a:r>
              <a:rPr lang="en-US" sz="1800" dirty="0" smtClean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layers of GEM-like technology</a:t>
            </a:r>
          </a:p>
          <a:p>
            <a:pPr marL="285750" indent="-285750">
              <a:buFont typeface="Arial"/>
              <a:buChar char="•"/>
            </a:pP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8464" y="5057889"/>
            <a:ext cx="302433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b="1" dirty="0" err="1">
                <a:solidFill>
                  <a:srgbClr val="FF0000"/>
                </a:solidFill>
                <a:latin typeface="Calibri"/>
                <a:cs typeface="Calibri"/>
              </a:rPr>
              <a:t>Muon</a:t>
            </a:r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</a:rPr>
              <a:t> tagger </a:t>
            </a:r>
            <a:r>
              <a:rPr lang="en-US" sz="1800" dirty="0">
                <a:latin typeface="Calibri"/>
                <a:cs typeface="Calibri"/>
              </a:rPr>
              <a:t>at highest </a:t>
            </a:r>
            <a:r>
              <a:rPr lang="en-US" sz="1800" dirty="0" err="1" smtClean="0">
                <a:latin typeface="Calibri"/>
                <a:cs typeface="Calibri"/>
              </a:rPr>
              <a:t>η</a:t>
            </a:r>
            <a:endParaRPr lang="en-US" sz="1800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latin typeface="Calibri"/>
                <a:cs typeface="Calibri"/>
              </a:rPr>
              <a:t>each </a:t>
            </a:r>
            <a:r>
              <a:rPr lang="en-US" sz="1800" dirty="0">
                <a:latin typeface="Calibri"/>
                <a:cs typeface="Calibri"/>
              </a:rPr>
              <a:t>chamber spans 20° </a:t>
            </a:r>
            <a:endParaRPr lang="en-US" sz="1800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latin typeface="Calibri"/>
                <a:cs typeface="Calibri"/>
              </a:rPr>
              <a:t>6 </a:t>
            </a:r>
            <a:r>
              <a:rPr lang="en-US" sz="1800" dirty="0">
                <a:latin typeface="Calibri"/>
                <a:cs typeface="Calibri"/>
              </a:rPr>
              <a:t>layers of GEM-like technology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latin typeface="Calibri"/>
              <a:cs typeface="Calibri"/>
            </a:endParaRPr>
          </a:p>
          <a:p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9" name="object 22"/>
          <p:cNvSpPr/>
          <p:nvPr/>
        </p:nvSpPr>
        <p:spPr>
          <a:xfrm>
            <a:off x="5485257" y="4139746"/>
            <a:ext cx="1428620" cy="457200"/>
          </a:xfrm>
          <a:custGeom>
            <a:avLst/>
            <a:gdLst/>
            <a:ahLst/>
            <a:cxnLst/>
            <a:rect l="l" t="t" r="r" b="b"/>
            <a:pathLst>
              <a:path w="1219200" h="457200">
                <a:moveTo>
                  <a:pt x="0" y="228599"/>
                </a:moveTo>
                <a:lnTo>
                  <a:pt x="17716" y="173664"/>
                </a:lnTo>
                <a:lnTo>
                  <a:pt x="47905" y="139618"/>
                </a:lnTo>
                <a:lnTo>
                  <a:pt x="91332" y="108183"/>
                </a:lnTo>
                <a:lnTo>
                  <a:pt x="146741" y="79829"/>
                </a:lnTo>
                <a:lnTo>
                  <a:pt x="212878" y="55028"/>
                </a:lnTo>
                <a:lnTo>
                  <a:pt x="249578" y="44106"/>
                </a:lnTo>
                <a:lnTo>
                  <a:pt x="288488" y="34249"/>
                </a:lnTo>
                <a:lnTo>
                  <a:pt x="329453" y="25515"/>
                </a:lnTo>
                <a:lnTo>
                  <a:pt x="372316" y="17964"/>
                </a:lnTo>
                <a:lnTo>
                  <a:pt x="416919" y="11654"/>
                </a:lnTo>
                <a:lnTo>
                  <a:pt x="463106" y="6643"/>
                </a:lnTo>
                <a:lnTo>
                  <a:pt x="510719" y="2991"/>
                </a:lnTo>
                <a:lnTo>
                  <a:pt x="559603" y="757"/>
                </a:lnTo>
                <a:lnTo>
                  <a:pt x="609599" y="0"/>
                </a:lnTo>
                <a:lnTo>
                  <a:pt x="659596" y="757"/>
                </a:lnTo>
                <a:lnTo>
                  <a:pt x="708480" y="2991"/>
                </a:lnTo>
                <a:lnTo>
                  <a:pt x="756093" y="6643"/>
                </a:lnTo>
                <a:lnTo>
                  <a:pt x="802280" y="11654"/>
                </a:lnTo>
                <a:lnTo>
                  <a:pt x="846883" y="17964"/>
                </a:lnTo>
                <a:lnTo>
                  <a:pt x="889746" y="25515"/>
                </a:lnTo>
                <a:lnTo>
                  <a:pt x="930710" y="34249"/>
                </a:lnTo>
                <a:lnTo>
                  <a:pt x="969621" y="44106"/>
                </a:lnTo>
                <a:lnTo>
                  <a:pt x="1006320" y="55028"/>
                </a:lnTo>
                <a:lnTo>
                  <a:pt x="1072458" y="79829"/>
                </a:lnTo>
                <a:lnTo>
                  <a:pt x="1127867" y="108183"/>
                </a:lnTo>
                <a:lnTo>
                  <a:pt x="1171294" y="139618"/>
                </a:lnTo>
                <a:lnTo>
                  <a:pt x="1201483" y="173664"/>
                </a:lnTo>
                <a:lnTo>
                  <a:pt x="1217178" y="209851"/>
                </a:lnTo>
                <a:lnTo>
                  <a:pt x="1219199" y="228599"/>
                </a:lnTo>
                <a:lnTo>
                  <a:pt x="1217178" y="247348"/>
                </a:lnTo>
                <a:lnTo>
                  <a:pt x="1201483" y="283535"/>
                </a:lnTo>
                <a:lnTo>
                  <a:pt x="1171294" y="317581"/>
                </a:lnTo>
                <a:lnTo>
                  <a:pt x="1127867" y="349016"/>
                </a:lnTo>
                <a:lnTo>
                  <a:pt x="1072458" y="377370"/>
                </a:lnTo>
                <a:lnTo>
                  <a:pt x="1006320" y="402171"/>
                </a:lnTo>
                <a:lnTo>
                  <a:pt x="969621" y="413093"/>
                </a:lnTo>
                <a:lnTo>
                  <a:pt x="930710" y="422950"/>
                </a:lnTo>
                <a:lnTo>
                  <a:pt x="889746" y="431684"/>
                </a:lnTo>
                <a:lnTo>
                  <a:pt x="846883" y="439235"/>
                </a:lnTo>
                <a:lnTo>
                  <a:pt x="802280" y="445545"/>
                </a:lnTo>
                <a:lnTo>
                  <a:pt x="756093" y="450556"/>
                </a:lnTo>
                <a:lnTo>
                  <a:pt x="708480" y="454207"/>
                </a:lnTo>
                <a:lnTo>
                  <a:pt x="659596" y="456442"/>
                </a:lnTo>
                <a:lnTo>
                  <a:pt x="609599" y="457199"/>
                </a:lnTo>
                <a:lnTo>
                  <a:pt x="559603" y="456442"/>
                </a:lnTo>
                <a:lnTo>
                  <a:pt x="510719" y="454207"/>
                </a:lnTo>
                <a:lnTo>
                  <a:pt x="463106" y="450556"/>
                </a:lnTo>
                <a:lnTo>
                  <a:pt x="416919" y="445545"/>
                </a:lnTo>
                <a:lnTo>
                  <a:pt x="372316" y="439235"/>
                </a:lnTo>
                <a:lnTo>
                  <a:pt x="329453" y="431684"/>
                </a:lnTo>
                <a:lnTo>
                  <a:pt x="288488" y="422950"/>
                </a:lnTo>
                <a:lnTo>
                  <a:pt x="249578" y="413093"/>
                </a:lnTo>
                <a:lnTo>
                  <a:pt x="212878" y="402171"/>
                </a:lnTo>
                <a:lnTo>
                  <a:pt x="146741" y="377370"/>
                </a:lnTo>
                <a:lnTo>
                  <a:pt x="91332" y="349016"/>
                </a:lnTo>
                <a:lnTo>
                  <a:pt x="47905" y="317581"/>
                </a:lnTo>
                <a:lnTo>
                  <a:pt x="17716" y="283535"/>
                </a:lnTo>
                <a:lnTo>
                  <a:pt x="2020" y="247348"/>
                </a:lnTo>
                <a:lnTo>
                  <a:pt x="0" y="228599"/>
                </a:lnTo>
                <a:close/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>
              <a:latin typeface="Calibri (Body)"/>
              <a:cs typeface="Calibri (Body)"/>
            </a:endParaRPr>
          </a:p>
        </p:txBody>
      </p:sp>
      <p:sp>
        <p:nvSpPr>
          <p:cNvPr id="20" name="object 22"/>
          <p:cNvSpPr/>
          <p:nvPr/>
        </p:nvSpPr>
        <p:spPr>
          <a:xfrm>
            <a:off x="-13735" y="4725144"/>
            <a:ext cx="1428620" cy="457200"/>
          </a:xfrm>
          <a:custGeom>
            <a:avLst/>
            <a:gdLst/>
            <a:ahLst/>
            <a:cxnLst/>
            <a:rect l="l" t="t" r="r" b="b"/>
            <a:pathLst>
              <a:path w="1219200" h="457200">
                <a:moveTo>
                  <a:pt x="0" y="228599"/>
                </a:moveTo>
                <a:lnTo>
                  <a:pt x="17716" y="173664"/>
                </a:lnTo>
                <a:lnTo>
                  <a:pt x="47905" y="139618"/>
                </a:lnTo>
                <a:lnTo>
                  <a:pt x="91332" y="108183"/>
                </a:lnTo>
                <a:lnTo>
                  <a:pt x="146741" y="79829"/>
                </a:lnTo>
                <a:lnTo>
                  <a:pt x="212878" y="55028"/>
                </a:lnTo>
                <a:lnTo>
                  <a:pt x="249578" y="44106"/>
                </a:lnTo>
                <a:lnTo>
                  <a:pt x="288488" y="34249"/>
                </a:lnTo>
                <a:lnTo>
                  <a:pt x="329453" y="25515"/>
                </a:lnTo>
                <a:lnTo>
                  <a:pt x="372316" y="17964"/>
                </a:lnTo>
                <a:lnTo>
                  <a:pt x="416919" y="11654"/>
                </a:lnTo>
                <a:lnTo>
                  <a:pt x="463106" y="6643"/>
                </a:lnTo>
                <a:lnTo>
                  <a:pt x="510719" y="2991"/>
                </a:lnTo>
                <a:lnTo>
                  <a:pt x="559603" y="757"/>
                </a:lnTo>
                <a:lnTo>
                  <a:pt x="609599" y="0"/>
                </a:lnTo>
                <a:lnTo>
                  <a:pt x="659596" y="757"/>
                </a:lnTo>
                <a:lnTo>
                  <a:pt x="708480" y="2991"/>
                </a:lnTo>
                <a:lnTo>
                  <a:pt x="756093" y="6643"/>
                </a:lnTo>
                <a:lnTo>
                  <a:pt x="802280" y="11654"/>
                </a:lnTo>
                <a:lnTo>
                  <a:pt x="846883" y="17964"/>
                </a:lnTo>
                <a:lnTo>
                  <a:pt x="889746" y="25515"/>
                </a:lnTo>
                <a:lnTo>
                  <a:pt x="930710" y="34249"/>
                </a:lnTo>
                <a:lnTo>
                  <a:pt x="969621" y="44106"/>
                </a:lnTo>
                <a:lnTo>
                  <a:pt x="1006320" y="55028"/>
                </a:lnTo>
                <a:lnTo>
                  <a:pt x="1072458" y="79829"/>
                </a:lnTo>
                <a:lnTo>
                  <a:pt x="1127867" y="108183"/>
                </a:lnTo>
                <a:lnTo>
                  <a:pt x="1171294" y="139618"/>
                </a:lnTo>
                <a:lnTo>
                  <a:pt x="1201483" y="173664"/>
                </a:lnTo>
                <a:lnTo>
                  <a:pt x="1217178" y="209851"/>
                </a:lnTo>
                <a:lnTo>
                  <a:pt x="1219199" y="228599"/>
                </a:lnTo>
                <a:lnTo>
                  <a:pt x="1217178" y="247348"/>
                </a:lnTo>
                <a:lnTo>
                  <a:pt x="1201483" y="283535"/>
                </a:lnTo>
                <a:lnTo>
                  <a:pt x="1171294" y="317581"/>
                </a:lnTo>
                <a:lnTo>
                  <a:pt x="1127867" y="349016"/>
                </a:lnTo>
                <a:lnTo>
                  <a:pt x="1072458" y="377370"/>
                </a:lnTo>
                <a:lnTo>
                  <a:pt x="1006320" y="402171"/>
                </a:lnTo>
                <a:lnTo>
                  <a:pt x="969621" y="413093"/>
                </a:lnTo>
                <a:lnTo>
                  <a:pt x="930710" y="422950"/>
                </a:lnTo>
                <a:lnTo>
                  <a:pt x="889746" y="431684"/>
                </a:lnTo>
                <a:lnTo>
                  <a:pt x="846883" y="439235"/>
                </a:lnTo>
                <a:lnTo>
                  <a:pt x="802280" y="445545"/>
                </a:lnTo>
                <a:lnTo>
                  <a:pt x="756093" y="450556"/>
                </a:lnTo>
                <a:lnTo>
                  <a:pt x="708480" y="454207"/>
                </a:lnTo>
                <a:lnTo>
                  <a:pt x="659596" y="456442"/>
                </a:lnTo>
                <a:lnTo>
                  <a:pt x="609599" y="457199"/>
                </a:lnTo>
                <a:lnTo>
                  <a:pt x="559603" y="456442"/>
                </a:lnTo>
                <a:lnTo>
                  <a:pt x="510719" y="454207"/>
                </a:lnTo>
                <a:lnTo>
                  <a:pt x="463106" y="450556"/>
                </a:lnTo>
                <a:lnTo>
                  <a:pt x="416919" y="445545"/>
                </a:lnTo>
                <a:lnTo>
                  <a:pt x="372316" y="439235"/>
                </a:lnTo>
                <a:lnTo>
                  <a:pt x="329453" y="431684"/>
                </a:lnTo>
                <a:lnTo>
                  <a:pt x="288488" y="422950"/>
                </a:lnTo>
                <a:lnTo>
                  <a:pt x="249578" y="413093"/>
                </a:lnTo>
                <a:lnTo>
                  <a:pt x="212878" y="402171"/>
                </a:lnTo>
                <a:lnTo>
                  <a:pt x="146741" y="377370"/>
                </a:lnTo>
                <a:lnTo>
                  <a:pt x="91332" y="349016"/>
                </a:lnTo>
                <a:lnTo>
                  <a:pt x="47905" y="317581"/>
                </a:lnTo>
                <a:lnTo>
                  <a:pt x="17716" y="283535"/>
                </a:lnTo>
                <a:lnTo>
                  <a:pt x="2020" y="247348"/>
                </a:lnTo>
                <a:lnTo>
                  <a:pt x="0" y="228599"/>
                </a:lnTo>
                <a:close/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>
              <a:latin typeface="Calibri (Body)"/>
              <a:cs typeface="Calibri (Body)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17096" y="1772816"/>
            <a:ext cx="374441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</a:rPr>
              <a:t>Trigger and </a:t>
            </a:r>
            <a:r>
              <a:rPr lang="en-US" sz="1800" b="1" dirty="0" smtClean="0">
                <a:solidFill>
                  <a:srgbClr val="FF0000"/>
                </a:solidFill>
                <a:latin typeface="Calibri"/>
                <a:cs typeface="Calibri"/>
              </a:rPr>
              <a:t>reconstruction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Calibri"/>
                <a:cs typeface="Calibri"/>
              </a:rPr>
              <a:t>1.8 </a:t>
            </a:r>
            <a:r>
              <a:rPr lang="en-US" sz="1800" dirty="0">
                <a:latin typeface="Calibri"/>
                <a:cs typeface="Calibri"/>
              </a:rPr>
              <a:t>&lt; |</a:t>
            </a:r>
            <a:r>
              <a:rPr lang="en-US" sz="1800" dirty="0" err="1">
                <a:latin typeface="Calibri"/>
                <a:cs typeface="Calibri"/>
              </a:rPr>
              <a:t>η</a:t>
            </a:r>
            <a:r>
              <a:rPr lang="en-US" sz="1800" dirty="0">
                <a:latin typeface="Calibri"/>
                <a:cs typeface="Calibri"/>
              </a:rPr>
              <a:t>| &lt; </a:t>
            </a:r>
            <a:r>
              <a:rPr lang="en-US" sz="1800" dirty="0" smtClean="0">
                <a:latin typeface="Calibri"/>
                <a:cs typeface="Calibri"/>
              </a:rPr>
              <a:t>2.4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Calibri"/>
                <a:cs typeface="Calibri"/>
              </a:rPr>
              <a:t>18 chambers per </a:t>
            </a:r>
            <a:r>
              <a:rPr lang="en-US" sz="1800" dirty="0" err="1" smtClean="0">
                <a:latin typeface="Calibri"/>
                <a:cs typeface="Calibri"/>
              </a:rPr>
              <a:t>endcap</a:t>
            </a:r>
            <a:r>
              <a:rPr lang="en-US" sz="1800" dirty="0">
                <a:latin typeface="Calibri"/>
                <a:cs typeface="Calibri"/>
              </a:rPr>
              <a:t>, each chamber spans 20</a:t>
            </a:r>
            <a:r>
              <a:rPr lang="en-US" sz="1800" dirty="0" smtClean="0">
                <a:latin typeface="Calibri"/>
                <a:cs typeface="Calibri"/>
              </a:rPr>
              <a:t>°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latin typeface="Calibri"/>
                <a:cs typeface="Calibri"/>
              </a:rPr>
              <a:t>1  layer (per station) RPC-like </a:t>
            </a:r>
            <a:r>
              <a:rPr lang="en-US" sz="1800" dirty="0" smtClean="0">
                <a:latin typeface="Calibri"/>
                <a:cs typeface="Calibri"/>
              </a:rPr>
              <a:t>technology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673080" y="1196752"/>
            <a:ext cx="2664296" cy="457200"/>
          </a:xfrm>
          <a:custGeom>
            <a:avLst/>
            <a:gdLst/>
            <a:ahLst/>
            <a:cxnLst/>
            <a:rect l="l" t="t" r="r" b="b"/>
            <a:pathLst>
              <a:path w="1219200" h="457200">
                <a:moveTo>
                  <a:pt x="0" y="228599"/>
                </a:moveTo>
                <a:lnTo>
                  <a:pt x="17716" y="173664"/>
                </a:lnTo>
                <a:lnTo>
                  <a:pt x="47905" y="139618"/>
                </a:lnTo>
                <a:lnTo>
                  <a:pt x="91332" y="108183"/>
                </a:lnTo>
                <a:lnTo>
                  <a:pt x="146741" y="79829"/>
                </a:lnTo>
                <a:lnTo>
                  <a:pt x="212878" y="55028"/>
                </a:lnTo>
                <a:lnTo>
                  <a:pt x="249578" y="44106"/>
                </a:lnTo>
                <a:lnTo>
                  <a:pt x="288488" y="34249"/>
                </a:lnTo>
                <a:lnTo>
                  <a:pt x="329453" y="25515"/>
                </a:lnTo>
                <a:lnTo>
                  <a:pt x="372316" y="17964"/>
                </a:lnTo>
                <a:lnTo>
                  <a:pt x="416919" y="11654"/>
                </a:lnTo>
                <a:lnTo>
                  <a:pt x="463106" y="6643"/>
                </a:lnTo>
                <a:lnTo>
                  <a:pt x="510719" y="2991"/>
                </a:lnTo>
                <a:lnTo>
                  <a:pt x="559603" y="757"/>
                </a:lnTo>
                <a:lnTo>
                  <a:pt x="609599" y="0"/>
                </a:lnTo>
                <a:lnTo>
                  <a:pt x="659596" y="757"/>
                </a:lnTo>
                <a:lnTo>
                  <a:pt x="708480" y="2991"/>
                </a:lnTo>
                <a:lnTo>
                  <a:pt x="756093" y="6643"/>
                </a:lnTo>
                <a:lnTo>
                  <a:pt x="802280" y="11654"/>
                </a:lnTo>
                <a:lnTo>
                  <a:pt x="846883" y="17964"/>
                </a:lnTo>
                <a:lnTo>
                  <a:pt x="889746" y="25515"/>
                </a:lnTo>
                <a:lnTo>
                  <a:pt x="930710" y="34249"/>
                </a:lnTo>
                <a:lnTo>
                  <a:pt x="969621" y="44106"/>
                </a:lnTo>
                <a:lnTo>
                  <a:pt x="1006320" y="55028"/>
                </a:lnTo>
                <a:lnTo>
                  <a:pt x="1072458" y="79829"/>
                </a:lnTo>
                <a:lnTo>
                  <a:pt x="1127867" y="108183"/>
                </a:lnTo>
                <a:lnTo>
                  <a:pt x="1171294" y="139618"/>
                </a:lnTo>
                <a:lnTo>
                  <a:pt x="1201483" y="173664"/>
                </a:lnTo>
                <a:lnTo>
                  <a:pt x="1217178" y="209851"/>
                </a:lnTo>
                <a:lnTo>
                  <a:pt x="1219199" y="228599"/>
                </a:lnTo>
                <a:lnTo>
                  <a:pt x="1217178" y="247348"/>
                </a:lnTo>
                <a:lnTo>
                  <a:pt x="1201483" y="283535"/>
                </a:lnTo>
                <a:lnTo>
                  <a:pt x="1171294" y="317581"/>
                </a:lnTo>
                <a:lnTo>
                  <a:pt x="1127867" y="349016"/>
                </a:lnTo>
                <a:lnTo>
                  <a:pt x="1072458" y="377370"/>
                </a:lnTo>
                <a:lnTo>
                  <a:pt x="1006320" y="402171"/>
                </a:lnTo>
                <a:lnTo>
                  <a:pt x="969621" y="413093"/>
                </a:lnTo>
                <a:lnTo>
                  <a:pt x="930710" y="422950"/>
                </a:lnTo>
                <a:lnTo>
                  <a:pt x="889746" y="431684"/>
                </a:lnTo>
                <a:lnTo>
                  <a:pt x="846883" y="439235"/>
                </a:lnTo>
                <a:lnTo>
                  <a:pt x="802280" y="445545"/>
                </a:lnTo>
                <a:lnTo>
                  <a:pt x="756093" y="450556"/>
                </a:lnTo>
                <a:lnTo>
                  <a:pt x="708480" y="454207"/>
                </a:lnTo>
                <a:lnTo>
                  <a:pt x="659596" y="456442"/>
                </a:lnTo>
                <a:lnTo>
                  <a:pt x="609599" y="457199"/>
                </a:lnTo>
                <a:lnTo>
                  <a:pt x="559603" y="456442"/>
                </a:lnTo>
                <a:lnTo>
                  <a:pt x="510719" y="454207"/>
                </a:lnTo>
                <a:lnTo>
                  <a:pt x="463106" y="450556"/>
                </a:lnTo>
                <a:lnTo>
                  <a:pt x="416919" y="445545"/>
                </a:lnTo>
                <a:lnTo>
                  <a:pt x="372316" y="439235"/>
                </a:lnTo>
                <a:lnTo>
                  <a:pt x="329453" y="431684"/>
                </a:lnTo>
                <a:lnTo>
                  <a:pt x="288488" y="422950"/>
                </a:lnTo>
                <a:lnTo>
                  <a:pt x="249578" y="413093"/>
                </a:lnTo>
                <a:lnTo>
                  <a:pt x="212878" y="402171"/>
                </a:lnTo>
                <a:lnTo>
                  <a:pt x="146741" y="377370"/>
                </a:lnTo>
                <a:lnTo>
                  <a:pt x="91332" y="349016"/>
                </a:lnTo>
                <a:lnTo>
                  <a:pt x="47905" y="317581"/>
                </a:lnTo>
                <a:lnTo>
                  <a:pt x="17716" y="283535"/>
                </a:lnTo>
                <a:lnTo>
                  <a:pt x="2020" y="247348"/>
                </a:lnTo>
                <a:lnTo>
                  <a:pt x="0" y="228599"/>
                </a:lnTo>
                <a:close/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>
              <a:latin typeface="Calibri (Body)"/>
              <a:cs typeface="Calibri (Body)"/>
            </a:endParaRPr>
          </a:p>
        </p:txBody>
      </p:sp>
      <p:sp>
        <p:nvSpPr>
          <p:cNvPr id="23" name="object 7"/>
          <p:cNvSpPr txBox="1"/>
          <p:nvPr/>
        </p:nvSpPr>
        <p:spPr>
          <a:xfrm>
            <a:off x="5961112" y="1268760"/>
            <a:ext cx="21602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spc="-15" dirty="0" smtClean="0">
                <a:solidFill>
                  <a:srgbClr val="0000CC"/>
                </a:solidFill>
                <a:latin typeface="Calibri (Body)"/>
                <a:cs typeface="Calibri (Body)"/>
              </a:rPr>
              <a:t>RE </a:t>
            </a:r>
            <a:r>
              <a:rPr lang="en-US" sz="2000" b="1" spc="-15" dirty="0">
                <a:solidFill>
                  <a:srgbClr val="0000CC"/>
                </a:solidFill>
                <a:latin typeface="Calibri (Body)"/>
                <a:cs typeface="Calibri (Body)"/>
              </a:rPr>
              <a:t>3</a:t>
            </a:r>
            <a:r>
              <a:rPr sz="2000" b="1" spc="-15" dirty="0" smtClean="0">
                <a:solidFill>
                  <a:srgbClr val="0000CC"/>
                </a:solidFill>
                <a:latin typeface="Calibri (Body)"/>
                <a:cs typeface="Calibri (Body)"/>
              </a:rPr>
              <a:t>/1</a:t>
            </a:r>
            <a:r>
              <a:rPr lang="en-US" sz="2000" b="1" spc="-15" dirty="0" smtClean="0">
                <a:solidFill>
                  <a:srgbClr val="0000CC"/>
                </a:solidFill>
                <a:latin typeface="Calibri (Body)"/>
                <a:cs typeface="Calibri (Body)"/>
              </a:rPr>
              <a:t> –RE4/1 </a:t>
            </a:r>
            <a:r>
              <a:rPr sz="2000" spc="-10" dirty="0" smtClean="0">
                <a:latin typeface="Calibri (Body)"/>
                <a:cs typeface="Calibri (Body)"/>
              </a:rPr>
              <a:t>:</a:t>
            </a:r>
            <a:endParaRPr sz="2000" dirty="0">
              <a:latin typeface="Calibri (Body)"/>
              <a:cs typeface="Calibri (Body)"/>
            </a:endParaRPr>
          </a:p>
        </p:txBody>
      </p:sp>
      <p:sp>
        <p:nvSpPr>
          <p:cNvPr id="24" name="object 13"/>
          <p:cNvSpPr/>
          <p:nvPr/>
        </p:nvSpPr>
        <p:spPr>
          <a:xfrm>
            <a:off x="3944889" y="1484784"/>
            <a:ext cx="1800200" cy="2088232"/>
          </a:xfrm>
          <a:custGeom>
            <a:avLst/>
            <a:gdLst/>
            <a:ahLst/>
            <a:cxnLst/>
            <a:rect l="l" t="t" r="r" b="b"/>
            <a:pathLst>
              <a:path w="2569845" h="1587500">
                <a:moveTo>
                  <a:pt x="2569355" y="0"/>
                </a:moveTo>
                <a:lnTo>
                  <a:pt x="0" y="1586954"/>
                </a:lnTo>
              </a:path>
            </a:pathLst>
          </a:custGeom>
          <a:ln w="25399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>
              <a:latin typeface="Calibri (Body)"/>
              <a:cs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498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ME0 Services Envelope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BEC6-5943-40CC-A53B-DEBF4DC3A6D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5028106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81600" y="838188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6 LV cables, 6x ~10mm dia.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96 fibers for Data – 4 patch cords of 24 fibers = 4x ~12mm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HV cable 3x ~10mm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Gas pipes – Supply and Return – 2 x 6mm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Cooling pipes – 2x 10mm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38100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38100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BH</a:t>
            </a:r>
            <a:endParaRPr lang="en-US" dirty="0"/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6747" y="3124200"/>
            <a:ext cx="2895600" cy="30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0" y="6400800"/>
            <a:ext cx="106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 view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48768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BH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1" y="19300"/>
            <a:ext cx="766432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ME0 Services and integration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BEC6-5943-40CC-A53B-DEBF4DC3A6D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8019" y="4562122"/>
            <a:ext cx="138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from IP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199" y="914400"/>
            <a:ext cx="4800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HGC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sz="1800" dirty="0" smtClean="0"/>
              <a:t> ME0 </a:t>
            </a:r>
            <a:r>
              <a:rPr lang="en-US" dirty="0" smtClean="0"/>
              <a:t>will</a:t>
            </a:r>
            <a:r>
              <a:rPr lang="en-US" sz="1800" dirty="0" smtClean="0"/>
              <a:t> </a:t>
            </a:r>
            <a:r>
              <a:rPr lang="en-US" sz="1800" dirty="0"/>
              <a:t>be mounted </a:t>
            </a:r>
            <a:r>
              <a:rPr lang="en-US" dirty="0" smtClean="0"/>
              <a:t>in</a:t>
            </a:r>
            <a:r>
              <a:rPr lang="en-US" sz="1800" dirty="0" smtClean="0"/>
              <a:t> </a:t>
            </a:r>
            <a:r>
              <a:rPr lang="en-US" sz="1800" dirty="0" err="1" smtClean="0"/>
              <a:t>Prevessin</a:t>
            </a:r>
            <a:r>
              <a:rPr lang="en-US" sz="1800" dirty="0" smtClean="0"/>
              <a:t> B904 before installing in CMS.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Commissioning will be done in bd904 after insertion in HGC.</a:t>
            </a:r>
          </a:p>
        </p:txBody>
      </p:sp>
      <p:pic>
        <p:nvPicPr>
          <p:cNvPr id="4" name="Picture 3" descr="Screen Shot 2016-02-09 at 13.17.5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276" y="1981200"/>
            <a:ext cx="4603381" cy="2580922"/>
          </a:xfrm>
          <a:prstGeom prst="rect">
            <a:avLst/>
          </a:prstGeom>
        </p:spPr>
      </p:pic>
      <p:pic>
        <p:nvPicPr>
          <p:cNvPr id="10" name="Picture 9" descr="Screen Shot 2016-02-09 at 13.23.1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929222"/>
            <a:ext cx="3665938" cy="36687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00" y="1796534"/>
            <a:ext cx="803425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BD904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16747" y="236220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HGC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980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399" y="0"/>
            <a:ext cx="6934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ME0 production, commissioning and installation in LS3</a:t>
            </a: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 descr="C:\Users\Andrey Marinov\Documents\ME0schedu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5004"/>
            <a:ext cx="9144000" cy="3927992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4800600"/>
            <a:ext cx="9144000" cy="228600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733800"/>
            <a:ext cx="9144000" cy="228600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4737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/>
          <a:lstStyle/>
          <a:p>
            <a:r>
              <a:rPr lang="en-GB" dirty="0" smtClean="0"/>
              <a:t>RE3/1 and 4/1 Envelopes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2564904"/>
            <a:ext cx="2047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Dimensions </a:t>
            </a:r>
            <a:r>
              <a:rPr lang="en-US" dirty="0" smtClean="0"/>
              <a:t>are </a:t>
            </a:r>
            <a:br>
              <a:rPr lang="en-US" dirty="0" smtClean="0"/>
            </a:br>
            <a:r>
              <a:rPr lang="en-US" dirty="0" smtClean="0"/>
              <a:t>being established </a:t>
            </a:r>
            <a:r>
              <a:rPr lang="en-US" dirty="0" smtClean="0"/>
              <a:t>with the CMS Integration Office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123" name="Picture 3" descr="G:\Websites\p\project-cms-rpc-endcap\RPC\UpscopeHighEta\RPCDevelopements\RE31and41\RE31\Drawings\BokiParameters24May2016\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563888" y="1196752"/>
            <a:ext cx="4421173" cy="431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1979712" y="1700809"/>
            <a:ext cx="3600400" cy="1080119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79712" y="3026569"/>
            <a:ext cx="3888432" cy="1410543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 descr="G:\Websites\p\project-cms-rpc-endcap\RPC\UpscopeHighEta\RPCDevelopements\RE31and41\RE31\Photos040214\0402201456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5876587" y="2599627"/>
            <a:ext cx="3734185" cy="280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8316416" y="2956377"/>
            <a:ext cx="64014" cy="1768767"/>
          </a:xfrm>
          <a:prstGeom prst="straightConnector1">
            <a:avLst/>
          </a:prstGeom>
          <a:ln w="25400">
            <a:solidFill>
              <a:srgbClr val="FFC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981200" y="1524000"/>
            <a:ext cx="22098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568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8704908">
            <a:off x="974855" y="2072262"/>
            <a:ext cx="3742518" cy="403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0020" y="1849457"/>
            <a:ext cx="2076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RE4/1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4876800"/>
            <a:ext cx="3888432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latin typeface="Times New Roman"/>
                <a:cs typeface="Times New Roman"/>
              </a:rPr>
              <a:t>A mock-up will be tested in situ for mounting and service study during EYETS2016/17</a:t>
            </a:r>
            <a:endParaRPr lang="en-GB" sz="2200" b="1" dirty="0">
              <a:latin typeface="Times New Roman"/>
              <a:cs typeface="Times New Roman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/>
          <a:lstStyle/>
          <a:p>
            <a:r>
              <a:rPr lang="en-GB" dirty="0" smtClean="0"/>
              <a:t>RE3/1 and RE4/1 Geometry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6" t="9937" r="5482" b="11160"/>
          <a:stretch/>
        </p:blipFill>
        <p:spPr bwMode="auto">
          <a:xfrm>
            <a:off x="5181600" y="2172622"/>
            <a:ext cx="3989907" cy="188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76553" y="1803290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1244mm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 rot="19157790">
            <a:off x="6395533" y="2650589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1717mm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342900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638mm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0" y="1600200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RE3/1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894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oneTexte 3"/>
          <p:cNvSpPr txBox="1">
            <a:spLocks noChangeArrowheads="1"/>
          </p:cNvSpPr>
          <p:nvPr/>
        </p:nvSpPr>
        <p:spPr bwMode="auto">
          <a:xfrm>
            <a:off x="1257300" y="228602"/>
            <a:ext cx="6743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dirty="0" smtClean="0"/>
              <a:t>RE3/1 and RE4/1 single chamber services</a:t>
            </a:r>
            <a:endParaRPr lang="en-US" altLang="en-US" sz="2800" dirty="0"/>
          </a:p>
        </p:txBody>
      </p:sp>
      <p:sp>
        <p:nvSpPr>
          <p:cNvPr id="36867" name="ZoneTexte 4"/>
          <p:cNvSpPr txBox="1">
            <a:spLocks noChangeArrowheads="1"/>
          </p:cNvSpPr>
          <p:nvPr/>
        </p:nvSpPr>
        <p:spPr bwMode="auto">
          <a:xfrm>
            <a:off x="380649" y="848990"/>
            <a:ext cx="61150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dirty="0" smtClean="0"/>
              <a:t>+</a:t>
            </a:r>
            <a:endParaRPr lang="en-US" altLang="en-US" sz="1600" dirty="0">
              <a:sym typeface="Wingdings" charset="2"/>
            </a:endParaRPr>
          </a:p>
          <a:p>
            <a:pPr eaLnBrk="1" hangingPunct="1"/>
            <a:endParaRPr lang="fr-FR" altLang="en-US" sz="1600" dirty="0">
              <a:sym typeface="Wingdings" charset="2"/>
            </a:endParaRPr>
          </a:p>
          <a:p>
            <a:pPr eaLnBrk="1" hangingPunct="1"/>
            <a:endParaRPr lang="en-US" altLang="en-US" sz="1800" dirty="0"/>
          </a:p>
        </p:txBody>
      </p:sp>
      <p:grpSp>
        <p:nvGrpSpPr>
          <p:cNvPr id="2" name="Grouper 70"/>
          <p:cNvGrpSpPr>
            <a:grpSpLocks/>
          </p:cNvGrpSpPr>
          <p:nvPr/>
        </p:nvGrpSpPr>
        <p:grpSpPr bwMode="auto">
          <a:xfrm>
            <a:off x="1945585" y="3195905"/>
            <a:ext cx="6665016" cy="2352270"/>
            <a:chOff x="1219200" y="3380455"/>
            <a:chExt cx="8886687" cy="2352154"/>
          </a:xfrm>
        </p:grpSpPr>
        <p:sp>
          <p:nvSpPr>
            <p:cNvPr id="6" name="Trapèze 5"/>
            <p:cNvSpPr/>
            <p:nvPr/>
          </p:nvSpPr>
          <p:spPr>
            <a:xfrm rot="16200000">
              <a:off x="1905028" y="3734387"/>
              <a:ext cx="1142944" cy="2514600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Trapèze 9"/>
            <p:cNvSpPr/>
            <p:nvPr/>
          </p:nvSpPr>
          <p:spPr>
            <a:xfrm rot="16200000">
              <a:off x="3009930" y="4839289"/>
              <a:ext cx="1219140" cy="228600"/>
            </a:xfrm>
            <a:prstGeom prst="trapezoi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33800" y="4686902"/>
              <a:ext cx="228600" cy="50956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" name="Connecteur droit 17"/>
            <p:cNvCxnSpPr>
              <a:stCxn id="13" idx="3"/>
            </p:cNvCxnSpPr>
            <p:nvPr/>
          </p:nvCxnSpPr>
          <p:spPr>
            <a:xfrm>
              <a:off x="3962400" y="4942478"/>
              <a:ext cx="1905000" cy="11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5867400" y="4344019"/>
              <a:ext cx="304800" cy="129533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8" name="Connecteur droit 47"/>
            <p:cNvCxnSpPr/>
            <p:nvPr/>
          </p:nvCxnSpPr>
          <p:spPr>
            <a:xfrm>
              <a:off x="4953000" y="4647217"/>
              <a:ext cx="914400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4953000" y="5332983"/>
              <a:ext cx="914400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4953000" y="5182178"/>
              <a:ext cx="914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4953000" y="4725001"/>
              <a:ext cx="914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4953000" y="5256787"/>
              <a:ext cx="914400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4953000" y="5028199"/>
              <a:ext cx="914400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4953000" y="4877393"/>
              <a:ext cx="914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/>
            <p:cNvSpPr txBox="1"/>
            <p:nvPr/>
          </p:nvSpPr>
          <p:spPr>
            <a:xfrm>
              <a:off x="5638800" y="3380455"/>
              <a:ext cx="1295400" cy="46164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000000"/>
                  </a:solidFill>
                </a:rPr>
                <a:t>1 O</a:t>
              </a:r>
              <a:r>
                <a:rPr lang="en-US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ptical </a:t>
              </a:r>
              <a:r>
                <a:rPr lang="en-US" sz="1200" b="1" dirty="0">
                  <a:solidFill>
                    <a:srgbClr val="000000"/>
                  </a:solidFill>
                </a:rPr>
                <a:t>L</a:t>
              </a:r>
              <a:r>
                <a:rPr lang="en-US" sz="1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ink</a:t>
              </a:r>
            </a:p>
          </p:txBody>
        </p:sp>
        <p:sp>
          <p:nvSpPr>
            <p:cNvPr id="36891" name="ZoneTexte 57"/>
            <p:cNvSpPr txBox="1">
              <a:spLocks noChangeArrowheads="1"/>
            </p:cNvSpPr>
            <p:nvPr/>
          </p:nvSpPr>
          <p:spPr bwMode="auto">
            <a:xfrm>
              <a:off x="5127486" y="3975410"/>
              <a:ext cx="1828800" cy="4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000" b="1" dirty="0"/>
                <a:t>D</a:t>
              </a:r>
              <a:r>
                <a:rPr lang="en-US" altLang="en-US" sz="1000" dirty="0">
                  <a:solidFill>
                    <a:srgbClr val="009900"/>
                  </a:solidFill>
                </a:rPr>
                <a:t>ata </a:t>
              </a:r>
              <a:r>
                <a:rPr lang="en-US" altLang="en-US" sz="1000" b="1" dirty="0">
                  <a:solidFill>
                    <a:srgbClr val="000000"/>
                  </a:solidFill>
                </a:rPr>
                <a:t>C</a:t>
              </a:r>
              <a:r>
                <a:rPr lang="en-US" altLang="en-US" sz="1000" dirty="0">
                  <a:solidFill>
                    <a:srgbClr val="009900"/>
                  </a:solidFill>
                </a:rPr>
                <a:t>oncentrator </a:t>
              </a:r>
              <a:r>
                <a:rPr lang="en-US" altLang="en-US" sz="1000" b="1" dirty="0">
                  <a:solidFill>
                    <a:srgbClr val="000000"/>
                  </a:solidFill>
                </a:rPr>
                <a:t>C</a:t>
              </a:r>
              <a:r>
                <a:rPr lang="en-US" altLang="en-US" sz="1000" dirty="0">
                  <a:solidFill>
                    <a:srgbClr val="009900"/>
                  </a:solidFill>
                </a:rPr>
                <a:t>ard</a:t>
              </a:r>
            </a:p>
          </p:txBody>
        </p:sp>
        <p:cxnSp>
          <p:nvCxnSpPr>
            <p:cNvPr id="60" name="Connecteur droit 59"/>
            <p:cNvCxnSpPr/>
            <p:nvPr/>
          </p:nvCxnSpPr>
          <p:spPr>
            <a:xfrm flipV="1">
              <a:off x="6172200" y="4801196"/>
              <a:ext cx="3933687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6172199" y="5028199"/>
              <a:ext cx="39336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avec flèche 63"/>
            <p:cNvCxnSpPr/>
            <p:nvPr/>
          </p:nvCxnSpPr>
          <p:spPr>
            <a:xfrm flipH="1">
              <a:off x="5040797" y="3842126"/>
              <a:ext cx="696289" cy="11288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avec flèche 65"/>
            <p:cNvCxnSpPr/>
            <p:nvPr/>
          </p:nvCxnSpPr>
          <p:spPr>
            <a:xfrm>
              <a:off x="6753087" y="3842126"/>
              <a:ext cx="790713" cy="9590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896" name="ZoneTexte 66"/>
            <p:cNvSpPr txBox="1">
              <a:spLocks noChangeArrowheads="1"/>
            </p:cNvSpPr>
            <p:nvPr/>
          </p:nvSpPr>
          <p:spPr bwMode="auto">
            <a:xfrm>
              <a:off x="5105400" y="5486400"/>
              <a:ext cx="762000" cy="246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000" dirty="0"/>
                <a:t>18 </a:t>
              </a:r>
              <a:r>
                <a:rPr lang="en-US" altLang="en-US" sz="1000" dirty="0" smtClean="0"/>
                <a:t>OL</a:t>
              </a:r>
              <a:endParaRPr lang="en-US" altLang="en-US" sz="1000" dirty="0"/>
            </a:p>
          </p:txBody>
        </p:sp>
        <p:sp>
          <p:nvSpPr>
            <p:cNvPr id="36897" name="ZoneTexte 67"/>
            <p:cNvSpPr txBox="1">
              <a:spLocks noChangeArrowheads="1"/>
            </p:cNvSpPr>
            <p:nvPr/>
          </p:nvSpPr>
          <p:spPr bwMode="auto">
            <a:xfrm>
              <a:off x="6400800" y="5181599"/>
              <a:ext cx="747643" cy="246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000" dirty="0"/>
                <a:t>2 </a:t>
              </a:r>
              <a:r>
                <a:rPr lang="en-US" altLang="en-US" sz="1000" dirty="0" smtClean="0"/>
                <a:t>OL</a:t>
              </a:r>
              <a:endParaRPr lang="en-US" altLang="en-US" sz="1000" dirty="0"/>
            </a:p>
          </p:txBody>
        </p:sp>
        <p:sp>
          <p:nvSpPr>
            <p:cNvPr id="36898" name="ZoneTexte 68"/>
            <p:cNvSpPr txBox="1">
              <a:spLocks noChangeArrowheads="1"/>
            </p:cNvSpPr>
            <p:nvPr/>
          </p:nvSpPr>
          <p:spPr bwMode="auto">
            <a:xfrm>
              <a:off x="7391400" y="5105399"/>
              <a:ext cx="1764333" cy="4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000" dirty="0"/>
                <a:t>1 </a:t>
              </a:r>
              <a:r>
                <a:rPr lang="en-US" altLang="en-US" sz="1000" dirty="0" smtClean="0"/>
                <a:t>OL </a:t>
              </a:r>
              <a:r>
                <a:rPr lang="en-US" altLang="en-US" sz="1000" dirty="0"/>
                <a:t>for </a:t>
              </a:r>
              <a:r>
                <a:rPr lang="en-US" altLang="en-US" sz="1000" dirty="0" smtClean="0"/>
                <a:t>data</a:t>
              </a:r>
              <a:endParaRPr lang="en-US" altLang="en-US" sz="1000" dirty="0"/>
            </a:p>
            <a:p>
              <a:pPr eaLnBrk="1" hangingPunct="1"/>
              <a:r>
                <a:rPr lang="en-US" altLang="en-US" sz="1000" dirty="0"/>
                <a:t>1 </a:t>
              </a:r>
              <a:r>
                <a:rPr lang="en-US" altLang="en-US" sz="1000" dirty="0" smtClean="0"/>
                <a:t>OL for trigger</a:t>
              </a:r>
              <a:endParaRPr lang="en-US" altLang="en-US" sz="1000" dirty="0"/>
            </a:p>
          </p:txBody>
        </p:sp>
      </p:grpSp>
      <p:sp>
        <p:nvSpPr>
          <p:cNvPr id="72" name="Espace réservé du numéro de diapositive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fld id="{C5E37BF7-D81B-0642-AB5A-B91CBFCB301C}" type="slidenum">
              <a:rPr lang="en-US" altLang="en-US" sz="1200">
                <a:solidFill>
                  <a:srgbClr val="898989"/>
                </a:solidFill>
                <a:latin typeface="+mn-lt"/>
              </a:rPr>
              <a:pPr eaLnBrk="1" hangingPunct="1"/>
              <a:t>25</a:t>
            </a:fld>
            <a:endParaRPr lang="en-US" altLang="en-US" sz="1200" dirty="0">
              <a:solidFill>
                <a:srgbClr val="898989"/>
              </a:solidFill>
              <a:latin typeface="+mn-lt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3322155" y="3519733"/>
            <a:ext cx="772767" cy="105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343275" y="3519733"/>
            <a:ext cx="4970" cy="8160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31535" y="3108948"/>
            <a:ext cx="1212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HV cable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3905314" y="5858667"/>
            <a:ext cx="772767" cy="1054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3924715" y="4985214"/>
            <a:ext cx="3728" cy="8280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783517" y="5684545"/>
            <a:ext cx="17685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</a:rPr>
              <a:t>1 LV cable  </a:t>
            </a:r>
            <a:endParaRPr lang="en-US" dirty="0">
              <a:ln>
                <a:solidFill>
                  <a:srgbClr val="FFFF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8650" y="1173559"/>
            <a:ext cx="68952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1 GBT optical link per chamber to transmit data to one data concentrator card per station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Data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Concentrator Card: One card, common for one disk of 18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chambers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2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gas lines per 60° sector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12 gas flow cells per rack </a:t>
            </a:r>
            <a:endParaRPr lang="en-US" dirty="0" smtClean="0"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3994289" y="4028939"/>
            <a:ext cx="772767" cy="10545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953289" y="4040664"/>
            <a:ext cx="2484" cy="492958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657600" y="3505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Cooling (supply/return)</a:t>
            </a:r>
            <a:endParaRPr lang="en-US" sz="1400" dirty="0"/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3266724" y="5349655"/>
            <a:ext cx="765" cy="112388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3261587" y="6462993"/>
            <a:ext cx="772767" cy="1054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267200" y="6265074"/>
            <a:ext cx="29705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Gas Up layer (supply/return) 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96200" y="2514600"/>
            <a:ext cx="0" cy="4206875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48200" y="2438400"/>
            <a:ext cx="5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C00000"/>
                </a:solidFill>
              </a:rPr>
              <a:t>UXC</a:t>
            </a:r>
            <a:endParaRPr lang="en-GB" b="1" i="1" u="sng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49228" y="2438400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C00000"/>
                </a:solidFill>
              </a:rPr>
              <a:t>USC</a:t>
            </a:r>
            <a:endParaRPr lang="en-GB" b="1" i="1" u="sng" dirty="0">
              <a:solidFill>
                <a:srgbClr val="C0000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3419124" y="5502055"/>
            <a:ext cx="765" cy="112388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3413987" y="6615393"/>
            <a:ext cx="772767" cy="1054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268442" y="6417474"/>
            <a:ext cx="34277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Gas Down layer (supply/return) 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03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Websites\p\project-cms-rpc-endcap\RPC\UpscopeHighEta\RPCDevelopements\RE31and41\RE31\Drawings\YE3Boki07062016\YEP3IPSide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4378"/>
            <a:ext cx="9144000" cy="504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03982" y="5761593"/>
            <a:ext cx="160709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RPC Gas Rack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1052736"/>
            <a:ext cx="172819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Mini Cable Chains for HV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61592" y="177225"/>
            <a:ext cx="52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RE3 and RE4 </a:t>
            </a:r>
            <a:r>
              <a:rPr lang="en-GB" sz="3200" dirty="0" smtClean="0"/>
              <a:t> Services on YE3</a:t>
            </a:r>
            <a:endParaRPr lang="en-GB" sz="3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99592" y="1758009"/>
            <a:ext cx="1082914" cy="1267842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223265" y="4571709"/>
            <a:ext cx="632084" cy="76491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516216" y="4816058"/>
            <a:ext cx="775532" cy="917199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660232" y="1375901"/>
            <a:ext cx="360040" cy="1729933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1579" y="4507468"/>
            <a:ext cx="62168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DCC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152400" y="1096734"/>
            <a:ext cx="147434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Mini Cable Chains for HV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467600" y="3276600"/>
            <a:ext cx="79208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LV crates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982992" y="3581400"/>
            <a:ext cx="484608" cy="1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1000" y="3200400"/>
            <a:ext cx="92746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LV Easy crates</a:t>
            </a:r>
            <a:endParaRPr lang="en-GB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291515" y="3515755"/>
            <a:ext cx="443199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2514600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7030A0"/>
                </a:solidFill>
              </a:rPr>
              <a:t>Near Side</a:t>
            </a:r>
            <a:endParaRPr lang="en-GB" b="1" i="1" u="sng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86328" y="2514600"/>
            <a:ext cx="943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>
                <a:solidFill>
                  <a:srgbClr val="7030A0"/>
                </a:solidFill>
              </a:rPr>
              <a:t>F</a:t>
            </a:r>
            <a:r>
              <a:rPr lang="en-GB" b="1" i="1" u="sng" dirty="0" smtClean="0">
                <a:solidFill>
                  <a:srgbClr val="7030A0"/>
                </a:solidFill>
              </a:rPr>
              <a:t>ar Side</a:t>
            </a:r>
            <a:endParaRPr lang="en-GB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4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HV System for RE3/1 and RE4/1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090D-3CDB-4C2E-9224-4A0DB7D5F26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81400" y="1371600"/>
            <a:ext cx="32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HV power system will be based on CAEN EASY system: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SY4527 – 1 (using the existing endcap main frame)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A3485S - 2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A3512N – 6 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47800" y="4114800"/>
            <a:ext cx="0" cy="2057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47800" y="6172200"/>
            <a:ext cx="5867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315200" y="48006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29400" y="2438400"/>
            <a:ext cx="2615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 HV </a:t>
            </a:r>
            <a:r>
              <a:rPr lang="en-US" dirty="0" err="1" smtClean="0"/>
              <a:t>multiconductor</a:t>
            </a:r>
            <a:r>
              <a:rPr lang="en-US" dirty="0" smtClean="0"/>
              <a:t> cables per endcap</a:t>
            </a:r>
            <a:r>
              <a:rPr lang="en-US" dirty="0"/>
              <a:t>.</a:t>
            </a:r>
            <a:r>
              <a:rPr lang="en-US" dirty="0" smtClean="0"/>
              <a:t> Each with </a:t>
            </a:r>
            <a:r>
              <a:rPr lang="en-US" dirty="0"/>
              <a:t>2</a:t>
            </a:r>
            <a:r>
              <a:rPr lang="en-US" dirty="0" smtClean="0"/>
              <a:t>0 HV channels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must go via the YE1’s main cable chains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28486" y="51435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term maintenance will be secured by CAEN-CERN contract. </a:t>
            </a:r>
          </a:p>
          <a:p>
            <a:r>
              <a:rPr lang="en-US" dirty="0" smtClean="0"/>
              <a:t>DCS software to be integrated in the RPC DCS. 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516058" y="914400"/>
            <a:ext cx="0" cy="403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67114" y="1251466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USC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125146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UXC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1752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A3485S </a:t>
            </a:r>
            <a:endParaRPr lang="en-GB" dirty="0"/>
          </a:p>
        </p:txBody>
      </p:sp>
      <p:pic>
        <p:nvPicPr>
          <p:cNvPr id="15" name="Picture 14" descr="1177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3188">
            <a:off x="835270" y="2021469"/>
            <a:ext cx="1828800" cy="937260"/>
          </a:xfrm>
          <a:prstGeom prst="rect">
            <a:avLst/>
          </a:prstGeom>
        </p:spPr>
      </p:pic>
      <p:pic>
        <p:nvPicPr>
          <p:cNvPr id="17" name="Picture 16" descr="874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895600"/>
            <a:ext cx="1822939" cy="1481138"/>
          </a:xfrm>
          <a:prstGeom prst="rect">
            <a:avLst/>
          </a:prstGeom>
        </p:spPr>
      </p:pic>
      <p:pic>
        <p:nvPicPr>
          <p:cNvPr id="19" name="Picture 18" descr="840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048000"/>
            <a:ext cx="563880" cy="1219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200" y="434340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A3512N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775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57200" y="1066800"/>
            <a:ext cx="4078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rgbClr val="000000"/>
                </a:solidFill>
              </a:rPr>
              <a:t>2 A3016 LV boards per tower to power the RE3/1 and RE4/1 chambers.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0000"/>
                </a:solidFill>
              </a:rPr>
              <a:t>6U for tower</a:t>
            </a:r>
            <a:endParaRPr lang="en-GB" sz="16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4880" y="178395"/>
            <a:ext cx="5316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LV </a:t>
            </a:r>
            <a:r>
              <a:rPr lang="en-US" sz="3200" dirty="0"/>
              <a:t>System for RE3/1 and RE4/1</a:t>
            </a:r>
            <a:endParaRPr lang="en-US" sz="30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7" descr="downloa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276600"/>
            <a:ext cx="2400300" cy="190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4200" y="3352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SY4527 with A1676A</a:t>
            </a:r>
            <a:endParaRPr lang="en-US" dirty="0"/>
          </a:p>
        </p:txBody>
      </p:sp>
      <p:pic>
        <p:nvPicPr>
          <p:cNvPr id="11" name="Picture 10" descr="endca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914400"/>
            <a:ext cx="350263" cy="2667000"/>
          </a:xfrm>
          <a:prstGeom prst="rect">
            <a:avLst/>
          </a:prstGeom>
        </p:spPr>
      </p:pic>
      <p:pic>
        <p:nvPicPr>
          <p:cNvPr id="12" name="Picture 11" descr="1177_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3188">
            <a:off x="6248400" y="5105400"/>
            <a:ext cx="1828800" cy="93726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648200" y="990600"/>
            <a:ext cx="0" cy="4800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874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3886200"/>
            <a:ext cx="1822939" cy="14811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09800" y="2209800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81600" y="19812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UXC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990600" y="6477000"/>
            <a:ext cx="571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705600" y="6096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239000" y="2514600"/>
            <a:ext cx="0" cy="1219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010400" y="25146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90600" y="5105400"/>
            <a:ext cx="0" cy="1371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295400" y="5105400"/>
            <a:ext cx="0" cy="10668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543800" y="3200400"/>
            <a:ext cx="125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EASY3000</a:t>
            </a:r>
          </a:p>
          <a:p>
            <a:r>
              <a:rPr lang="en-US" dirty="0"/>
              <a:t>w</a:t>
            </a:r>
            <a:r>
              <a:rPr lang="en-US" dirty="0" smtClean="0"/>
              <a:t>ith A3016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239000" y="6096000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A3486S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1295400" y="6172200"/>
            <a:ext cx="46482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943600" y="61722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0" y="6488668"/>
            <a:ext cx="1931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48V Service power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981200" y="5638800"/>
            <a:ext cx="246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50p Communication bus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02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934200" cy="107929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RE3/1 and RE4/1 Gas and Cooling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3453" y="1224249"/>
            <a:ext cx="5011216" cy="372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119188" y="4579203"/>
            <a:ext cx="914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Distribution rack for RE3/1 and RE4/1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438400"/>
            <a:ext cx="27503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RE3/1 </a:t>
            </a:r>
            <a:r>
              <a:rPr lang="pt-BR" dirty="0"/>
              <a:t>&amp;</a:t>
            </a:r>
            <a:r>
              <a:rPr lang="pt-BR" dirty="0" smtClean="0"/>
              <a:t> RE4/1 Gas mixture</a:t>
            </a:r>
            <a:br>
              <a:rPr lang="pt-BR" dirty="0" smtClean="0"/>
            </a:br>
            <a:r>
              <a:rPr lang="pt-BR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C2H2F4 95.2% 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iso-C4H10 4.5% 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SF6 0.3% 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dirty="0" smtClean="0"/>
              <a:t>40% humidification</a:t>
            </a:r>
            <a:endParaRPr lang="pt-BR" dirty="0" smtClean="0"/>
          </a:p>
          <a:p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3633369"/>
              </p:ext>
            </p:extLst>
          </p:nvPr>
        </p:nvGraphicFramePr>
        <p:xfrm>
          <a:off x="304800" y="5029200"/>
          <a:ext cx="62484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066800"/>
                <a:gridCol w="2247900"/>
                <a:gridCol w="1562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 Chamber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 Disk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 in the </a:t>
                      </a:r>
                      <a:r>
                        <a:rPr lang="en-US" dirty="0" smtClean="0"/>
                        <a:t>UXC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Racks per disk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Power per Disk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53W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1.9kW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1.6kW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3.6kW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76200" y="1295399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We will u</a:t>
            </a:r>
            <a:r>
              <a:rPr lang="en-GB" dirty="0"/>
              <a:t>se the present CMS RPC gas mixture . Installation of gas pipes to be made on the disk surface.</a:t>
            </a: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4507468"/>
            <a:ext cx="187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7030A0"/>
                </a:solidFill>
              </a:rPr>
              <a:t>Cooling estimates</a:t>
            </a:r>
            <a:endParaRPr lang="en-GB" b="1" i="1" u="sng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1600200"/>
            <a:ext cx="76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  C2H2F4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1828800"/>
            <a:ext cx="5998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C4H10</a:t>
            </a:r>
            <a:endParaRPr lang="en-US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3962400" y="2068324"/>
            <a:ext cx="533400" cy="4462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/>
              <a:t>SF6</a:t>
            </a:r>
          </a:p>
          <a:p>
            <a:endParaRPr lang="en-US" sz="1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95800" y="1613356"/>
            <a:ext cx="38100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95.2</a:t>
            </a:r>
            <a:endParaRPr lang="en-US" sz="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95800" y="1841956"/>
            <a:ext cx="38100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4.5</a:t>
            </a:r>
            <a:endParaRPr lang="en-US" sz="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95800" y="2070556"/>
            <a:ext cx="38100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0.3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xmlns="" val="273327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GE2/1 Envelope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22361"/>
            <a:ext cx="8739414" cy="547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RE3/1 and RE4/1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6928531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57400" y="4343400"/>
            <a:ext cx="6934200" cy="304800"/>
          </a:xfrm>
          <a:prstGeom prst="rect">
            <a:avLst/>
          </a:prstGeom>
          <a:solidFill>
            <a:srgbClr val="FFC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3048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Services Installation during LS2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2"/>
            <a:endCxn id="6" idx="1"/>
          </p:cNvCxnSpPr>
          <p:nvPr/>
        </p:nvCxnSpPr>
        <p:spPr>
          <a:xfrm>
            <a:off x="1028700" y="3694331"/>
            <a:ext cx="1028700" cy="8014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057400" y="4648200"/>
            <a:ext cx="6934200" cy="152400"/>
          </a:xfrm>
          <a:prstGeom prst="rect">
            <a:avLst/>
          </a:prstGeom>
          <a:solidFill>
            <a:srgbClr val="FFC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143000" y="4724400"/>
            <a:ext cx="91440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057400" y="5105400"/>
            <a:ext cx="6934200" cy="152400"/>
          </a:xfrm>
          <a:prstGeom prst="rect">
            <a:avLst/>
          </a:prstGeom>
          <a:solidFill>
            <a:srgbClr val="FFC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4876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Ready for installation Endcap2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114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Ready for installation Endcap1</a:t>
            </a:r>
            <a:endParaRPr lang="en-US" dirty="0"/>
          </a:p>
        </p:txBody>
      </p:sp>
      <p:cxnSp>
        <p:nvCxnSpPr>
          <p:cNvPr id="21" name="Straight Arrow Connector 20"/>
          <p:cNvCxnSpPr>
            <a:endCxn id="16" idx="3"/>
          </p:cNvCxnSpPr>
          <p:nvPr/>
        </p:nvCxnSpPr>
        <p:spPr>
          <a:xfrm>
            <a:off x="1143000" y="5181600"/>
            <a:ext cx="914400" cy="183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7631789"/>
              </p:ext>
            </p:extLst>
          </p:nvPr>
        </p:nvGraphicFramePr>
        <p:xfrm>
          <a:off x="381000" y="1295400"/>
          <a:ext cx="8381999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679"/>
                <a:gridCol w="1874856"/>
                <a:gridCol w="988007"/>
                <a:gridCol w="1502458"/>
                <a:gridCol w="1524000"/>
                <a:gridCol w="15239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Sub-system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Power</a:t>
                      </a:r>
                      <a:r>
                        <a:rPr lang="en-GB" baseline="0" smtClean="0"/>
                        <a:t> </a:t>
                      </a:r>
                      <a:r>
                        <a:rPr lang="en-GB" baseline="0" dirty="0" smtClean="0"/>
                        <a:t>System Component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Total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Quantity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Length/Diam.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[m/mm]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Service Installation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Duration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Installation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LS2 Period</a:t>
                      </a:r>
                      <a:endParaRPr lang="en-GB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RPC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HV Umbilical cables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~90/40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 weeks per end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RE+: W16-17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RE-:</a:t>
                      </a:r>
                      <a:r>
                        <a:rPr lang="en-GB" baseline="0" dirty="0" smtClean="0"/>
                        <a:t>  W47-48</a:t>
                      </a:r>
                      <a:endParaRPr lang="en-GB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RPC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Gas copper pipes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~110/12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 week per end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RE+: W17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RE-:</a:t>
                      </a:r>
                      <a:r>
                        <a:rPr lang="en-GB" baseline="0" dirty="0" smtClean="0"/>
                        <a:t>  W48</a:t>
                      </a:r>
                      <a:endParaRPr lang="en-GB" dirty="0" smtClean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GE2/1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HV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72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~100/10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r>
                        <a:rPr lang="en-GB" baseline="0" dirty="0" smtClean="0"/>
                        <a:t> week per end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GE+2/1:</a:t>
                      </a:r>
                      <a:r>
                        <a:rPr lang="en-GB" baseline="0" dirty="0" smtClean="0"/>
                        <a:t> W16</a:t>
                      </a:r>
                    </a:p>
                    <a:p>
                      <a:pPr algn="ctr"/>
                      <a:r>
                        <a:rPr lang="en-GB" baseline="0" dirty="0" smtClean="0"/>
                        <a:t>GE-2/1: W25</a:t>
                      </a:r>
                      <a:endParaRPr lang="en-GB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GE2/1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Optical Fibres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1872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~80/40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r>
                        <a:rPr lang="en-GB" baseline="0" dirty="0" smtClean="0"/>
                        <a:t> weeks per end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GE+2/1:</a:t>
                      </a:r>
                      <a:r>
                        <a:rPr lang="en-GB" baseline="0" dirty="0" smtClean="0"/>
                        <a:t> W16</a:t>
                      </a:r>
                    </a:p>
                    <a:p>
                      <a:pPr algn="ctr"/>
                      <a:r>
                        <a:rPr lang="en-GB" baseline="0" dirty="0" smtClean="0"/>
                        <a:t>GE-2/1: W25</a:t>
                      </a:r>
                      <a:endParaRPr lang="en-GB" dirty="0" smtClean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GE2/1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DCS, Alignment, </a:t>
                      </a:r>
                      <a:r>
                        <a:rPr lang="en-GB" dirty="0" err="1" smtClean="0"/>
                        <a:t>Tempar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~100/10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 week per end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GE+2/1:</a:t>
                      </a:r>
                      <a:r>
                        <a:rPr lang="en-GB" baseline="0" dirty="0" smtClean="0"/>
                        <a:t> W16</a:t>
                      </a:r>
                    </a:p>
                    <a:p>
                      <a:pPr algn="ctr"/>
                      <a:r>
                        <a:rPr lang="en-GB" baseline="0" dirty="0" smtClean="0"/>
                        <a:t>GE-2/1: W25</a:t>
                      </a:r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GE2/1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Gas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~110/12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 weeks per end</a:t>
                      </a:r>
                      <a:endParaRPr lang="en-GB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GE+2/1:</a:t>
                      </a:r>
                      <a:r>
                        <a:rPr lang="en-GB" baseline="0" dirty="0" smtClean="0"/>
                        <a:t> W16</a:t>
                      </a:r>
                    </a:p>
                    <a:p>
                      <a:pPr algn="ctr"/>
                      <a:r>
                        <a:rPr lang="en-GB" baseline="0" dirty="0" smtClean="0"/>
                        <a:t>GE-2/1: W25</a:t>
                      </a:r>
                      <a:endParaRPr lang="en-GB" dirty="0" smtClean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17722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7030A0"/>
                </a:solidFill>
              </a:rPr>
              <a:t>USC – UXC new station services summary</a:t>
            </a:r>
            <a:endParaRPr lang="en-GB" sz="3200" b="1" i="1" u="sng" dirty="0">
              <a:solidFill>
                <a:srgbClr val="7030A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1696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0030755"/>
              </p:ext>
            </p:extLst>
          </p:nvPr>
        </p:nvGraphicFramePr>
        <p:xfrm>
          <a:off x="533400" y="914400"/>
          <a:ext cx="8153401" cy="5715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139"/>
                <a:gridCol w="1924232"/>
                <a:gridCol w="968021"/>
                <a:gridCol w="1404807"/>
                <a:gridCol w="1428420"/>
                <a:gridCol w="1648782"/>
              </a:tblGrid>
              <a:tr h="89393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Sub-system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Power</a:t>
                      </a:r>
                      <a:r>
                        <a:rPr lang="en-GB" sz="1600" baseline="0" dirty="0" smtClean="0"/>
                        <a:t> System Component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Total</a:t>
                      </a:r>
                      <a:br>
                        <a:rPr lang="en-GB" sz="1600" dirty="0" smtClean="0"/>
                      </a:br>
                      <a:r>
                        <a:rPr lang="en-GB" sz="1600" dirty="0" smtClean="0"/>
                        <a:t>Quantity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Length/Diam.</a:t>
                      </a:r>
                      <a:br>
                        <a:rPr lang="en-GB" sz="1600" dirty="0" smtClean="0"/>
                      </a:br>
                      <a:r>
                        <a:rPr lang="en-GB" sz="1600" dirty="0" smtClean="0"/>
                        <a:t>[m/mm]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Service Installation</a:t>
                      </a:r>
                      <a:br>
                        <a:rPr lang="en-GB" sz="1600" dirty="0" smtClean="0"/>
                      </a:br>
                      <a:r>
                        <a:rPr lang="en-GB" sz="1600" dirty="0" smtClean="0"/>
                        <a:t>Duration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smtClean="0"/>
                        <a:t>Installation</a:t>
                      </a:r>
                      <a:r>
                        <a:rPr lang="en-GB" sz="1600" dirty="0" smtClean="0"/>
                        <a:t/>
                      </a:r>
                      <a:br>
                        <a:rPr lang="en-GB" sz="1600" dirty="0" smtClean="0"/>
                      </a:br>
                      <a:r>
                        <a:rPr lang="en-GB" sz="1600" dirty="0" smtClean="0"/>
                        <a:t>LS2 Period</a:t>
                      </a:r>
                      <a:endParaRPr lang="en-GB" sz="1600" dirty="0"/>
                    </a:p>
                  </a:txBody>
                  <a:tcPr marL="68580" marR="68580"/>
                </a:tc>
              </a:tr>
              <a:tr h="89393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RPC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HV</a:t>
                      </a:r>
                      <a:r>
                        <a:rPr lang="en-GB" sz="1600" baseline="0" dirty="0" smtClean="0"/>
                        <a:t> power </a:t>
                      </a:r>
                      <a:r>
                        <a:rPr lang="en-GB" sz="1600" dirty="0" smtClean="0"/>
                        <a:t>cables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72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~30/6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 weeks per end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RE+: W18-19</a:t>
                      </a:r>
                      <a:br>
                        <a:rPr lang="en-GB" sz="1600" dirty="0" smtClean="0"/>
                      </a:br>
                      <a:r>
                        <a:rPr lang="en-GB" sz="1600" dirty="0" smtClean="0"/>
                        <a:t>RE-:</a:t>
                      </a:r>
                      <a:r>
                        <a:rPr lang="en-GB" sz="1600" baseline="0" dirty="0" smtClean="0"/>
                        <a:t>  W49-50</a:t>
                      </a:r>
                      <a:endParaRPr lang="en-GB" sz="1600" dirty="0"/>
                    </a:p>
                  </a:txBody>
                  <a:tcPr marL="68580" marR="68580"/>
                </a:tc>
              </a:tr>
              <a:tr h="48134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RPC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LV power cables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72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~15/10</a:t>
                      </a:r>
                      <a:endParaRPr lang="en-GB" sz="1600" dirty="0"/>
                    </a:p>
                  </a:txBody>
                  <a:tcPr marL="68580" marR="68580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 week per station &amp; end</a:t>
                      </a:r>
                      <a:endParaRPr lang="en-GB" sz="1600" dirty="0"/>
                    </a:p>
                  </a:txBody>
                  <a:tcPr marL="68580" marR="68580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RE+3/1: W51</a:t>
                      </a:r>
                    </a:p>
                    <a:p>
                      <a:pPr algn="ctr"/>
                      <a:r>
                        <a:rPr lang="en-GB" sz="1600" dirty="0" smtClean="0"/>
                        <a:t>RE+4/1: W57</a:t>
                      </a:r>
                    </a:p>
                    <a:p>
                      <a:pPr algn="ctr"/>
                      <a:r>
                        <a:rPr lang="en-GB" sz="1600" dirty="0" smtClean="0"/>
                        <a:t>RE-3/1:  W38</a:t>
                      </a:r>
                    </a:p>
                    <a:p>
                      <a:pPr algn="ctr"/>
                      <a:r>
                        <a:rPr lang="en-GB" sz="1600" dirty="0" smtClean="0"/>
                        <a:t>RE-4/1:  W44</a:t>
                      </a:r>
                      <a:endParaRPr lang="en-GB" sz="1600" dirty="0"/>
                    </a:p>
                  </a:txBody>
                  <a:tcPr marL="68580" marR="68580"/>
                </a:tc>
              </a:tr>
              <a:tr h="27887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RPC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DCS cables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72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~15/5</a:t>
                      </a:r>
                      <a:endParaRPr lang="en-GB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5887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RPC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LVDS signal cables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1440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~15/10</a:t>
                      </a:r>
                      <a:endParaRPr lang="en-GB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8134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RPC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Supply</a:t>
                      </a:r>
                      <a:r>
                        <a:rPr lang="en-GB" sz="1600" baseline="0" dirty="0" smtClean="0"/>
                        <a:t> Gas copper pipes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24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~20/6</a:t>
                      </a:r>
                      <a:endParaRPr lang="en-GB" sz="1600" dirty="0"/>
                    </a:p>
                  </a:txBody>
                  <a:tcPr marL="68580" marR="6858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/>
                      </a:r>
                      <a:br>
                        <a:rPr lang="en-GB" sz="1600" dirty="0" smtClean="0"/>
                      </a:br>
                      <a:r>
                        <a:rPr lang="en-GB" sz="1600" dirty="0" smtClean="0"/>
                        <a:t>1 week per station &amp;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end</a:t>
                      </a:r>
                      <a:endParaRPr lang="en-GB" sz="1600" dirty="0"/>
                    </a:p>
                  </a:txBody>
                  <a:tcPr marL="68580" marR="6858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RE+3/1: W50</a:t>
                      </a:r>
                    </a:p>
                    <a:p>
                      <a:pPr algn="ctr"/>
                      <a:r>
                        <a:rPr lang="en-GB" sz="1600" dirty="0" smtClean="0"/>
                        <a:t>RE+4/1: W39-40</a:t>
                      </a:r>
                    </a:p>
                    <a:p>
                      <a:pPr algn="ctr"/>
                      <a:r>
                        <a:rPr lang="en-GB" sz="1600" dirty="0" smtClean="0"/>
                        <a:t>RE-3/1:  W37</a:t>
                      </a:r>
                    </a:p>
                    <a:p>
                      <a:pPr algn="ctr"/>
                      <a:r>
                        <a:rPr lang="en-GB" sz="1600" dirty="0" smtClean="0"/>
                        <a:t>RE-4/1:  W20-21</a:t>
                      </a:r>
                    </a:p>
                  </a:txBody>
                  <a:tcPr marL="68580" marR="68580"/>
                </a:tc>
              </a:tr>
              <a:tr h="1237755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RPC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Return Gas copper pipes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24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~20/8</a:t>
                      </a:r>
                      <a:endParaRPr lang="en-GB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</a:tr>
              <a:tr h="27887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RPC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Cooling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36</a:t>
                      </a:r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 smtClean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48318" y="77272"/>
            <a:ext cx="3562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u="sng" dirty="0" smtClean="0">
                <a:solidFill>
                  <a:srgbClr val="7030A0"/>
                </a:solidFill>
              </a:rPr>
              <a:t>RPC UXC Services</a:t>
            </a:r>
            <a:endParaRPr lang="en-GB" sz="3200" b="1" i="1" u="sng" dirty="0">
              <a:solidFill>
                <a:srgbClr val="7030A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F3935D-5FDA-46FA-8147-41B921A1D12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7280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172200" cy="533400"/>
          </a:xfrm>
        </p:spPr>
        <p:txBody>
          <a:bodyPr>
            <a:normAutofit fontScale="90000"/>
          </a:bodyPr>
          <a:lstStyle/>
          <a:p>
            <a:r>
              <a:rPr lang="en-GB" sz="3200" b="1" i="1" u="sng" dirty="0" smtClean="0">
                <a:solidFill>
                  <a:srgbClr val="7030A0"/>
                </a:solidFill>
              </a:rPr>
              <a:t>GE2/1 UXC Services</a:t>
            </a:r>
            <a:endParaRPr lang="en-GB" sz="3200" b="1" i="1" u="sng" dirty="0">
              <a:solidFill>
                <a:srgbClr val="7030A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95269"/>
              </p:ext>
            </p:extLst>
          </p:nvPr>
        </p:nvGraphicFramePr>
        <p:xfrm>
          <a:off x="304800" y="914400"/>
          <a:ext cx="8686798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798"/>
                <a:gridCol w="1600200"/>
                <a:gridCol w="1371600"/>
                <a:gridCol w="2895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Services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GE2/1</a:t>
                      </a:r>
                      <a:r>
                        <a:rPr lang="en-US" sz="1600" baseline="0" dirty="0" smtClean="0"/>
                        <a:t> Chamber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GE2/1 Super-Chamber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Per </a:t>
                      </a:r>
                      <a:r>
                        <a:rPr lang="en-US" sz="1600" dirty="0" err="1" smtClean="0"/>
                        <a:t>Endcap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Installation</a:t>
                      </a:r>
                      <a:br>
                        <a:rPr lang="en-GB" sz="1600" dirty="0" smtClean="0"/>
                      </a:br>
                      <a:r>
                        <a:rPr lang="en-GB" sz="1600" dirty="0" smtClean="0"/>
                        <a:t>LS2 Period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cable of 32 conductors inside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 cables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36</a:t>
                      </a:r>
                      <a:r>
                        <a:rPr lang="en-US" sz="1600" baseline="0" dirty="0" smtClean="0"/>
                        <a:t> cables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GE+2/1:</a:t>
                      </a:r>
                      <a:r>
                        <a:rPr lang="en-GB" sz="1600" baseline="0" dirty="0" smtClean="0"/>
                        <a:t> W16</a:t>
                      </a:r>
                    </a:p>
                    <a:p>
                      <a:pPr algn="ctr"/>
                      <a:r>
                        <a:rPr lang="en-GB" sz="1600" baseline="0" dirty="0" smtClean="0"/>
                        <a:t>GE-2/1: W25</a:t>
                      </a:r>
                      <a:endParaRPr lang="en-GB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9296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Up to the Periphery of the YE1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cable of 4 conductors inside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GE+2/1:</a:t>
                      </a:r>
                      <a:r>
                        <a:rPr lang="en-GB" sz="1600" baseline="0" dirty="0" smtClean="0"/>
                        <a:t> W16</a:t>
                      </a:r>
                    </a:p>
                    <a:p>
                      <a:pPr algn="ctr"/>
                      <a:r>
                        <a:rPr lang="en-GB" sz="1600" baseline="0" dirty="0" smtClean="0"/>
                        <a:t>GE-2/1: W25</a:t>
                      </a:r>
                      <a:endParaRPr lang="en-GB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Fibers to UXC</a:t>
                      </a:r>
                      <a:r>
                        <a:rPr lang="en-US" sz="1600" baseline="0" dirty="0" smtClean="0"/>
                        <a:t> pp – toward USC S2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936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GE+2/1:</a:t>
                      </a:r>
                      <a:r>
                        <a:rPr lang="en-GB" sz="1600" baseline="0" dirty="0" smtClean="0"/>
                        <a:t> W16</a:t>
                      </a:r>
                    </a:p>
                    <a:p>
                      <a:pPr algn="ctr"/>
                      <a:r>
                        <a:rPr lang="en-GB" sz="1600" baseline="0" dirty="0" smtClean="0"/>
                        <a:t>GE-2/1: W25</a:t>
                      </a:r>
                      <a:endParaRPr lang="en-GB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Fibers to ME2/1 TMB.</a:t>
                      </a:r>
                      <a:r>
                        <a:rPr lang="en-US" sz="1600" baseline="0" dirty="0" smtClean="0"/>
                        <a:t> Vie the </a:t>
                      </a:r>
                      <a:r>
                        <a:rPr lang="en-US" sz="1600" baseline="0" dirty="0" err="1" smtClean="0"/>
                        <a:t>miniCC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GE+2/1:</a:t>
                      </a:r>
                      <a:r>
                        <a:rPr lang="en-GB" sz="1600" baseline="0" dirty="0" smtClean="0"/>
                        <a:t> W16</a:t>
                      </a:r>
                    </a:p>
                    <a:p>
                      <a:pPr algn="ctr"/>
                      <a:r>
                        <a:rPr lang="en-GB" sz="1600" baseline="0" dirty="0" smtClean="0"/>
                        <a:t>GE-2/1: W25</a:t>
                      </a:r>
                      <a:endParaRPr lang="en-GB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Daisy chain with 3 chambers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 pipes</a:t>
                      </a:r>
                    </a:p>
                    <a:p>
                      <a:r>
                        <a:rPr lang="en-US" sz="1600" dirty="0" smtClean="0"/>
                        <a:t>12 supply and 12 return Copper pipes 8 mm external diameter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GE+2/1:</a:t>
                      </a:r>
                      <a:r>
                        <a:rPr lang="en-GB" sz="1600" baseline="0" dirty="0" smtClean="0"/>
                        <a:t> W16</a:t>
                      </a:r>
                    </a:p>
                    <a:p>
                      <a:pPr algn="ctr"/>
                      <a:r>
                        <a:rPr lang="en-GB" sz="1600" baseline="0" dirty="0" smtClean="0"/>
                        <a:t>GE-2/1: W25</a:t>
                      </a:r>
                      <a:endParaRPr lang="en-GB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Cooling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36 pipes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GE+2/1:</a:t>
                      </a:r>
                      <a:r>
                        <a:rPr lang="en-GB" sz="1600" baseline="0" dirty="0" smtClean="0"/>
                        <a:t> W16</a:t>
                      </a:r>
                    </a:p>
                    <a:p>
                      <a:pPr algn="ctr"/>
                      <a:r>
                        <a:rPr lang="en-GB" sz="1600" baseline="0" dirty="0" smtClean="0"/>
                        <a:t>GE-2/1: W25</a:t>
                      </a:r>
                      <a:endParaRPr lang="en-GB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F3935D-5FDA-46FA-8147-41B921A1D12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5035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Times New Roman"/>
                <a:cs typeface="Times New Roman"/>
              </a:rPr>
              <a:t>The services needed for the new stations are defined. </a:t>
            </a:r>
          </a:p>
          <a:p>
            <a:r>
              <a:rPr lang="en-GB" dirty="0" smtClean="0">
                <a:latin typeface="Times New Roman"/>
                <a:cs typeface="Times New Roman"/>
              </a:rPr>
              <a:t>Services will </a:t>
            </a:r>
            <a:r>
              <a:rPr lang="en-GB" dirty="0">
                <a:latin typeface="Times New Roman"/>
                <a:cs typeface="Times New Roman"/>
              </a:rPr>
              <a:t>be installed </a:t>
            </a:r>
            <a:r>
              <a:rPr lang="en-GB" dirty="0" smtClean="0">
                <a:latin typeface="Times New Roman"/>
                <a:cs typeface="Times New Roman"/>
              </a:rPr>
              <a:t>before and during LS2</a:t>
            </a:r>
          </a:p>
          <a:p>
            <a:r>
              <a:rPr lang="en-GB" dirty="0" smtClean="0">
                <a:latin typeface="Times New Roman"/>
                <a:cs typeface="Times New Roman"/>
              </a:rPr>
              <a:t>Chambers will be installed during YETS </a:t>
            </a:r>
            <a:r>
              <a:rPr lang="en-GB" dirty="0">
                <a:latin typeface="Times New Roman"/>
                <a:cs typeface="Times New Roman"/>
              </a:rPr>
              <a:t>before </a:t>
            </a:r>
            <a:r>
              <a:rPr lang="en-GB" dirty="0" smtClean="0">
                <a:latin typeface="Times New Roman"/>
                <a:cs typeface="Times New Roman"/>
              </a:rPr>
              <a:t>LS3. </a:t>
            </a:r>
            <a:endParaRPr lang="en-GB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GB" dirty="0" smtClean="0">
              <a:latin typeface="Times New Roman"/>
              <a:cs typeface="Times New Roman"/>
            </a:endParaRPr>
          </a:p>
          <a:p>
            <a:endParaRPr lang="en-GB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37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GE2/1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BEC6-5943-40CC-A53B-DEBF4DC3A6D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oreach-2006-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3829050" cy="510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0" y="990600"/>
            <a:ext cx="533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GE2/1 will be mounted on the back of YE1, station 2. It will be installed layer by layer in order to form the super-chamber configuration</a:t>
            </a:r>
          </a:p>
          <a:p>
            <a:endParaRPr lang="en-US" dirty="0" smtClean="0"/>
          </a:p>
          <a:p>
            <a:r>
              <a:rPr lang="en-US" dirty="0" smtClean="0"/>
              <a:t>Thus all the services should be installed on YE1 to secure minimum length, and avoid the usage of the YE1-YE2 mini cable chains. LS2 is the best moment for the GE2/1 services installation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86200" y="3276600"/>
          <a:ext cx="4648200" cy="3139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743"/>
                <a:gridCol w="3660457"/>
              </a:tblGrid>
              <a:tr h="350333">
                <a:tc>
                  <a:txBody>
                    <a:bodyPr/>
                    <a:lstStyle/>
                    <a:p>
                      <a:r>
                        <a:rPr lang="en-US" dirty="0" smtClean="0"/>
                        <a:t>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 GE2/1 Single Chamber</a:t>
                      </a:r>
                      <a:endParaRPr lang="en-US" dirty="0"/>
                    </a:p>
                  </a:txBody>
                  <a:tcPr/>
                </a:tc>
              </a:tr>
              <a:tr h="60468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5V,</a:t>
                      </a:r>
                      <a:r>
                        <a:rPr lang="en-US" sz="1600" baseline="0" dirty="0" smtClean="0"/>
                        <a:t> ~15A – Based on the usage of the FEAST DCDC converters</a:t>
                      </a:r>
                      <a:endParaRPr lang="en-US" sz="1600" dirty="0"/>
                    </a:p>
                  </a:txBody>
                  <a:tcPr/>
                </a:tc>
              </a:tr>
              <a:tr h="8638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 channels.</a:t>
                      </a:r>
                      <a:r>
                        <a:rPr lang="en-US" sz="1600" baseline="0" dirty="0" smtClean="0"/>
                        <a:t> Divided by 4 groups of 8. Maximum potential is -4kV on the drift electrodes.</a:t>
                      </a:r>
                      <a:endParaRPr lang="en-US" sz="1600" dirty="0"/>
                    </a:p>
                  </a:txBody>
                  <a:tcPr/>
                </a:tc>
              </a:tr>
              <a:tr h="3503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Fibers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 to USC plus</a:t>
                      </a:r>
                      <a:r>
                        <a:rPr lang="en-US" sz="1600" baseline="0" dirty="0" smtClean="0"/>
                        <a:t> 8 to SCS ME2/1 TMB</a:t>
                      </a:r>
                      <a:endParaRPr lang="en-US" sz="1600" dirty="0"/>
                    </a:p>
                  </a:txBody>
                  <a:tcPr/>
                </a:tc>
              </a:tr>
              <a:tr h="3503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ArCO2 70-30% with</a:t>
                      </a:r>
                      <a:r>
                        <a:rPr lang="en-US" sz="1600" baseline="0" dirty="0" smtClean="0"/>
                        <a:t> flow 1l/h</a:t>
                      </a:r>
                      <a:endParaRPr lang="en-US" sz="1600" dirty="0"/>
                    </a:p>
                  </a:txBody>
                  <a:tcPr/>
                </a:tc>
              </a:tr>
              <a:tr h="60468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Cooling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Water of 18C with speed of 2l/min, </a:t>
                      </a:r>
                      <a:r>
                        <a:rPr lang="el-GR" sz="1600" dirty="0" smtClean="0"/>
                        <a:t>Δ</a:t>
                      </a:r>
                      <a:r>
                        <a:rPr lang="en-US" sz="1600" dirty="0" smtClean="0"/>
                        <a:t>t of</a:t>
                      </a:r>
                      <a:r>
                        <a:rPr lang="en-US" sz="1600" baseline="0" dirty="0" smtClean="0"/>
                        <a:t> GE2/1 is ~2C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GE2/1 Single Chamber </a:t>
            </a:r>
            <a:r>
              <a:rPr lang="en-US" dirty="0" smtClean="0"/>
              <a:t>Services</a:t>
            </a:r>
            <a:endParaRPr lang="en-US" dirty="0"/>
          </a:p>
        </p:txBody>
      </p:sp>
      <p:pic>
        <p:nvPicPr>
          <p:cNvPr id="4" name="Picture 3" descr="2. 1+foils (light blue=active area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44" y="2066240"/>
            <a:ext cx="5227170" cy="3627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724400"/>
            <a:ext cx="104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 VFAT3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4953000"/>
            <a:ext cx="104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 VFAT3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5181600"/>
            <a:ext cx="104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 VFAT3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35814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7400" y="35814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OH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52800" y="35814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95800" y="35814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5334000"/>
            <a:ext cx="104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VFAT3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990600" y="1981200"/>
            <a:ext cx="63246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38200" y="1676400"/>
            <a:ext cx="6477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800600" y="1981200"/>
            <a:ext cx="0" cy="3810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505200" y="1981200"/>
            <a:ext cx="0" cy="6096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362200" y="1981200"/>
            <a:ext cx="0" cy="838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990600" y="1981200"/>
            <a:ext cx="0" cy="10668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38200" y="1676400"/>
            <a:ext cx="0" cy="1371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33600" y="1676400"/>
            <a:ext cx="0" cy="1143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352800" y="1676400"/>
            <a:ext cx="0" cy="914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48200" y="1676400"/>
            <a:ext cx="0" cy="685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334000" y="1295400"/>
            <a:ext cx="267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HV Multi-conductor cable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334000" y="1676400"/>
            <a:ext cx="357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LV Cable from the PS to FEAST DCDC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1143000" y="3276600"/>
            <a:ext cx="61722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7239000" y="3124200"/>
            <a:ext cx="152400" cy="152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315200" y="3124200"/>
            <a:ext cx="152400" cy="152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7239000" y="3276600"/>
            <a:ext cx="83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715000" y="2209800"/>
            <a:ext cx="24851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 Fibers in total to USC</a:t>
            </a:r>
          </a:p>
          <a:p>
            <a:r>
              <a:rPr lang="en-US" dirty="0" smtClean="0"/>
              <a:t>	12 for Tracking</a:t>
            </a:r>
          </a:p>
          <a:p>
            <a:r>
              <a:rPr lang="en-US" dirty="0" smtClean="0"/>
              <a:t>	8 for Trigger </a:t>
            </a:r>
            <a:endParaRPr lang="en-US" dirty="0"/>
          </a:p>
        </p:txBody>
      </p:sp>
      <p:cxnSp>
        <p:nvCxnSpPr>
          <p:cNvPr id="53" name="Straight Connector 52"/>
          <p:cNvCxnSpPr>
            <a:endCxn id="8" idx="0"/>
          </p:cNvCxnSpPr>
          <p:nvPr/>
        </p:nvCxnSpPr>
        <p:spPr>
          <a:xfrm flipH="1">
            <a:off x="1104900" y="3352800"/>
            <a:ext cx="3810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2286000" y="3352800"/>
            <a:ext cx="3810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581400" y="3352800"/>
            <a:ext cx="3810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724400" y="3352800"/>
            <a:ext cx="3810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8077200" y="32766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486400" y="3962400"/>
            <a:ext cx="1752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7162800" y="3810000"/>
            <a:ext cx="152400" cy="152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70" idx="4"/>
          </p:cNvCxnSpPr>
          <p:nvPr/>
        </p:nvCxnSpPr>
        <p:spPr>
          <a:xfrm>
            <a:off x="7239000" y="39624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486400" y="3505200"/>
            <a:ext cx="2339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Fibers to ME2/1 TMB</a:t>
            </a:r>
            <a:endParaRPr lang="en-US" dirty="0"/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5486400" y="4724400"/>
            <a:ext cx="2057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791200" y="4343400"/>
            <a:ext cx="204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 (Supply Return)</a:t>
            </a:r>
            <a:endParaRPr lang="en-US" dirty="0"/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5486400" y="51816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791200" y="4876800"/>
            <a:ext cx="2399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Cooling (Supply Return)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457200" y="5791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Optohybrid</a:t>
            </a:r>
            <a:r>
              <a:rPr lang="en-US" dirty="0" smtClean="0"/>
              <a:t> (OH) board will be specially design for GE2/1 modules. Less bandwidth and VFATs per OH compare with the GE1/1. </a:t>
            </a:r>
            <a:endParaRPr lang="en-US" dirty="0"/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 System for GE2/1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1090D-3CDB-4C2E-9224-4A0DB7D5F26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81400" y="137160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HV power system will be based on CAEN A1515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 In total we need 5 mainframes per endcap in USC S2 level (one rack per endcap).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caen.it/documents/work_EcommerceProduct/752/SY4527_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37567"/>
            <a:ext cx="2754058" cy="2170435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>
            <a:off x="1447800" y="4114800"/>
            <a:ext cx="0" cy="2057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47800" y="6172200"/>
            <a:ext cx="5867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315200" y="48006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24600" y="2778239"/>
            <a:ext cx="2615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72 HV </a:t>
            </a:r>
            <a:r>
              <a:rPr lang="en-US" dirty="0" err="1" smtClean="0"/>
              <a:t>multiconductor</a:t>
            </a:r>
            <a:r>
              <a:rPr lang="en-US" dirty="0" smtClean="0"/>
              <a:t> cables per endcap</a:t>
            </a:r>
            <a:r>
              <a:rPr lang="en-US" dirty="0"/>
              <a:t>.</a:t>
            </a:r>
            <a:r>
              <a:rPr lang="en-US" dirty="0" smtClean="0"/>
              <a:t> Each with 16 HV channels inside</a:t>
            </a:r>
          </a:p>
          <a:p>
            <a:r>
              <a:rPr lang="en-US" dirty="0" smtClean="0"/>
              <a:t>All must go via the YE1’s main cable chains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76400" y="48006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the same HV power supply as GE1/1. </a:t>
            </a:r>
            <a:endParaRPr lang="en-US" dirty="0"/>
          </a:p>
          <a:p>
            <a:r>
              <a:rPr lang="en-US" dirty="0" smtClean="0"/>
              <a:t>Long term maintenance will be secured by CAEN-CERN contract. </a:t>
            </a:r>
          </a:p>
          <a:p>
            <a:r>
              <a:rPr lang="en-US" dirty="0" smtClean="0"/>
              <a:t>DCS software will be identical as GE1/1. 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516058" y="914400"/>
            <a:ext cx="0" cy="388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67114" y="1251466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USC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125146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UXC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LV System for GE2/1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593467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Less LV channels per detector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Smaller cross-section of power cables</a:t>
            </a:r>
            <a:r>
              <a:rPr lang="en-US" dirty="0"/>
              <a:t>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Less power dissipation inside the detector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4057765" cy="271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Box 63"/>
          <p:cNvSpPr txBox="1"/>
          <p:nvPr/>
        </p:nvSpPr>
        <p:spPr>
          <a:xfrm>
            <a:off x="457200" y="41148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The CERN FEASTMP DCDC converter will be integrated on the GEB boards to provide LV power for the on detector electronics – VFATs and OHs for each GE2/1 module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935D-5FDA-46FA-8147-41B921A1D12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00569"/>
            <a:ext cx="4343400" cy="467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495800" y="9906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FEASTMP DCDC modules are developed at CERN to meet the LHC requirements</a:t>
            </a:r>
            <a:endParaRPr lang="en-US" dirty="0"/>
          </a:p>
        </p:txBody>
      </p:sp>
      <p:pic>
        <p:nvPicPr>
          <p:cNvPr id="10" name="Picture 9" descr="SY4527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2057400"/>
            <a:ext cx="966137" cy="7670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1600200"/>
            <a:ext cx="609599" cy="2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SY4527</a:t>
            </a:r>
            <a:endParaRPr lang="en-US" sz="105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UXC Rack Space Budget for the GE2/1 LV per Endcap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143000"/>
            <a:ext cx="12954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EASY3000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2286000"/>
            <a:ext cx="1295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A3486S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2743200"/>
            <a:ext cx="12954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EASY3000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286000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1524000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6U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3048000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6U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76800" y="1752600"/>
            <a:ext cx="2819400" cy="1447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62800" y="1752600"/>
            <a:ext cx="533400" cy="1447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629400" y="1752600"/>
            <a:ext cx="533400" cy="1447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0" y="1752600"/>
            <a:ext cx="533400" cy="1447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62600" y="1752600"/>
            <a:ext cx="533400" cy="1447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29200" y="1752600"/>
            <a:ext cx="533400" cy="1447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5400000">
            <a:off x="7030769" y="2341831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A3016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5400000">
            <a:off x="6497369" y="2341831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A3016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5400000">
            <a:off x="5963969" y="2341831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A3016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5400000">
            <a:off x="5430569" y="2341831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A3016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5400000">
            <a:off x="4897169" y="2341831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A3016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29200" y="1371600"/>
            <a:ext cx="250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EASY3000 with 5x A3016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05211" y="3200400"/>
            <a:ext cx="2867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LV channels, each module has 6 channels up to 90W per </a:t>
            </a:r>
            <a:r>
              <a:rPr lang="en-US" dirty="0" err="1" smtClean="0"/>
              <a:t>ch.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85800" y="3962400"/>
            <a:ext cx="12954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EASY3000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85800" y="5105400"/>
            <a:ext cx="1295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A3486S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85800" y="5562600"/>
            <a:ext cx="12954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EASY3000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981200" y="5105400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3U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81200" y="4343400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6U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981200" y="5867400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6U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41132" y="43434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12x A3016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4 EASY3000 crates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2x A3486S dual AC/DC converters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Total U space is 30 per </a:t>
            </a:r>
            <a:r>
              <a:rPr lang="en-US" dirty="0" err="1" smtClean="0"/>
              <a:t>endcap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BEC6-5943-40CC-A53B-DEBF4DC3A6D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667000" y="6248400"/>
            <a:ext cx="184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Ventilation U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981200" y="1143000"/>
            <a:ext cx="28956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981200" y="2286000"/>
            <a:ext cx="2924011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GE2/1 Fibers</a:t>
            </a:r>
            <a:endParaRPr lang="en-US" dirty="0"/>
          </a:p>
        </p:txBody>
      </p:sp>
      <p:pic>
        <p:nvPicPr>
          <p:cNvPr id="4" name="Picture 3" descr="ENDCAPS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700" y="1371600"/>
            <a:ext cx="5791200" cy="33963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3100" y="106680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YE-1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8700" y="106680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YE-2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43100" y="2514600"/>
            <a:ext cx="76200" cy="990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05500" y="2514600"/>
            <a:ext cx="76200" cy="990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67100" y="480060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GE2/1s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0"/>
            <a:endCxn id="11" idx="2"/>
          </p:cNvCxnSpPr>
          <p:nvPr/>
        </p:nvCxnSpPr>
        <p:spPr>
          <a:xfrm flipV="1">
            <a:off x="3895263" y="3505200"/>
            <a:ext cx="2048337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14300" y="4800600"/>
            <a:ext cx="3124200" cy="304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Mini Cable-Chain (Caterpillar)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533900" y="4800600"/>
            <a:ext cx="3124200" cy="304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Mini Cable-Chain (Caterpillar)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48300" y="106680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YE+1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62700" y="106680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YE+2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5334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addition there are 18x16 (288) fibers from GE2/1 (YE1) to the ME2/1 TMB(YE2). The length is between 30 and 50m and must go through the mini cable chains YE1 YE2.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09700" y="2514600"/>
            <a:ext cx="152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286500" y="2514600"/>
            <a:ext cx="152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1" idx="2"/>
          </p:cNvCxnSpPr>
          <p:nvPr/>
        </p:nvCxnSpPr>
        <p:spPr>
          <a:xfrm>
            <a:off x="5943600" y="3505200"/>
            <a:ext cx="38100" cy="1371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81700" y="48768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591300" y="4724400"/>
            <a:ext cx="0" cy="152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-38100" y="1447800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ME2/1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47700" y="1752600"/>
            <a:ext cx="8382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BEC6-5943-40CC-A53B-DEBF4DC3A6DA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33" name="Straight Arrow Connector 32"/>
          <p:cNvCxnSpPr>
            <a:stCxn id="4" idx="2"/>
          </p:cNvCxnSpPr>
          <p:nvPr/>
        </p:nvCxnSpPr>
        <p:spPr>
          <a:xfrm flipH="1" flipV="1">
            <a:off x="1943100" y="3505200"/>
            <a:ext cx="1981200" cy="1262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858000" y="1447800"/>
            <a:ext cx="2286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936 fibers per endcap to USC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8x40mm duct to USC S2 per endcap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To patch them we need 40U rack space in UXC (Balcony) and 40U in USC S2 level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12102</TotalTime>
  <Words>2066</Words>
  <Application>Microsoft Office PowerPoint</Application>
  <PresentationFormat>On-screen Show (4:3)</PresentationFormat>
  <Paragraphs>471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New Detectors: Services, Integration and Installation Plan in CMS</vt:lpstr>
      <vt:lpstr>Slide 2</vt:lpstr>
      <vt:lpstr>GE2/1 Envelope</vt:lpstr>
      <vt:lpstr>GE2/1 Services</vt:lpstr>
      <vt:lpstr>GE2/1 Single Chamber Services</vt:lpstr>
      <vt:lpstr>HV System for GE2/1</vt:lpstr>
      <vt:lpstr>LV System for GE2/1</vt:lpstr>
      <vt:lpstr>UXC Rack Space Budget for the GE2/1 LV per Endcap</vt:lpstr>
      <vt:lpstr>GE2/1 Fibers</vt:lpstr>
      <vt:lpstr>GE2/1 Gas System</vt:lpstr>
      <vt:lpstr>GE2/1 Cooling</vt:lpstr>
      <vt:lpstr>Proposed Alignment of GE2/1 Chambers</vt:lpstr>
      <vt:lpstr>Proposed Localization of GE2/1 in Barrel System</vt:lpstr>
      <vt:lpstr>GE2/1 LS2 Schedule YE+1</vt:lpstr>
      <vt:lpstr>GE2/1 LS2 Schedule YE-1</vt:lpstr>
      <vt:lpstr>GE2/1 Schedule Proposal</vt:lpstr>
      <vt:lpstr>ME0</vt:lpstr>
      <vt:lpstr>ME0</vt:lpstr>
      <vt:lpstr>ME0</vt:lpstr>
      <vt:lpstr>ME0 Services Envelope</vt:lpstr>
      <vt:lpstr>ME0 Services and integration </vt:lpstr>
      <vt:lpstr>Slide 22</vt:lpstr>
      <vt:lpstr>RE3/1 and 4/1 Envelopes</vt:lpstr>
      <vt:lpstr>RE3/1 and RE4/1 Geometry</vt:lpstr>
      <vt:lpstr>Slide 25</vt:lpstr>
      <vt:lpstr>Slide 26</vt:lpstr>
      <vt:lpstr>HV System for RE3/1 and RE4/1</vt:lpstr>
      <vt:lpstr>Slide 28</vt:lpstr>
      <vt:lpstr>RE3/1 and RE4/1 Gas and Cooling  </vt:lpstr>
      <vt:lpstr>RE3/1 and RE4/1 Schedule</vt:lpstr>
      <vt:lpstr>Slide 31</vt:lpstr>
      <vt:lpstr>Slide 32</vt:lpstr>
      <vt:lpstr>GE2/1 UXC Services</vt:lpstr>
      <vt:lpstr>Conclusion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Andrey Marinov</dc:creator>
  <cp:lastModifiedBy>Andrey Marinov</cp:lastModifiedBy>
  <cp:revision>122</cp:revision>
  <dcterms:created xsi:type="dcterms:W3CDTF">2016-05-30T12:33:15Z</dcterms:created>
  <dcterms:modified xsi:type="dcterms:W3CDTF">2016-06-29T10:02:54Z</dcterms:modified>
</cp:coreProperties>
</file>